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Roboto-italic.fntdata"/><Relationship Id="rId21" Type="http://schemas.openxmlformats.org/officeDocument/2006/relationships/slide" Target="slides/slide17.xml"/><Relationship Id="rId65" Type="http://schemas.openxmlformats.org/officeDocument/2006/relationships/font" Target="fonts/Robot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a4aff33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a4aff33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a4aff33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a4aff33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a4aff33d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a4aff33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4aff33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4aff33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4aff33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4aff33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4aff33d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4aff33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4aff33d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4aff33d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4aff33d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4aff33d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4aff33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4aff33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4aff33d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4aff33d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c09219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c09219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4aff33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4aff33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4aff33d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4aff33d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a4aff33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a4aff33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a4aff33d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a4aff33d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a4aff33d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a4aff33d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4aff33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4aff33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a4aff33d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a4aff33d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a4aff33d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a4aff33d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a4aff33d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a4aff33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4aff33d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4aff33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4aff33d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a4aff33d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4aff33d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a4aff33d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4aff33d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a4aff33d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4aff33d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4aff33d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a4aff33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a4aff33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83bedd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83bedd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a47b09b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a47b09b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47b09b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47b09b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a47b09b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a47b09b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47b09b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47b09b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83bedd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83bedd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a47b09b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a47b09b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47b09b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47b09b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a47b09b0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a47b09b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a47b09b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a47b09b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47b09b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47b09b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a47b09b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a47b09b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a47b09b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a47b09b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a47b09b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a47b09b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a4aff3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a4aff3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83bedd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683bedd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83bedd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83bedd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a4aff33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a4aff33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a4aff33d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a4aff33d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a4aff33d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a4aff33d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a4aff33d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a4aff33d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4aff33d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4aff33d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a4aff33d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a4aff33d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a4aff33d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a4aff33d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a4aff33d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a4aff33d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6c09219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6c09219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a4aff33d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a4aff33d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83bedd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83bedd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83bedd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83bedd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4aff33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4aff33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83beddb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83beddb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hyperlink" Target="https://www.scrumguides.org/docs/scrumguide/v2017/2017-Scrum-Guide-Russian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250" y="2181600"/>
            <a:ext cx="672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Методологии разработки ПО</a:t>
            </a:r>
            <a:endParaRPr b="1" sz="33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471900" y="1506425"/>
            <a:ext cx="77844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 основе гибкой методологии лежит итеративный процесс разработки. 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t/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 над проектом проходит циклами (длительность 1-4 недели) и подразумевается что в конце каждого цикла выпускается новая готовая версия продукта. 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t/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Дальше идет анализ полученных результатов и планируется работа над следующим циклом, и так далее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vs Waterfall.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471900" y="1919075"/>
            <a:ext cx="77844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Agile методология является альтернативой </a:t>
            </a:r>
            <a:r>
              <a:rPr b="1"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 </a:t>
            </a: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модели (</a:t>
            </a:r>
            <a:r>
              <a:rPr b="1"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водопадный</a:t>
            </a: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или </a:t>
            </a:r>
            <a:r>
              <a:rPr b="1"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каскадный </a:t>
            </a: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процесс разработки).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vs Waterfall.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5" y="1506425"/>
            <a:ext cx="3778090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965" y="1437300"/>
            <a:ext cx="433364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Начало.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471900" y="1919075"/>
            <a:ext cx="77844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Активное вхождение Agile в массы началось после подписания Agile Manifesto 11-13 февраля 2001 года на лыжном курорте в штате Юта США.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Этот манифест подписали представители таких методологий как Scrum, Crystal Clear, Extreme Programming, Adaptive Software Development, Feature Driven Development, and Dynamic Systems Development Method (DSDM)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Почему появился?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471900" y="1919075"/>
            <a:ext cx="82221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Заказчик не может сформировать четкие требования;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Новые технологии усилили конкуренцию в бизнесе;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Заказчики и разработчики не удовлетворены процессом взаимодействия;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Основные идеи.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Люди и взаимодействие важнее процессов и инструментов;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Работающий продукт важнее исчерпывающей документации;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Сотрудничество с заказчиком важнее согласования условий контракта;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Готовность к изменениям важнее следования первоначальному плану.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vs Waterfall.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471900" y="1997275"/>
            <a:ext cx="42981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</a:t>
            </a: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е отрицая важности того, что справа -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мы всё таки больше ценим то, что слева.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999" y="1462299"/>
            <a:ext cx="3782031" cy="323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Особенность в том, что в манифесте не описаны какие либо действия или правила, а описаны только основные принципы, на базе которых может строиться подход к разработке.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Наивысшим приоритетом является удовлетворение потребностей заказчика, благодаря регулярной и ранней поставке ценного программного обеспечения.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Изменение требований приветствуется, даже на поздних стадиях разработки.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208250" y="2181600"/>
            <a:ext cx="672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</a:t>
            </a:r>
            <a:endParaRPr b="1" sz="33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Работающий продукт следует выпускать как можно чаще, с периодичностью от пары недель до пары месяцев.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На протяжении всего проекта разработчики и представители бизнеса должны ежедневно работать вместе.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Над проектом должны работать мотивированные профессионалы. Чтобы работа была сделана, создайте условия, обеспечьте поддержку и полностью доверьтесь им.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Непосредственное общение является наиболее практичным и эффективным способом обмена информацией как с самой командой, так и внутри команды.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Работающий продукт — основной показатель прогресса.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Постоянное внимание к техническому совершенству и качеству проектирования повышает гибкость проекта.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Самые лучшие требования, архитектурные и технические решения рождаются у самоорганизующихся команд.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 Manifesto. Принципы.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Команда должна систематически анализировать возможные способы улучшения эффективности и соответственно корректировать стиль своей работы.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Преимущества.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Частые релизы — требования не успевают устаревать, частью функционала уже можно пользоваться;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Фиксированная длина итераций — можно предсказывать скорость работы команды с учетом рисков;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Преимущества.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Команда сама оценивает задачи — оценки реалистичны, команда мотивирована выполнить свои обязательства;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Font typeface="Roboto"/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Команда самоуправляемая — 10 голов учтут больше чем одна очень умная;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738725"/>
            <a:ext cx="2375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Самая старая методология разработки ПО. </a:t>
            </a:r>
            <a:endParaRPr sz="2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Описана в 1970 году Винстоном Ройсом.</a:t>
            </a:r>
            <a:endParaRPr sz="2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Подразумевает последовательное прохождение всех стадий, каждая из которых должна полностью завершиться до начала предыдущей.</a:t>
            </a:r>
            <a:endParaRPr sz="20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Преимущества.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 конце каждой итерации процесс работы оценивается и вносятся улучшения;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Команда </a:t>
            </a: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кроссфункциональная</a:t>
            </a: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— границы отделов компании не являются препятствием при сотрудничестве, разнообразные навыки сочетаются и происходит синергия.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Применение.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Спектр применения </a:t>
            </a:r>
            <a:r>
              <a:rPr b="1"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Agile</a:t>
            </a: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довольно широк: от небольших студенческих стартапов, до крупных промышленных проектов размером в тысячи человеко-часов, как в локальной команде, так и в проекте с географически распределенными командами.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Применение.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Не каждой команде может подойти применение гибкой методологии. Для некоторых проектов будет удачной и водопадная модель.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 Применение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45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Не всегда применение гибких методологий может дать положительный эффект. Agile может негативно сказаться на эффективности: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 проектах, которые являются инфраструктурными и имеют очень сложный процесс поддержки;</a:t>
            </a:r>
            <a:endParaRPr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 проектах, где подтверждение технического задания требует очень длительного формального цикла;</a:t>
            </a:r>
            <a:endParaRPr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нет обратной связи с конечным пользователем системы или нет возможности у команды провести экспертизу в предметной области;</a:t>
            </a:r>
            <a:endParaRPr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команда состоит из недостаточно квалифицированных специалистов, которые не готовы к изменениям и внедрению прогрессивных подходов.</a:t>
            </a:r>
            <a:endParaRPr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471900" y="1672975"/>
            <a:ext cx="82221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Scrum (Скрам) — этот термин взят из регби, который обозначает схватку вокруг мяча.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Сам термин Scrum — это методология управления проектами, которая построена на принципах тайм-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менеджмента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Основной ее особенностью является вовлеченность в процесс всех участников, причем у каждого участника есть своя определенная роль.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Суть в том, что не только команда работает над решением задачи, но все те, кому интересно решение задачи, не просто поставили ее и расслабились, а постоянно «работают» с командой, и эта работа не означает только постоянный контроль.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Роли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460950" y="1506425"/>
            <a:ext cx="82221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Владелец продукта (Product owner)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человек, который имеет непосредственный интерес в качественном конечном продукте, он понимает, как это продукт должен выглядеть/работать. Этот человек не работает в команде, он работает на стороне заказчика/клиента (это может быть как другая компания, так и другой отдел), но этот человек работает с командой. И это тот человек, который расставляет приоритеты для задач.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Scrum-мастер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это человек, которого можно назвать руководителем проекта, хотя это не совсем так. Главное, что это человек, «зараженный Scrum-бациллой»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настолько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что несет ее как своей команде, так и заказчику, и соответственно следит за тем, чтобы все принципы Scrum соблюдались.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Scrum-команда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это команда, которая принимает все принципы Scrum и готова с ними работать.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Активности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48"/>
          <p:cNvSpPr txBox="1"/>
          <p:nvPr/>
        </p:nvSpPr>
        <p:spPr>
          <a:xfrm>
            <a:off x="471900" y="1989150"/>
            <a:ext cx="8222100" cy="2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Спринт</a:t>
            </a:r>
            <a:r>
              <a:rPr lang="ru" sz="2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отрезок времени, который берется для выполнения определенного (ограниченного) списка задач. Рекомендуется брать 2-4 недели (длительность определяется командой один раз).</a:t>
            </a:r>
            <a:endParaRPr sz="2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Активности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9"/>
          <p:cNvSpPr txBox="1"/>
          <p:nvPr/>
        </p:nvSpPr>
        <p:spPr>
          <a:xfrm>
            <a:off x="460950" y="1631275"/>
            <a:ext cx="82221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Бэклог (backlog)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это список всех работ. Можно сказать, что это ежедневник общего пользования 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Различают 2 вида бэклогов: Product-бэклог и спринт-бэклог.</a:t>
            </a:r>
            <a:endParaRPr b="1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Product-бэклог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это полный список всех работ, при реализации которых мы получим конечный продукт.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Спринт-бэклог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это список работ, который определила команда и согласовала с Владельцем продукта, на ближайший отчетный период (спринт). Задания в спринт-бэклог берутся из product-бэклога.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Активности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50"/>
          <p:cNvSpPr txBox="1"/>
          <p:nvPr/>
        </p:nvSpPr>
        <p:spPr>
          <a:xfrm>
            <a:off x="460950" y="2213750"/>
            <a:ext cx="82221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Планирование спринта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— это совещание, на котором присутствуют все (команда, Scrum-мастер, Владелец продукта). В течение этого совещания Владелец продукта определяет приоритеты заданий, которые он хотел бы увидеть выполненными по истечении спринта. Команда оценивает по времени, сколько из желаемого они могут выполнить. В итоге получается список заданий, который не может меняться в течение спринта и к концу спринта должен быть полностью выполнен.</a:t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25" y="1506425"/>
            <a:ext cx="8292652" cy="3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Активности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71900" y="738725"/>
            <a:ext cx="2375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700" y="1400825"/>
            <a:ext cx="666454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Спринт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460950" y="1880950"/>
            <a:ext cx="822210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Планирование спринта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В начале каждого спринта проводится планирование спринта. В планировании спринта участвуют заказчики, пользователи, менеджмент, Product Owner, Скрам Мастер и команда.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Планирование спринта состоит из двух последовательных митингов.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Спринт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53"/>
          <p:cNvSpPr txBox="1"/>
          <p:nvPr/>
        </p:nvSpPr>
        <p:spPr>
          <a:xfrm>
            <a:off x="460950" y="1706175"/>
            <a:ext cx="82221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Планирование спринта, митинг первый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Участники: команда, Product Owner, Scrum Master, пользователи, менеджмент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Цель: Определить цель спринта (Sprint Goal) и Sprint Backlog -функциональность, которая будет разработана в течение следующего спринта для достижения цели спринта.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Артефакт: Sprint Backlog</a:t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Спринт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60950" y="1573000"/>
            <a:ext cx="82221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Планирование спринта, митинг второй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Участники: Скрам Мастер, команда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Цель: определить, как именно будет разрабатываться определенная функциональность для того, чтобы достичь цели спринта. Для каждого элемента Sprint Backlog определяется список задач и оценивается их продолжительность.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Артефакт: в Sprint Backlog появляются задачи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Если в ходе спринта выясняется, что команда не может успеть сделать запланированное на спринт, то Скрам Мастер, Product Owner и команда встречаются и выясняют, как можно сократить scope работ и при этом достичь цели спринта.</a:t>
            </a:r>
            <a:endParaRPr b="1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Daily Scrum Meeting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55"/>
          <p:cNvSpPr txBox="1"/>
          <p:nvPr/>
        </p:nvSpPr>
        <p:spPr>
          <a:xfrm>
            <a:off x="460950" y="1573000"/>
            <a:ext cx="82221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Этот митинг проходит каждое утро в начале дня. 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Он предназначен для того, чтобы все члены команды знали, кто и чем занимается в проекте. 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Длительность этого митинга строго ограничена и не должна превышать 15 минут. 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Цель митинга — поделиться информацией. Он не предназначен для решения проблем в проекте. Все требующие специального обсуждения вопросы должны быть вынесены за пределы митинга.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Daily Scrum Meeting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460950" y="1573000"/>
            <a:ext cx="822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Скрам митинг проводит Скрам Мастер. Он по кругу задает вопросы каждому члену команды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•	Что сделано вчера?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•	Что будет сделано сегодня?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•	С какими проблемами столкнулся?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Daily Scrum Meeting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460950" y="1573000"/>
            <a:ext cx="822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Скрам Мастер собирает все открытые для обсуждения вопросы в виде Action Items, например в формате что/кто/когда, например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•	Обсудить проблему с отрисовкой контрола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•	Петя и Вася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•	Сразу после скрама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SCRUM. </a:t>
            </a: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Диаграмма сгорания задач (Burndown chart)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58"/>
          <p:cNvSpPr txBox="1"/>
          <p:nvPr/>
        </p:nvSpPr>
        <p:spPr>
          <a:xfrm>
            <a:off x="460950" y="2188900"/>
            <a:ext cx="82221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Диаграмма, показывающая количество сделанной и оставшейся работы. Обновляется ежедневно с тем, чтобы в простой форме показать подвижки в работе над спринтом. График должен быть общедоступен.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Диаграмма сгорания задач (Burndown chart)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506425"/>
            <a:ext cx="609963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Ретроспектива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60"/>
          <p:cNvSpPr txBox="1"/>
          <p:nvPr/>
        </p:nvSpPr>
        <p:spPr>
          <a:xfrm>
            <a:off x="460950" y="1764425"/>
            <a:ext cx="82221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В конце каждого Спринта, Скрам Команда собирается на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Ретроспективу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Цель Ретроспективы пересмотреть качество существующих процессов, взаимоотношения людей и применяемые инструменты. Команда определяет, что прошло хорошо, а что не очень, а также выявляет потенциальные возможности для улучшений. Они создают план улучшений на будущее.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/>
        </p:nvSpPr>
        <p:spPr>
          <a:xfrm rot="-5400000">
            <a:off x="-877250" y="2121550"/>
            <a:ext cx="296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SCRUM.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150" y="42150"/>
            <a:ext cx="6693875" cy="4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Waterfall. Плюсы.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Легок для понимания и использования;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Детально структурирован;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Задает стабильные требования к продукту;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Проекты легко контролируются;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Trebuchet MS"/>
              <a:buChar char="●"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Качество имеет первоочередный приоритет.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62"/>
          <p:cNvSpPr txBox="1"/>
          <p:nvPr/>
        </p:nvSpPr>
        <p:spPr>
          <a:xfrm>
            <a:off x="471900" y="1627375"/>
            <a:ext cx="8222100" cy="30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Канбан — метод управления разработкой, реализующий принцип «точно в срок» и способствующий равномерному распределению нагрузки между работниками. 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данном подходе, весь процесс разработки прозрачен для всех членов команды. Задачи по мере поступления заносятся в отдельный список, откуда каждый разработчик может извлечь требуемую задачу.</a:t>
            </a:r>
            <a:endParaRPr sz="20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63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Канбан основан на четырех основных принципах: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1) Опора на существующие методы разработки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Канбан начинается с существующих методов разработки и стимулирует в них дополнительные изменения.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64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Канбан основан на четырех основных принципах: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2) Предварительная договоренность о проведении важных изменений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Команда разработчиков должна учитывать, что постоянные изменения — это способ улучшить существующий процесс разработки, однако проведение глобальных перемен имеет большой риск. Канбан поощряет небольшие и эволюционные изменения.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p65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Канбан основан на четырех основных принципах: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3) Уважение к существующему порядку, ролям и обязанностям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66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Канбан основан на четырех основных принципах: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4) Поощрение инициативы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Приветствуются проявления инициативы каждого разработчика.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8" name="Google Shape;37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500" y="407613"/>
            <a:ext cx="6496500" cy="432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68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принципы Канбан Доски: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Визуализация рабочего процесса;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Ограничение работы, которая находится в процессе;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Перемещение задач от колонки к колонке;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Мониторинг, адаптация и оптимизация;</a:t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69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Отменяется разработка по фазам;</a:t>
            </a:r>
            <a:endParaRPr sz="2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Пользовательские истории больше, но их меньше;</a:t>
            </a:r>
            <a:endParaRPr sz="2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задач сводится к минимуму или убирается совсем;</a:t>
            </a:r>
            <a:endParaRPr sz="2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Trebuchet MS"/>
              <a:buChar char="●"/>
            </a:pPr>
            <a:r>
              <a:rPr lang="ru" sz="2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Внимание переходит со скорости разработки на продолжительность цикла.</a:t>
            </a:r>
            <a:endParaRPr sz="2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Kanban.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70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 kanban нет ролей владельца продукта и scrum-мастера.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Бизнес-процесс делится не на универсальные спринты, а на стадии выполнения конкретных задач: «Планируется», «Разрабатывается», «Тестируется», «Завершено» и др.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Главный показатель эффективности в kanban – это среднее время прохождения задачи по доске.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1"/>
          <p:cNvSpPr txBox="1"/>
          <p:nvPr/>
        </p:nvSpPr>
        <p:spPr>
          <a:xfrm>
            <a:off x="2280600" y="214700"/>
            <a:ext cx="4582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Домашнее задание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71"/>
          <p:cNvSpPr txBox="1"/>
          <p:nvPr/>
        </p:nvSpPr>
        <p:spPr>
          <a:xfrm>
            <a:off x="2143800" y="1397100"/>
            <a:ext cx="4856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Руководство по скраму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Waterfall. Минусы.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требования должны быть определены до начала разработки;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Дорого и медленно;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Чувствителен к изменениям;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Мало возможностей повлиять на цели проекта;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Зачастую проблемы выявляются на этапе тестирования;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Много документации (в том числе и технической), которая непонятна конечному пользователю и заказчику.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Waterfall. Когда применять?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Требования к продукту предельно ясны и стабильны;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Известны используемые технологии и инструменты;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Проект большой, дорогой, сложный;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Примеры: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ПО для адронного коллайдера;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ПО для космической промышленности.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208250" y="2181600"/>
            <a:ext cx="672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</a:t>
            </a:r>
            <a:endParaRPr b="1" sz="33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Agile.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471900" y="1919075"/>
            <a:ext cx="77844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Гибкая методология разработки (англ. Agile software development, agile-методы) — серия подходов к разработке программного обеспечения, которая характеризуется акцентом на людях и их взаимодействии, рабочем продукте, а также на гибкости и реагировании на изменения.</a:t>
            </a:r>
            <a:endParaRPr sz="24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