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f016f6f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f016f6f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683beddb2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683beddb2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683beddb2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683beddb2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683beddb2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683beddb2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d0a8a14e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d0a8a14e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d0a8a14e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d0a8a14e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d0a8a14e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d0a8a14e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d0a8a14e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d0a8a14e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d0a8a14e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d0a8a14e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d0a8a14e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d0a8a14e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d0a8a14e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d0a8a14e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d0a8a14e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d0a8a14e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d0a8a14e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d0a8a14e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d0a8a14e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d0a8a14e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d0a8a14e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d0a8a14e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d0a8a14e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d0a8a14e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d0a8a14e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d0a8a14e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d0d2857be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d0d2857be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d0d2857be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d0d2857be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d0d2857be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d0d2857b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d0d2857be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d0d2857be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d0d2857be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d0d2857be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683beddb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683beddb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d0a8a14ed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d0a8a14e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d0a8a14e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d0a8a14e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d0a8a14e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d0a8a14e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683beddb2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683beddb2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d0d2857be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d0d2857be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683beddb2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683beddb2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83beddb2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83beddb2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83beddb2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83beddb2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683beddb2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683beddb2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683beddb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683beddb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683beddb2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683beddb2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683beddb2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683beddb2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Relationship Id="rId4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Relationship Id="rId4" Type="http://schemas.openxmlformats.org/officeDocument/2006/relationships/image" Target="../media/image2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Relationship Id="rId4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Relationship Id="rId4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Relationship Id="rId4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Relationship Id="rId4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Relationship Id="rId4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Relationship Id="rId4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g"/><Relationship Id="rId4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Relationship Id="rId4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jpg"/><Relationship Id="rId4" Type="http://schemas.openxmlformats.org/officeDocument/2006/relationships/image" Target="../media/image1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jpg"/><Relationship Id="rId4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jpg"/><Relationship Id="rId4" Type="http://schemas.openxmlformats.org/officeDocument/2006/relationships/image" Target="../media/image20.gif"/><Relationship Id="rId5" Type="http://schemas.openxmlformats.org/officeDocument/2006/relationships/image" Target="../media/image10.gif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jpg"/><Relationship Id="rId4" Type="http://schemas.openxmlformats.org/officeDocument/2006/relationships/image" Target="../media/image13.gif"/><Relationship Id="rId5" Type="http://schemas.openxmlformats.org/officeDocument/2006/relationships/image" Target="../media/image11.gif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jpg"/><Relationship Id="rId4" Type="http://schemas.openxmlformats.org/officeDocument/2006/relationships/image" Target="../media/image2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jpg"/><Relationship Id="rId4" Type="http://schemas.openxmlformats.org/officeDocument/2006/relationships/image" Target="../media/image2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jpg"/><Relationship Id="rId4" Type="http://schemas.openxmlformats.org/officeDocument/2006/relationships/hyperlink" Target="https://support.office.com/ru-ru/article/%D0%A1%D0%BE%D0%B7%D0%B4%D0%B0%D0%BD%D0%B8%D0%B5-%D0%BF%D1%80%D0%BE%D1%81%D1%82%D0%BE%D0%B9-%D0%B1%D0%BB%D0%BE%D0%BA-%D1%81%D1%85%D0%B5%D0%BC%D1%8B-e207d975-4a51-4bfa-a356-eeec314bd276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208250" y="2181600"/>
            <a:ext cx="6727500" cy="12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Метрики.</a:t>
            </a:r>
            <a:endParaRPr b="1"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Как измерить качество?</a:t>
            </a:r>
            <a:endParaRPr b="1"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/>
        </p:nvSpPr>
        <p:spPr>
          <a:xfrm>
            <a:off x="409350" y="489425"/>
            <a:ext cx="76719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Пример графического изображения качества</a:t>
            </a:r>
            <a:endParaRPr sz="24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900" y="1036425"/>
            <a:ext cx="6349424" cy="3673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/>
        </p:nvSpPr>
        <p:spPr>
          <a:xfrm>
            <a:off x="409350" y="489425"/>
            <a:ext cx="76719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Зачем измерять?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350" y="1655300"/>
            <a:ext cx="7295850" cy="208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/>
        </p:nvSpPr>
        <p:spPr>
          <a:xfrm>
            <a:off x="409350" y="489425"/>
            <a:ext cx="76719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Мотивация для метрик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350" y="1311325"/>
            <a:ext cx="6791550" cy="292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/>
        </p:nvSpPr>
        <p:spPr>
          <a:xfrm>
            <a:off x="409350" y="489425"/>
            <a:ext cx="76719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Мера и метрика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350" y="1084650"/>
            <a:ext cx="6321771" cy="367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/>
        </p:nvSpPr>
        <p:spPr>
          <a:xfrm>
            <a:off x="327425" y="3149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Зачем нужен свой набор метрик.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316475" y="1272800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Определение цели метрик:</a:t>
            </a:r>
            <a:endParaRPr sz="20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 - Для корректировки процесса;</a:t>
            </a:r>
            <a:endParaRPr sz="20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 - Для корректировки временных процессов;</a:t>
            </a:r>
            <a:endParaRPr sz="20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 - Для анализа результатов;</a:t>
            </a:r>
            <a:endParaRPr sz="20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 - Для ответов на вопросы начальства.</a:t>
            </a:r>
            <a:endParaRPr sz="20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/>
        </p:nvSpPr>
        <p:spPr>
          <a:xfrm>
            <a:off x="409350" y="489425"/>
            <a:ext cx="76719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Классификация метрик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350" y="1551538"/>
            <a:ext cx="4237175" cy="204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4513" y="788125"/>
            <a:ext cx="5514975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/>
        </p:nvSpPr>
        <p:spPr>
          <a:xfrm>
            <a:off x="327425" y="3149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lang="ru" sz="24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Группа 1 - Требования к разрабатываемому ПО:</a:t>
            </a:r>
            <a:endParaRPr sz="24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2" name="Google Shape;162;p29"/>
          <p:cNvSpPr txBox="1"/>
          <p:nvPr/>
        </p:nvSpPr>
        <p:spPr>
          <a:xfrm>
            <a:off x="327425" y="1745500"/>
            <a:ext cx="8222100" cy="18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Эта группа метрик позволит оценить, насколько мы проработали требования (user story) к ПО, определить уязвимые места и наиболее сложные, потенциально проблемные фичи ПО, понять, где требуется особый контроль:</a:t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/>
        </p:nvSpPr>
        <p:spPr>
          <a:xfrm>
            <a:off x="327425" y="3149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lang="ru" sz="24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Группа 1 - Требования к разрабатываемому ПО:</a:t>
            </a:r>
            <a:endParaRPr sz="24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8" name="Google Shape;168;p30"/>
          <p:cNvSpPr txBox="1"/>
          <p:nvPr/>
        </p:nvSpPr>
        <p:spPr>
          <a:xfrm>
            <a:off x="327425" y="1745500"/>
            <a:ext cx="4041900" cy="29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1. Тестовое покрытие требования</a:t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Иными словами, это количество тестов на 1 требование.</a:t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i="1" lang="ru"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Назначение метрики:</a:t>
            </a:r>
            <a:r>
              <a:rPr lang="ru"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 выявить слабые места в тестовом покрытии, подсветить риски.</a:t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69" name="Google Shape;16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8850" y="2841400"/>
            <a:ext cx="3838500" cy="76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/>
        </p:nvSpPr>
        <p:spPr>
          <a:xfrm>
            <a:off x="327425" y="3149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lang="ru" sz="24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Группа 1 - Требования к разрабатываемому ПО:</a:t>
            </a:r>
            <a:endParaRPr sz="24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5" name="Google Shape;175;p31"/>
          <p:cNvSpPr txBox="1"/>
          <p:nvPr/>
        </p:nvSpPr>
        <p:spPr>
          <a:xfrm>
            <a:off x="327425" y="2751825"/>
            <a:ext cx="8222100" cy="18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2. Коэффициент стабильности требований</a:t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Назначение метрики:</a:t>
            </a:r>
            <a:r>
              <a:rPr lang="ru" sz="18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 показать, как много уже реализованных требований приходиться переделывать от релиза к релизу при разработке новых фич</a:t>
            </a:r>
            <a:r>
              <a:rPr lang="ru" sz="18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76" name="Google Shape;17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450" y="1699500"/>
            <a:ext cx="7600300" cy="64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311700" y="445025"/>
            <a:ext cx="159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LABEL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258300" y="1017725"/>
            <a:ext cx="155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INPUT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258300" y="1590425"/>
            <a:ext cx="2055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24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placeholder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258300" y="2163125"/>
            <a:ext cx="210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TEXT AREA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258300" y="2735825"/>
            <a:ext cx="210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CHECKBOX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5855625" y="1637475"/>
            <a:ext cx="283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RADIO </a:t>
            </a: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BUTTON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5855625" y="2210175"/>
            <a:ext cx="306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DROPDOWN LIST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3524150" y="445025"/>
            <a:ext cx="199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BUTTON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3524150" y="1017725"/>
            <a:ext cx="1797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SLIDER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3524150" y="1637475"/>
            <a:ext cx="1503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TAB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6478575" y="445025"/>
            <a:ext cx="193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HEADER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6478575" y="1017725"/>
            <a:ext cx="1815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FOOTER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2683250" y="2163125"/>
            <a:ext cx="3185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Dropdown menu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5851125" y="3251350"/>
            <a:ext cx="306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ERROR MESSAGE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258300" y="3308525"/>
            <a:ext cx="4600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CONFIRMATION MESSAGE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6554175" y="2782875"/>
            <a:ext cx="1663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POPUP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3177050" y="3977850"/>
            <a:ext cx="2491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DATE PICKER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/>
        </p:nvSpPr>
        <p:spPr>
          <a:xfrm>
            <a:off x="327425" y="3149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lang="ru" sz="24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Группа 2 - Качество разрабатываемого продукта: </a:t>
            </a:r>
            <a:endParaRPr sz="24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2" name="Google Shape;182;p32"/>
          <p:cNvSpPr txBox="1"/>
          <p:nvPr/>
        </p:nvSpPr>
        <p:spPr>
          <a:xfrm>
            <a:off x="327425" y="1745500"/>
            <a:ext cx="8222100" cy="23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Как следует из названия, эта группа метрик демонстрирует качество ПО, а также и качество самой разработки.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575" y="1370175"/>
            <a:ext cx="8515350" cy="322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3"/>
          <p:cNvSpPr txBox="1"/>
          <p:nvPr/>
        </p:nvSpPr>
        <p:spPr>
          <a:xfrm>
            <a:off x="327425" y="3149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lang="ru" sz="24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Группа 2 - Качество разрабатываемого продукта: </a:t>
            </a:r>
            <a:endParaRPr sz="24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/>
          <p:nvPr/>
        </p:nvSpPr>
        <p:spPr>
          <a:xfrm>
            <a:off x="327425" y="3149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lang="ru" sz="24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Группа 2 - Качество разрабатываемого продукта: </a:t>
            </a:r>
            <a:endParaRPr sz="24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94" name="Google Shape;19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425" y="1223963"/>
            <a:ext cx="8153400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/>
          <p:nvPr/>
        </p:nvSpPr>
        <p:spPr>
          <a:xfrm>
            <a:off x="327425" y="3149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lang="ru" sz="24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Группа 2 - Качество разрабатываемого продукта: </a:t>
            </a:r>
            <a:endParaRPr sz="24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0" name="Google Shape;20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275" y="1227025"/>
            <a:ext cx="8382000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 txBox="1"/>
          <p:nvPr/>
        </p:nvSpPr>
        <p:spPr>
          <a:xfrm>
            <a:off x="327425" y="3149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lang="ru" sz="24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Группа 3 - </a:t>
            </a:r>
            <a:r>
              <a:rPr lang="ru" sz="24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Качество работы команды тестирования</a:t>
            </a:r>
            <a:r>
              <a:rPr lang="ru" sz="24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endParaRPr sz="24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6" name="Google Shape;206;p36"/>
          <p:cNvSpPr txBox="1"/>
          <p:nvPr/>
        </p:nvSpPr>
        <p:spPr>
          <a:xfrm>
            <a:off x="327425" y="1745500"/>
            <a:ext cx="8222100" cy="23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u" sz="16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Задача этого набора метрик оценить насколько качественно тестировщики выполняют свои задачи, определить уровень компетенций и зрелости команды QA. Обладая таким набором показателей можно сравнивать команду с ней же самой в разные моменты времени или с другими, внешними группами тестирования.</a:t>
            </a:r>
            <a:endParaRPr sz="1600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/>
          <p:nvPr/>
        </p:nvSpPr>
        <p:spPr>
          <a:xfrm>
            <a:off x="327425" y="3149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lang="ru" sz="24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Группа 3 - Качество работы команды тестирования: </a:t>
            </a:r>
            <a:endParaRPr sz="24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12" name="Google Shape;21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425" y="1194975"/>
            <a:ext cx="8201025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8"/>
          <p:cNvSpPr txBox="1"/>
          <p:nvPr/>
        </p:nvSpPr>
        <p:spPr>
          <a:xfrm>
            <a:off x="327425" y="3149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lang="ru" sz="24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Группа 3 - Качество работы команды тестирования: </a:t>
            </a:r>
            <a:endParaRPr sz="24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18" name="Google Shape;21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538" y="1227000"/>
            <a:ext cx="8486775" cy="31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9"/>
          <p:cNvSpPr txBox="1"/>
          <p:nvPr/>
        </p:nvSpPr>
        <p:spPr>
          <a:xfrm>
            <a:off x="327425" y="3149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lang="ru" sz="24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Группа 3 - Качество работы команды тестирования: </a:t>
            </a:r>
            <a:endParaRPr sz="24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24" name="Google Shape;22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338" y="1082625"/>
            <a:ext cx="8220075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0"/>
          <p:cNvSpPr txBox="1"/>
          <p:nvPr/>
        </p:nvSpPr>
        <p:spPr>
          <a:xfrm>
            <a:off x="327425" y="3149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lang="ru" sz="24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Группа 3 - Качество работы команды тестирования: </a:t>
            </a:r>
            <a:endParaRPr sz="24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30" name="Google Shape;23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550" y="1219000"/>
            <a:ext cx="7877175" cy="24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1"/>
          <p:cNvSpPr txBox="1"/>
          <p:nvPr/>
        </p:nvSpPr>
        <p:spPr>
          <a:xfrm>
            <a:off x="327425" y="3149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lang="ru" sz="24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Группа 3 - Качество работы команды тестирования: </a:t>
            </a:r>
            <a:endParaRPr sz="24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36" name="Google Shape;23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425" y="1227025"/>
            <a:ext cx="7639050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/>
        </p:nvSpPr>
        <p:spPr>
          <a:xfrm>
            <a:off x="2009100" y="2272800"/>
            <a:ext cx="51258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Качество?</a:t>
            </a:r>
            <a:endParaRPr b="1"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2"/>
          <p:cNvSpPr txBox="1"/>
          <p:nvPr/>
        </p:nvSpPr>
        <p:spPr>
          <a:xfrm>
            <a:off x="2009100" y="2057400"/>
            <a:ext cx="5125800" cy="8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Блок схемы</a:t>
            </a:r>
            <a:endParaRPr b="1"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3"/>
          <p:cNvSpPr txBox="1"/>
          <p:nvPr/>
        </p:nvSpPr>
        <p:spPr>
          <a:xfrm>
            <a:off x="240275" y="1450500"/>
            <a:ext cx="71367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Начало/конец.</a:t>
            </a:r>
            <a:r>
              <a:rPr lang="ru" sz="20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    </a:t>
            </a:r>
            <a:endParaRPr sz="2000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Эту фигуру следует использовать для представления первого и последнего этапа процесса.</a:t>
            </a:r>
            <a:endParaRPr sz="20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Фигура &quot;Начало/Завершение&quot;" id="247" name="Google Shape;247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1050" y="1641143"/>
            <a:ext cx="1949675" cy="731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Фигура &quot;Процесс&quot;" id="248" name="Google Shape;248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9350" y="3240425"/>
            <a:ext cx="1360450" cy="1020338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3"/>
          <p:cNvSpPr txBox="1"/>
          <p:nvPr/>
        </p:nvSpPr>
        <p:spPr>
          <a:xfrm>
            <a:off x="293675" y="357725"/>
            <a:ext cx="5125800" cy="8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Блок схемы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0" name="Google Shape;250;p43"/>
          <p:cNvSpPr txBox="1"/>
          <p:nvPr/>
        </p:nvSpPr>
        <p:spPr>
          <a:xfrm>
            <a:off x="2135725" y="3306450"/>
            <a:ext cx="6380400" cy="8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Процесс.</a:t>
            </a:r>
            <a:endParaRPr sz="20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Эта фигура представляет этап процесса</a:t>
            </a:r>
            <a:r>
              <a:rPr lang="ru" sz="20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20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4"/>
          <p:cNvSpPr txBox="1"/>
          <p:nvPr/>
        </p:nvSpPr>
        <p:spPr>
          <a:xfrm>
            <a:off x="293675" y="357725"/>
            <a:ext cx="5125800" cy="8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Блок схемы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6" name="Google Shape;256;p44"/>
          <p:cNvSpPr txBox="1"/>
          <p:nvPr/>
        </p:nvSpPr>
        <p:spPr>
          <a:xfrm>
            <a:off x="293675" y="1126825"/>
            <a:ext cx="6389400" cy="146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Данные.</a:t>
            </a:r>
            <a:r>
              <a:rPr lang="ru" sz="18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    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Эта фигура указывает, что данные поступают в процесс или покидают его. Также эта фигура может представлять материалы. Иногда ее называют фигурой "Ввод/Вывод".</a:t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Фигура &quot;Данные&quot;" id="257" name="Google Shape;257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22250" y="1567400"/>
            <a:ext cx="1600650" cy="873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Фигура &quot;Данные&quot;" id="258" name="Google Shape;258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990423">
            <a:off x="439085" y="3143637"/>
            <a:ext cx="1523529" cy="9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44"/>
          <p:cNvSpPr txBox="1"/>
          <p:nvPr/>
        </p:nvSpPr>
        <p:spPr>
          <a:xfrm>
            <a:off x="2288125" y="2952200"/>
            <a:ext cx="6389400" cy="146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Условие</a:t>
            </a:r>
            <a:r>
              <a:rPr b="1" lang="ru" sz="18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r>
              <a:rPr lang="ru" sz="18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    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Эта фигура означает этап выбора варианта действий, обычно ДА/НЕТ или True/False.</a:t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6025" y="40050"/>
            <a:ext cx="5948400" cy="4768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6425" y="88300"/>
            <a:ext cx="5667375" cy="461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/>
          <p:nvPr/>
        </p:nvSpPr>
        <p:spPr>
          <a:xfrm>
            <a:off x="2856500" y="1619575"/>
            <a:ext cx="3764100" cy="9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Создание простой блок-схемы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5" name="Google Shape;275;p47"/>
          <p:cNvSpPr txBox="1"/>
          <p:nvPr/>
        </p:nvSpPr>
        <p:spPr>
          <a:xfrm>
            <a:off x="2280600" y="472750"/>
            <a:ext cx="4582800" cy="9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Домашнее задание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6" name="Google Shape;276;p47"/>
          <p:cNvSpPr txBox="1"/>
          <p:nvPr/>
        </p:nvSpPr>
        <p:spPr>
          <a:xfrm>
            <a:off x="2280600" y="2812000"/>
            <a:ext cx="51258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Создать одну любую блок схему по любому процессу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/>
        </p:nvSpPr>
        <p:spPr>
          <a:xfrm>
            <a:off x="409350" y="489425"/>
            <a:ext cx="51258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Многомерность качества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850" y="1549826"/>
            <a:ext cx="8190699" cy="22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/>
        </p:nvSpPr>
        <p:spPr>
          <a:xfrm>
            <a:off x="409350" y="489425"/>
            <a:ext cx="76719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Факторы влияющие на качество продукта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025" y="1631000"/>
            <a:ext cx="7832525" cy="254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/>
        </p:nvSpPr>
        <p:spPr>
          <a:xfrm>
            <a:off x="409350" y="489425"/>
            <a:ext cx="76719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Факторы влияющие на качество продукта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350" y="1671350"/>
            <a:ext cx="3946325" cy="209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/>
        </p:nvSpPr>
        <p:spPr>
          <a:xfrm>
            <a:off x="409350" y="489425"/>
            <a:ext cx="76719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Вклад в качество может увеличить прибыль</a:t>
            </a:r>
            <a:endParaRPr sz="24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8975" y="1076625"/>
            <a:ext cx="2777800" cy="367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/>
        </p:nvSpPr>
        <p:spPr>
          <a:xfrm>
            <a:off x="409350" y="489425"/>
            <a:ext cx="76719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Качество измеряемая величина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200" y="1920475"/>
            <a:ext cx="7972425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/>
        </p:nvSpPr>
        <p:spPr>
          <a:xfrm>
            <a:off x="2009100" y="2057400"/>
            <a:ext cx="5125800" cy="8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Характеристики</a:t>
            </a:r>
            <a:endParaRPr b="1"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к</a:t>
            </a:r>
            <a:r>
              <a:rPr b="1"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ачества?</a:t>
            </a:r>
            <a:endParaRPr b="1"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