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</p:sldIdLst>
  <p:sldSz cx="9144000" cy="5143500" type="screen16x9"/>
  <p:notesSz cx="6858000" cy="9144000"/>
  <p:embeddedFontLst>
    <p:embeddedFont>
      <p:font typeface="Trebuchet MS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21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1237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c09219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c09219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83beddb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83beddb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250" y="2181600"/>
            <a:ext cx="6727500" cy="118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33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</a:rPr>
              <a:t>Оценивание </a:t>
            </a:r>
            <a:r>
              <a:rPr lang="ru-RU" sz="33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</a:rPr>
              <a:t>задач. </a:t>
            </a:r>
            <a:r>
              <a:rPr lang="ru-RU" sz="33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</a:rPr>
              <a:t>Техники оценки.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54875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Story points VS</a:t>
            </a:r>
            <a:r>
              <a:rPr lang="ru-RU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uk-UA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Ч</a:t>
            </a:r>
            <a:r>
              <a:rPr lang="ru-RU" sz="32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еловеко-часы</a:t>
            </a:r>
            <a:endParaRPr lang="ru-RU" sz="32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06" y="1122575"/>
            <a:ext cx="4801716" cy="362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2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54875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Story points </a:t>
            </a:r>
            <a:r>
              <a:rPr lang="ru-RU" sz="32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и оценивание </a:t>
            </a:r>
            <a:endParaRPr lang="ru-RU" sz="32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11" y="1122575"/>
            <a:ext cx="6054506" cy="356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97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54875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Planning</a:t>
            </a:r>
            <a:r>
              <a:rPr lang="ru-RU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Poker</a:t>
            </a:r>
            <a:endParaRPr lang="ru-RU" sz="32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122576"/>
            <a:ext cx="57606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Получите </a:t>
            </a:r>
            <a:r>
              <a:rPr lang="ru-RU" dirty="0"/>
              <a:t>колоду </a:t>
            </a:r>
            <a:r>
              <a:rPr lang="ru-RU" dirty="0" smtClean="0"/>
              <a:t>карт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Прочитайте </a:t>
            </a:r>
            <a:r>
              <a:rPr lang="ru-RU" dirty="0"/>
              <a:t>пользовательскую </a:t>
            </a:r>
            <a:r>
              <a:rPr lang="ru-RU" dirty="0" smtClean="0"/>
              <a:t>историю</a:t>
            </a:r>
          </a:p>
          <a:p>
            <a:pPr marL="342900" indent="-342900">
              <a:buAutoNum type="arabicPeriod"/>
            </a:pPr>
            <a:r>
              <a:rPr lang="ru-RU" dirty="0" smtClean="0"/>
              <a:t>Кратко </a:t>
            </a:r>
            <a:r>
              <a:rPr lang="ru-RU" dirty="0"/>
              <a:t>обсудите с владельцем </a:t>
            </a:r>
            <a:r>
              <a:rPr lang="ru-RU" dirty="0" smtClean="0"/>
              <a:t>продукта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Выберите </a:t>
            </a:r>
            <a:r>
              <a:rPr lang="ru-RU" dirty="0"/>
              <a:t>карту со своей оценкой (приватно</a:t>
            </a:r>
            <a:r>
              <a:rPr lang="ru-RU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участники одновременно показывают свои карты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Высокие </a:t>
            </a:r>
            <a:r>
              <a:rPr lang="ru-RU" dirty="0"/>
              <a:t>и низкие оценщики объясняют свои </a:t>
            </a:r>
            <a:r>
              <a:rPr lang="ru-RU" dirty="0" smtClean="0"/>
              <a:t>оценки</a:t>
            </a:r>
          </a:p>
          <a:p>
            <a:pPr marL="342900" indent="-342900">
              <a:buAutoNum type="arabicPeriod"/>
            </a:pPr>
            <a:r>
              <a:rPr lang="ru-RU" dirty="0" smtClean="0"/>
              <a:t>Снова </a:t>
            </a:r>
            <a:r>
              <a:rPr lang="ru-RU" dirty="0"/>
              <a:t>коротко </a:t>
            </a:r>
            <a:r>
              <a:rPr lang="ru-RU" dirty="0" smtClean="0"/>
              <a:t>обсудите</a:t>
            </a:r>
          </a:p>
          <a:p>
            <a:pPr marL="342900" indent="-342900">
              <a:buAutoNum type="arabicPeriod"/>
            </a:pPr>
            <a:r>
              <a:rPr lang="ru-RU" dirty="0" smtClean="0"/>
              <a:t>Сделайте </a:t>
            </a:r>
            <a:r>
              <a:rPr lang="ru-RU" dirty="0"/>
              <a:t>еще один раунд(ы) </a:t>
            </a:r>
            <a:r>
              <a:rPr lang="ru-RU" dirty="0" smtClean="0"/>
              <a:t>оценки</a:t>
            </a:r>
          </a:p>
          <a:p>
            <a:pPr marL="342900" indent="-342900">
              <a:buAutoNum type="arabicPeriod"/>
            </a:pPr>
            <a:r>
              <a:rPr lang="ru-RU" dirty="0" smtClean="0"/>
              <a:t>Модератор </a:t>
            </a:r>
            <a:r>
              <a:rPr lang="ru-RU" dirty="0"/>
              <a:t>записывает </a:t>
            </a:r>
            <a:r>
              <a:rPr lang="ru-RU" dirty="0" smtClean="0"/>
              <a:t>оценку</a:t>
            </a:r>
          </a:p>
          <a:p>
            <a:pPr marL="342900" indent="-342900">
              <a:buAutoNum type="arabicPeriod"/>
            </a:pPr>
            <a:r>
              <a:rPr lang="ru-RU" dirty="0" smtClean="0"/>
              <a:t>Возьмите </a:t>
            </a:r>
            <a:r>
              <a:rPr lang="ru-RU" dirty="0"/>
              <a:t>следующую историю для оценки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9782"/>
            <a:ext cx="29432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62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54875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32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Матрица оценивания </a:t>
            </a:r>
            <a:endParaRPr lang="ru-RU" sz="32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24" y="1059582"/>
            <a:ext cx="3739877" cy="370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66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Советы по улучшению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оценки: </a:t>
            </a:r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Подготовка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707654"/>
            <a:ext cx="822210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ПЕРЕД оценкой задачи проверьте следующее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Это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с бухты-барахты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финализированы 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обязанности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понятны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Допущения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 риски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задокументированы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Полная декомпозиция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8514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Советы по улучшению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оценки: Оценивание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707654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Помните о факторах, влияющих на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Используйте метрики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Уменьшить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неопределенность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(повторная оценка)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Помните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рисках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Учитывать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на все виды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деятельности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более одного метода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Избегайте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ненужных технических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подробностей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</a:t>
            </a:r>
            <a:r>
              <a:rPr lang="en-US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uk-UA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Ц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ели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проекта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515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задач контроля качества: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707654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Вычислить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время, чтобы прочитать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анализа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требований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уточнения с владельцем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продукта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обновления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требований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Учитывать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возможные риски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2290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задач контроля качества: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 </a:t>
            </a:r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 реализация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тестов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707654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Определить количество необходимых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ТК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Учитывайте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уровень детализации для этих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ТК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Вычислить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создания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TК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ревью TК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обновления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ТК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на подготовку тестовых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данных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Учитывать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возможные риски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6478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задач контроля качества: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Выполнение тестов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707654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Рассчитать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подготовки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тестового окружения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Рассчитать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выполнения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ТК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Добавить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на работу с дефектами (как старыми, так и новыми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Уделите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подтверждающему/регрессионному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тестированию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Добавьте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время для других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активностей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Учитывать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возможные риски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46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60375" y="1442572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Общение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Больше общайтесь с командой и клиентом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 бойтесь задавать больше вопросов на соответствующих митингах</a:t>
            </a:r>
            <a:endParaRPr lang="ru-RU" sz="1600" b="1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Помните что у людей может быть разный взгляд на одно и тоже </a:t>
            </a:r>
            <a:endParaRPr lang="ru-RU" sz="1600" b="1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AutoShape 2" descr="Мем: Опять о своих бабах думает - fit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Мем: Опять о своих бабах думает - fitn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sport-iv.ru/fitness/wp-content/uploads/2022/04/Bez-nazvaniya-12-2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1" y="2753820"/>
            <a:ext cx="3672408" cy="206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57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47420" y="1059582"/>
            <a:ext cx="7128792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 Что такое оценка и зачем она нужна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 Техники оценки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</a:t>
            </a:r>
            <a:r>
              <a:rPr lang="ru-RU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US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Story points </a:t>
            </a:r>
            <a:r>
              <a:rPr lang="en-US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uk-UA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Ч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еловеко-часы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 </a:t>
            </a:r>
            <a:r>
              <a:rPr lang="en-US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Planning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Poker</a:t>
            </a:r>
            <a:endParaRPr lang="ru-RU" sz="2400" b="1" dirty="0" smtClean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 </a:t>
            </a:r>
            <a:r>
              <a:rPr lang="ru-RU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Советы по улучшению 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оценок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 </a:t>
            </a:r>
            <a:r>
              <a:rPr lang="ru-RU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задач 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тестеровщика</a:t>
            </a:r>
          </a:p>
          <a:p>
            <a:pPr>
              <a:buClr>
                <a:schemeClr val="dk1"/>
              </a:buClr>
              <a:buSzPts val="1100"/>
            </a:pPr>
            <a:r>
              <a:rPr lang="ru-RU" sz="2400" b="1" dirty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• </a:t>
            </a:r>
            <a:r>
              <a:rPr lang="ru-RU" sz="2400" b="1" dirty="0" smtClean="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Немного практики</a:t>
            </a:r>
            <a:endParaRPr lang="ru-RU" sz="24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buClr>
                <a:schemeClr val="dk1"/>
              </a:buClr>
              <a:buSzPts val="1100"/>
            </a:pPr>
            <a:endParaRPr sz="2400" b="1" dirty="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60375" y="1442572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Развитие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Уделяйте минимум пол часа каждый день на детальное изучение</a:t>
            </a:r>
            <a:b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продукта и доменной области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Узнавайте чем и как занимаются ваши коллеги</a:t>
            </a:r>
            <a:endParaRPr lang="ru-RU" sz="1600" b="1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AutoShape 2" descr="Мем: Опять о своих бабах думает - fit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Мем: Опять о своих бабах думает - fitn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sport-iv.ru/fitness/wp-content/uploads/2022/04/Bez-nazvaniya-12-2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20" y="2676653"/>
            <a:ext cx="4392488" cy="202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2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627534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60375" y="1442572"/>
            <a:ext cx="8222100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Опыт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 всех членов команды разный опыт, на выполнение одной задачи у каждого уйдет разное время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у вас больше опыта, то не давите на менее опытных коллег при оценивании задачи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Умейте отстаивать свою точку зрения</a:t>
            </a:r>
            <a:endParaRPr lang="ru-RU" sz="1600" b="1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AutoShape 2" descr="Мем: Опять о своих бабах думает - fit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Мем: Опять о своих бабах думает - fitn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sport-iv.ru/fitness/wp-content/uploads/2022/04/Bez-nazvaniya-12-2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02712"/>
            <a:ext cx="3001857" cy="221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411510"/>
            <a:ext cx="6404356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Что такое 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оценивание и оценка</a:t>
            </a:r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20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Оценивание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0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- процесс нахождения 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оценки.</a:t>
            </a:r>
          </a:p>
          <a:p>
            <a:pPr lvl="0">
              <a:lnSpc>
                <a:spcPct val="115000"/>
              </a:lnSpc>
            </a:pPr>
            <a:r>
              <a:rPr lang="ru-RU" sz="20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0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— прогноз для определения того, сколько 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усилий потребуется </a:t>
            </a:r>
            <a:r>
              <a:rPr lang="ru-RU" sz="20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выполнения определенной 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задачи.</a:t>
            </a:r>
          </a:p>
          <a:p>
            <a:pPr lvl="0">
              <a:lnSpc>
                <a:spcPct val="115000"/>
              </a:lnSpc>
            </a:pPr>
            <a:r>
              <a:rPr lang="ru-RU" sz="20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Метод(техника) оцен</a:t>
            </a:r>
            <a:r>
              <a:rPr lang="uk-UA" sz="20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ивания</a:t>
            </a:r>
            <a:r>
              <a:rPr lang="ru-RU" sz="20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-RU" sz="20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</a:t>
            </a:r>
            <a:r>
              <a:rPr lang="ru-RU" sz="20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используемый для расчета 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времени которое потребуется </a:t>
            </a:r>
            <a:r>
              <a:rPr lang="ru-RU" sz="20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выполнения конкретной </a:t>
            </a:r>
            <a:r>
              <a:rPr lang="ru-RU" sz="20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задачи.</a:t>
            </a:r>
            <a:endParaRPr sz="20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39928" y="354875"/>
            <a:ext cx="6404356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Зачем нам нужно оценивание?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39928" y="1544148"/>
            <a:ext cx="8222100" cy="203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Оценивание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– основа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планирования.</a:t>
            </a:r>
          </a:p>
          <a:p>
            <a:pPr lvl="0">
              <a:lnSpc>
                <a:spcPct val="115000"/>
              </a:lnSpc>
            </a:pPr>
            <a:endParaRPr lang="ru-RU" sz="1600" b="1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15000"/>
              </a:lnSpc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Неправильная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— одна из основных причин провала спринта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 И провала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проекта в том числе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600" b="1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15000"/>
              </a:lnSpc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Оценивание </a:t>
            </a:r>
            <a:r>
              <a:rPr lang="ru-RU" sz="1600" b="1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НЕ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равно планированию.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He who fails to plan, plans to fail&quot; what if he already planed to fail in  the first place - Philosoraptor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78860"/>
            <a:ext cx="2267744" cy="22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68386"/>
            <a:ext cx="7556484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Почему оценка можеть быть неверной?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78" y="1506423"/>
            <a:ext cx="4752528" cy="325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0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738725"/>
            <a:ext cx="7556484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Почему оценка можеть быть неверной?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39928" y="1544148"/>
            <a:ext cx="8222100" cy="30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Неопределенность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Неясные требования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Неопытный персонал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Неконтролируемоя разработка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Пропущенные активности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Необоснованный оптимизм/пессимизм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Игнорирование рисков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Недостаток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времени для оценки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981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94045" y="354875"/>
            <a:ext cx="7556484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Переоценка </a:t>
            </a:r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uk-UA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Н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едооценка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5646"/>
            <a:ext cx="3613770" cy="31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53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54875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Ключевые факторы для улучшения оценки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203598"/>
            <a:ext cx="8222100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знание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продукта / предметной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области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четкие требования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исторические данные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риски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сложность приложения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командный опыт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предположения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буферы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наличие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ресурсов (отпуска, праздничные дни, больничные листы и т.д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.)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расписание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технологии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754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1900" y="354875"/>
            <a:ext cx="8190128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Методы оценивания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65;p15"/>
          <p:cNvSpPr txBox="1"/>
          <p:nvPr/>
        </p:nvSpPr>
        <p:spPr>
          <a:xfrm>
            <a:off x="429858" y="1203598"/>
            <a:ext cx="822210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WBS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Work Breakdown Structure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или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декомпозиция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Экспертная оценка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Групповая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(Wideband Delphi, Planning Poker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 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аналогии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3-точечный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метод (PERT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Основанный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 требованиях (анализ функций или вариантов использования</a:t>
            </a: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285750" lvl="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Процент </a:t>
            </a:r>
            <a:r>
              <a:rPr lang="ru-RU" sz="1600" b="1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усилий по развитию</a:t>
            </a:r>
            <a:endParaRPr sz="16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06402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535</Words>
  <Application>Microsoft Office PowerPoint</Application>
  <PresentationFormat>On-screen Show (16:9)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Anton</cp:lastModifiedBy>
  <cp:revision>25</cp:revision>
  <dcterms:modified xsi:type="dcterms:W3CDTF">2022-07-14T11:21:23Z</dcterms:modified>
</cp:coreProperties>
</file>