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EFDA7D-0E8A-4766-BEF5-7A92DAAEB48D}">
  <a:tblStyle styleId="{0DEFDA7D-0E8A-4766-BEF5-7A92DAAEB4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d6394805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d6394805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d71f5a59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d71f5a59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d71f5a59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d71f5a59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d71f5a59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d71f5a59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d71f5a59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d71f5a59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d71f5a59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d71f5a59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d71f5a59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d71f5a59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d71f5a59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d71f5a59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d71f5a59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d71f5a59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d71f5a59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d71f5a59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83beddb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83beddb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d71f5a59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d71f5a59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d71f5a59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d71f5a59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d71f5a59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d71f5a59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d71f5a59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d71f5a59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d71f5a59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d71f5a59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d71f5a59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d71f5a59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d71f5a59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d71f5a59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d71f5a59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d71f5a59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d71f5a59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d71f5a59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d71f5a59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d71f5a59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6394805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6394805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d6394805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d6394805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d6394805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d6394805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d71f5a597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d71f5a59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d71f5a59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d71f5a59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d71f5a597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d71f5a597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d71f5a597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d71f5a597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d71f5a597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d71f5a597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d71f5a597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d71f5a597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d71f5a597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d71f5a597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d71f5a597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d71f5a597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d639480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d639480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d71f5a597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d71f5a597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d71f5a597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d71f5a597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d71f5a597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d71f5a597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d71f5a597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d71f5a597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cfd98b12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cfd98b12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cfd98b12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cfd98b12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cfd98b12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cfd98b12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cfd98b12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cfd98b12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a69d1c67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a69d1c67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d71f5a59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d71f5a59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d639480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d639480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a69d1c67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a69d1c67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d71f5a59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d71f5a59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cfd98b12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cfd98b12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cfd98b12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cfd98b12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cfd98b12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cfd98b12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d6394805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d6394805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d60aafd5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d60aafd5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d6394805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d6394805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d6394805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d6394805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d6394805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d6394805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d6394805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d6394805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Relationship Id="rId4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hyperlink" Target="http://www.sql-tutorial.ru/ru/termins/sql.html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3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jp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3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jpg"/><Relationship Id="rId4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Relationship Id="rId4" Type="http://schemas.openxmlformats.org/officeDocument/2006/relationships/image" Target="../media/image2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Relationship Id="rId4" Type="http://schemas.openxmlformats.org/officeDocument/2006/relationships/image" Target="../media/image2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Relationship Id="rId4" Type="http://schemas.openxmlformats.org/officeDocument/2006/relationships/image" Target="../media/image21.png"/><Relationship Id="rId5" Type="http://schemas.openxmlformats.org/officeDocument/2006/relationships/image" Target="../media/image2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jpg"/><Relationship Id="rId4" Type="http://schemas.openxmlformats.org/officeDocument/2006/relationships/hyperlink" Target="http://www.sql-ex.ru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08250" y="2181600"/>
            <a:ext cx="6727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30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SQL basics 2</a:t>
            </a:r>
            <a:endParaRPr b="1" sz="330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471900" y="1601775"/>
            <a:ext cx="82578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Предикат IN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471900" y="1601775"/>
            <a:ext cx="82578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Предикат</a:t>
            </a:r>
            <a:r>
              <a:rPr b="1"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IN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определяет, будет ли значение проверяемого выражения обнаружено в наборе значений, который либо явно определен, либо получен с помощью табличного подзапроса. 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471900" y="1601775"/>
            <a:ext cx="82578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Предикат IN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471900" y="1601775"/>
            <a:ext cx="82578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Здесь табличный подзапрос это обычный оператор </a:t>
            </a:r>
            <a:r>
              <a:rPr b="1"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, который создает одну или несколько строк для одного столбца, совместимого по типу данных со значением проверяемого выражения.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471900" y="1601775"/>
            <a:ext cx="82578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Предикат IN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471900" y="1601775"/>
            <a:ext cx="8257800" cy="27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0160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Найти модель, частоту процессора и объем жесткого диска тех компьютеров, которые комплектуются накопителями 10 или 20 Гбайт:</a:t>
            </a:r>
            <a:endParaRPr sz="18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model, speed, hd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FROM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PC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WHERE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hd </a:t>
            </a: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200">
                <a:solidFill>
                  <a:srgbClr val="66CC66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ru" sz="1200">
                <a:solidFill>
                  <a:srgbClr val="111111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ru" sz="1200">
                <a:solidFill>
                  <a:srgbClr val="111111"/>
                </a:solidFill>
                <a:latin typeface="Trebuchet MS"/>
                <a:ea typeface="Trebuchet MS"/>
                <a:cs typeface="Trebuchet MS"/>
                <a:sym typeface="Trebuchet MS"/>
              </a:rPr>
              <a:t>20</a:t>
            </a:r>
            <a:r>
              <a:rPr lang="ru" sz="1200">
                <a:solidFill>
                  <a:srgbClr val="66CC66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3054" y="2592629"/>
            <a:ext cx="2395740" cy="21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471900" y="1601775"/>
            <a:ext cx="82578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Предикат IN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471900" y="1601775"/>
            <a:ext cx="8257800" cy="3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0160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Найти модель, частоту процессора и объем </a:t>
            </a:r>
            <a:r>
              <a:rPr lang="ru" sz="18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жёсткого</a:t>
            </a:r>
            <a:r>
              <a:rPr lang="ru" sz="18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 диска компьютеров, которые комплектуются накопителями 10 Гбайт или 20 Гбайт и выпускаются производителем А:</a:t>
            </a:r>
            <a:endParaRPr sz="18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model, speed, hd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FROM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PC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WHERE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hd </a:t>
            </a: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200">
                <a:solidFill>
                  <a:srgbClr val="66CC66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ru" sz="1200">
                <a:solidFill>
                  <a:srgbClr val="111111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ru" sz="1200">
                <a:solidFill>
                  <a:srgbClr val="111111"/>
                </a:solidFill>
                <a:latin typeface="Trebuchet MS"/>
                <a:ea typeface="Trebuchet MS"/>
                <a:cs typeface="Trebuchet MS"/>
                <a:sym typeface="Trebuchet MS"/>
              </a:rPr>
              <a:t>20</a:t>
            </a:r>
            <a:r>
              <a:rPr lang="ru" sz="1200">
                <a:solidFill>
                  <a:srgbClr val="66CC66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AND</a:t>
            </a:r>
            <a:endParaRPr sz="12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 </a:t>
            </a: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200">
                <a:solidFill>
                  <a:srgbClr val="66CC66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model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FROM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product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WHERE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maker = </a:t>
            </a:r>
            <a:r>
              <a:rPr lang="ru" sz="12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'A'</a:t>
            </a:r>
            <a:endParaRPr sz="12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66CC66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24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174" y="2555075"/>
            <a:ext cx="2937250" cy="23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471900" y="1601775"/>
            <a:ext cx="82578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Предикат </a:t>
            </a: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BETWEEN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471900" y="1601775"/>
            <a:ext cx="8257800" cy="21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016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Предикат </a:t>
            </a:r>
            <a:r>
              <a:rPr b="1"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BETWEEN</a:t>
            </a: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 проверяет, попадают ли значения проверяемого выражения в диапазон, задаваемый пограничными выражениями, соединяемыми служебным словом </a:t>
            </a:r>
            <a:r>
              <a:rPr b="1"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AND</a:t>
            </a: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. Естественно, как и для предиката сравнения, выражения в предикате </a:t>
            </a:r>
            <a:r>
              <a:rPr b="1"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BETWEEN</a:t>
            </a: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 должны быть совместимы по типам.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471900" y="1601775"/>
            <a:ext cx="82578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Предикат BETWEEN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471900" y="1601775"/>
            <a:ext cx="8257800" cy="21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0160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Найти модель и частоту процессора компьютеров стоимостью от $400 до $600:</a:t>
            </a:r>
            <a:endParaRPr sz="18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016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model, speed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FROM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PC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WHERE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price </a:t>
            </a: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BETWEEN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200">
                <a:solidFill>
                  <a:srgbClr val="111111"/>
                </a:solidFill>
                <a:latin typeface="Trebuchet MS"/>
                <a:ea typeface="Trebuchet MS"/>
                <a:cs typeface="Trebuchet MS"/>
                <a:sym typeface="Trebuchet MS"/>
              </a:rPr>
              <a:t>400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AND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200">
                <a:solidFill>
                  <a:srgbClr val="111111"/>
                </a:solidFill>
                <a:latin typeface="Trebuchet MS"/>
                <a:ea typeface="Trebuchet MS"/>
                <a:cs typeface="Trebuchet MS"/>
                <a:sym typeface="Trebuchet MS"/>
              </a:rPr>
              <a:t>600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2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275" y="2367100"/>
            <a:ext cx="2121475" cy="18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471900" y="1601775"/>
            <a:ext cx="82578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Предикат LIKE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471900" y="1601775"/>
            <a:ext cx="8257800" cy="26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016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Предикат </a:t>
            </a:r>
            <a:r>
              <a:rPr b="1"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LIKE</a:t>
            </a: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 сравнивает строку, указанную в первом выражении, для вычисления значения строки, называемого проверяемым значением, с образцом, который определен во втором выражении для вычисления значения строки. В образце разрешается использовать два трафаретных символа: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016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символ подчеркивания (_), который можно применять вместо любого единичного символа в проверяемом значении;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символ процента (%) заменяет последовательность любых символов (число символов в последовательности может быть от 0 и более) в проверяемом значении.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Предикат LIKE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471900" y="1601775"/>
            <a:ext cx="82578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Если проверяемое значение соответствует образцу с учетом трафаретных символов, то значение предиката равно </a:t>
            </a:r>
            <a:r>
              <a:rPr b="1"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TRUE</a:t>
            </a: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. Ниже приводится несколько примеров написания образцов.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400" y="2598425"/>
            <a:ext cx="7529701" cy="22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Предикат LIKE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409350" y="1601775"/>
            <a:ext cx="8382600" cy="23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Найти все корабли, имена классов которых заканчиваются на букву ‘о’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*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FROM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Ships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WHERE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class </a:t>
            </a: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LIKE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2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'%o'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;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650" y="2325775"/>
            <a:ext cx="3117600" cy="25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Предикат LIKE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409350" y="1601775"/>
            <a:ext cx="8382600" cy="23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0160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Найти все корабли, имена классов которых заканчиваются на букву ‘о’, но не на ‘go’</a:t>
            </a:r>
            <a:endParaRPr sz="18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*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FROM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Ships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WHERE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class </a:t>
            </a: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NOT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LIKE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2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'%go'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AND</a:t>
            </a:r>
            <a:endParaRPr sz="12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class </a:t>
            </a: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LIKE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2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'%o'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;</a:t>
            </a:r>
            <a:endParaRPr b="1" sz="12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600" y="2776425"/>
            <a:ext cx="3736275" cy="1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Предикаты I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71900" y="1601775"/>
            <a:ext cx="82578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Предикаты представляют собой выражения, принимающие истинностное значение. </a:t>
            </a:r>
            <a:endParaRPr sz="22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Получение итоговых значений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409350" y="1601775"/>
            <a:ext cx="8382600" cy="16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016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Как узнать количество моделей ПК, выпускаемых тем или иным поставщиком? Как определить среднее значение цены на компьютеры, имеющие одинаковые технические характеристики? На эти и многие другие вопросы, связанные с некоторой статистической информацией, можно получить ответы при помощи итоговых (агрегатных) функций. Стандартом предусмотрены следующие агрегатные функции:</a:t>
            </a:r>
            <a:endParaRPr b="1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0175" y="2785325"/>
            <a:ext cx="4576175" cy="21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Получение итоговых значений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409350" y="1601775"/>
            <a:ext cx="83826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0160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Найти минимальную и максимальную цену на персональные компьютеры:</a:t>
            </a:r>
            <a:endParaRPr sz="18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0160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200">
                <a:solidFill>
                  <a:srgbClr val="FF40F4"/>
                </a:solidFill>
                <a:latin typeface="Trebuchet MS"/>
                <a:ea typeface="Trebuchet MS"/>
                <a:cs typeface="Trebuchet MS"/>
                <a:sym typeface="Trebuchet MS"/>
              </a:rPr>
              <a:t>MIN</a:t>
            </a:r>
            <a:r>
              <a:rPr lang="ru" sz="1200">
                <a:solidFill>
                  <a:srgbClr val="66CC66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price</a:t>
            </a:r>
            <a:r>
              <a:rPr lang="ru" sz="1200">
                <a:solidFill>
                  <a:srgbClr val="66CC66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AS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Min_price,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ru" sz="1200">
                <a:solidFill>
                  <a:srgbClr val="FF40F4"/>
                </a:solidFill>
                <a:latin typeface="Trebuchet MS"/>
                <a:ea typeface="Trebuchet MS"/>
                <a:cs typeface="Trebuchet MS"/>
                <a:sym typeface="Trebuchet MS"/>
              </a:rPr>
              <a:t>MAX</a:t>
            </a:r>
            <a:r>
              <a:rPr lang="ru" sz="1200">
                <a:solidFill>
                  <a:srgbClr val="66CC66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price</a:t>
            </a:r>
            <a:r>
              <a:rPr lang="ru" sz="1200">
                <a:solidFill>
                  <a:srgbClr val="66CC66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AS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Max_price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FROM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PC;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0160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7850" y="2286975"/>
            <a:ext cx="3434450" cy="14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34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Получение итоговых значений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409350" y="1601775"/>
            <a:ext cx="8382600" cy="26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0160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Найти имеющееся в наличии количество компьютеров, выпущенных производителем A</a:t>
            </a:r>
            <a:endParaRPr sz="18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0160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200">
                <a:solidFill>
                  <a:srgbClr val="FF40F4"/>
                </a:solidFill>
                <a:latin typeface="Trebuchet MS"/>
                <a:ea typeface="Trebuchet MS"/>
                <a:cs typeface="Trebuchet MS"/>
                <a:sym typeface="Trebuchet MS"/>
              </a:rPr>
              <a:t>COUNT</a:t>
            </a:r>
            <a:r>
              <a:rPr lang="ru" sz="1200">
                <a:solidFill>
                  <a:srgbClr val="66CC66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r>
              <a:rPr lang="ru" sz="1200">
                <a:solidFill>
                  <a:srgbClr val="66CC66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AS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Qty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FROM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PC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WHERE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model </a:t>
            </a: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</a:t>
            </a:r>
            <a:r>
              <a:rPr lang="ru" sz="1200">
                <a:solidFill>
                  <a:srgbClr val="66CC66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model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FROM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Product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WHERE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maker = </a:t>
            </a:r>
            <a:r>
              <a:rPr lang="ru" sz="12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'A'</a:t>
            </a:r>
            <a:endParaRPr sz="12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66CC66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0160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2750" y="2527250"/>
            <a:ext cx="1215650" cy="14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p35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Получение итоговых значений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p35"/>
          <p:cNvSpPr txBox="1"/>
          <p:nvPr/>
        </p:nvSpPr>
        <p:spPr>
          <a:xfrm>
            <a:off x="409350" y="1601775"/>
            <a:ext cx="8382600" cy="26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0160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Найти количество имеющихся различных моделей ПК, выпускаемых производителем А.</a:t>
            </a:r>
            <a:endParaRPr sz="18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0160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200">
                <a:solidFill>
                  <a:srgbClr val="FF40F4"/>
                </a:solidFill>
                <a:latin typeface="Trebuchet MS"/>
                <a:ea typeface="Trebuchet MS"/>
                <a:cs typeface="Trebuchet MS"/>
                <a:sym typeface="Trebuchet MS"/>
              </a:rPr>
              <a:t>COUNT</a:t>
            </a:r>
            <a:r>
              <a:rPr lang="ru" sz="1200">
                <a:solidFill>
                  <a:srgbClr val="66CC66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DISTINCT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model</a:t>
            </a:r>
            <a:r>
              <a:rPr lang="ru" sz="1200">
                <a:solidFill>
                  <a:srgbClr val="66CC66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AS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Qty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FROM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PC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WHERE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model </a:t>
            </a: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200">
                <a:solidFill>
                  <a:srgbClr val="66CC66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model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FROM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Product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WHERE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maker = </a:t>
            </a:r>
            <a:r>
              <a:rPr lang="ru" sz="12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'A'</a:t>
            </a:r>
            <a:endParaRPr sz="12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66CC66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0160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5" name="Google Shape;2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9225" y="2545025"/>
            <a:ext cx="1556450" cy="1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36"/>
          <p:cNvSpPr txBox="1"/>
          <p:nvPr/>
        </p:nvSpPr>
        <p:spPr>
          <a:xfrm>
            <a:off x="471900" y="738725"/>
            <a:ext cx="7697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88900" rtl="0" algn="l">
              <a:lnSpc>
                <a:spcPct val="138352"/>
              </a:lnSpc>
              <a:spcBef>
                <a:spcPts val="20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Использование в запросе нескольких источников записей</a:t>
            </a:r>
            <a:endParaRPr sz="1800">
              <a:solidFill>
                <a:srgbClr val="0B5394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36"/>
          <p:cNvSpPr txBox="1"/>
          <p:nvPr/>
        </p:nvSpPr>
        <p:spPr>
          <a:xfrm>
            <a:off x="409350" y="1601775"/>
            <a:ext cx="8382600" cy="21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016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 предложении </a:t>
            </a:r>
            <a:r>
              <a:rPr b="1"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FROM </a:t>
            </a: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допускается указание нескольких таблиц. Простое перечисление таблиц через запятую практически не используется, поскольку оно соответствует реляционной операции, которая называется декартовым произведением. То есть в результирующем наборе каждая строка из одной таблицы будет сочетаться с каждой строкой из другой. Например, для таблиц: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3" name="Google Shape;23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3575" y="3301450"/>
            <a:ext cx="1272325" cy="14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300" y="3252500"/>
            <a:ext cx="1385875" cy="15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37"/>
          <p:cNvSpPr txBox="1"/>
          <p:nvPr/>
        </p:nvSpPr>
        <p:spPr>
          <a:xfrm>
            <a:off x="471900" y="738725"/>
            <a:ext cx="7697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88900" rtl="0" algn="l">
              <a:lnSpc>
                <a:spcPct val="138352"/>
              </a:lnSpc>
              <a:spcBef>
                <a:spcPts val="20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Использование в запросе нескольких источников записей</a:t>
            </a:r>
            <a:endParaRPr sz="1800">
              <a:solidFill>
                <a:srgbClr val="0B5394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Google Shape;241;p37"/>
          <p:cNvSpPr txBox="1"/>
          <p:nvPr/>
        </p:nvSpPr>
        <p:spPr>
          <a:xfrm>
            <a:off x="409350" y="1601775"/>
            <a:ext cx="8382600" cy="21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Например, для таблиц: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*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FROM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A, B;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2" name="Google Shape;24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7600" y="1334825"/>
            <a:ext cx="1272325" cy="14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2325" y="1285875"/>
            <a:ext cx="1385875" cy="156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126" y="2922151"/>
            <a:ext cx="1929275" cy="18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38"/>
          <p:cNvSpPr txBox="1"/>
          <p:nvPr/>
        </p:nvSpPr>
        <p:spPr>
          <a:xfrm>
            <a:off x="471900" y="738725"/>
            <a:ext cx="7697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88900" rtl="0" algn="l">
              <a:lnSpc>
                <a:spcPct val="138352"/>
              </a:lnSpc>
              <a:spcBef>
                <a:spcPts val="20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Использование в запросе нескольких источников записей</a:t>
            </a:r>
            <a:endParaRPr sz="1800">
              <a:solidFill>
                <a:srgbClr val="0B5394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409350" y="1601775"/>
            <a:ext cx="8382600" cy="21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016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Поэтому перечисление таблиц, как правило, используется совместно с условием соединения строк из разных таблиц, указываемым в предложении </a:t>
            </a:r>
            <a:r>
              <a:rPr b="1"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WHERE</a:t>
            </a: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. Для приведенных выше таблиц таким условием может быть совпадение значений, скажем, в столбцах a и c: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7" name="Google Shape;257;p39"/>
          <p:cNvSpPr txBox="1"/>
          <p:nvPr/>
        </p:nvSpPr>
        <p:spPr>
          <a:xfrm>
            <a:off x="471900" y="738725"/>
            <a:ext cx="7697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88900" rtl="0" algn="l">
              <a:lnSpc>
                <a:spcPct val="138352"/>
              </a:lnSpc>
              <a:spcBef>
                <a:spcPts val="20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Использование в запросе нескольких источников записей</a:t>
            </a:r>
            <a:endParaRPr sz="1800">
              <a:solidFill>
                <a:srgbClr val="0B5394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39"/>
          <p:cNvSpPr txBox="1"/>
          <p:nvPr/>
        </p:nvSpPr>
        <p:spPr>
          <a:xfrm>
            <a:off x="409350" y="1601775"/>
            <a:ext cx="8382600" cy="21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*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FROM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A, B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WHERE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 = c;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то есть соединяются только те строки таблиц, у которых в указанных столбцах находятся равные значения (эквисоединение).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9" name="Google Shape;25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5788" y="1601775"/>
            <a:ext cx="2192125" cy="10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p40"/>
          <p:cNvSpPr txBox="1"/>
          <p:nvPr/>
        </p:nvSpPr>
        <p:spPr>
          <a:xfrm>
            <a:off x="471900" y="738725"/>
            <a:ext cx="7697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88900" rtl="0" algn="l">
              <a:lnSpc>
                <a:spcPct val="138352"/>
              </a:lnSpc>
              <a:spcBef>
                <a:spcPts val="20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Использование в запросе нескольких источников записей</a:t>
            </a:r>
            <a:endParaRPr sz="1800">
              <a:solidFill>
                <a:srgbClr val="0B5394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409350" y="1601775"/>
            <a:ext cx="8382600" cy="31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0160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Найти номер модели и производителя ПК, имеющих цену менее $600: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0160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01600" lvl="0" marL="3759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sz="96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41"/>
          <p:cNvSpPr txBox="1"/>
          <p:nvPr/>
        </p:nvSpPr>
        <p:spPr>
          <a:xfrm>
            <a:off x="471900" y="738725"/>
            <a:ext cx="7697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88900" rtl="0" algn="l">
              <a:lnSpc>
                <a:spcPct val="138352"/>
              </a:lnSpc>
              <a:spcBef>
                <a:spcPts val="20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Использование в запросе нескольких источников записей</a:t>
            </a:r>
            <a:endParaRPr sz="1800">
              <a:solidFill>
                <a:srgbClr val="0B5394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p41"/>
          <p:cNvSpPr txBox="1"/>
          <p:nvPr/>
        </p:nvSpPr>
        <p:spPr>
          <a:xfrm>
            <a:off x="409350" y="1601775"/>
            <a:ext cx="83826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DISTINCT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PC.model, maker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FROM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PC, Product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WHERE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PC.model = Product.model </a:t>
            </a:r>
            <a:r>
              <a:rPr lang="ru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AND</a:t>
            </a:r>
            <a:endParaRPr sz="12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price &lt; </a:t>
            </a:r>
            <a:r>
              <a:rPr lang="ru" sz="1200">
                <a:solidFill>
                  <a:srgbClr val="111111"/>
                </a:solidFill>
                <a:latin typeface="Trebuchet MS"/>
                <a:ea typeface="Trebuchet MS"/>
                <a:cs typeface="Trebuchet MS"/>
                <a:sym typeface="Trebuchet MS"/>
              </a:rPr>
              <a:t>600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4" name="Google Shape;27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2875" y="1601775"/>
            <a:ext cx="2660825" cy="19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Предикаты I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71900" y="1601775"/>
            <a:ext cx="82578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Они могут представлять собой как одно выражение, так и любую комбинацию из неограниченного количества выражений, построенную с помощью булевых операторов </a:t>
            </a:r>
            <a:r>
              <a:rPr b="1"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AND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1"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OR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или </a:t>
            </a:r>
            <a:r>
              <a:rPr b="1"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NOT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Кроме того, в этих комбинациях может использоваться SQL-оператор </a:t>
            </a:r>
            <a:r>
              <a:rPr b="1"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IS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, а также круглые скобки для конкретизации порядка выполнения операций.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42"/>
          <p:cNvSpPr txBox="1"/>
          <p:nvPr/>
        </p:nvSpPr>
        <p:spPr>
          <a:xfrm>
            <a:off x="471900" y="738725"/>
            <a:ext cx="7697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88900" rtl="0" algn="l">
              <a:lnSpc>
                <a:spcPct val="138352"/>
              </a:lnSpc>
              <a:spcBef>
                <a:spcPts val="200"/>
              </a:spcBef>
              <a:spcAft>
                <a:spcPts val="10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Явные операции соединения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1" name="Google Shape;28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750" y="1605425"/>
            <a:ext cx="32385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7" name="Google Shape;287;p43"/>
          <p:cNvSpPr txBox="1"/>
          <p:nvPr/>
        </p:nvSpPr>
        <p:spPr>
          <a:xfrm>
            <a:off x="471900" y="1601775"/>
            <a:ext cx="8485800" cy="27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В предложении </a:t>
            </a:r>
            <a:r>
              <a:rPr b="1"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FROM 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может быть указана </a:t>
            </a:r>
            <a:r>
              <a:rPr b="1"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явная операция соединения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двух и более таблиц. Среди ряда операций соединения, описанных в стандарте языка SQL, многими серверами баз данных поддерживается только операция </a:t>
            </a:r>
            <a:r>
              <a:rPr b="1"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соединения по предикату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. Синтаксис соединения по предикату имеет вид: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1016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AutoNum type="arabicPeriod"/>
            </a:pPr>
            <a:r>
              <a:rPr lang="ru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FROM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&lt;таблица </a:t>
            </a:r>
            <a:r>
              <a:rPr lang="ru">
                <a:solidFill>
                  <a:srgbClr val="11111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AutoNum type="arabicPeriod"/>
            </a:pPr>
            <a:r>
              <a:rPr lang="ru">
                <a:solidFill>
                  <a:srgbClr val="66CC66"/>
                </a:solidFill>
                <a:latin typeface="Trebuchet MS"/>
                <a:ea typeface="Trebuchet MS"/>
                <a:cs typeface="Trebuchet MS"/>
                <a:sym typeface="Trebuchet MS"/>
              </a:rPr>
              <a:t>[</a:t>
            </a:r>
            <a:r>
              <a:rPr lang="ru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INNER</a:t>
            </a:r>
            <a:r>
              <a:rPr lang="ru">
                <a:solidFill>
                  <a:srgbClr val="66CC66"/>
                </a:solidFill>
                <a:latin typeface="Trebuchet MS"/>
                <a:ea typeface="Trebuchet MS"/>
                <a:cs typeface="Trebuchet MS"/>
                <a:sym typeface="Trebuchet MS"/>
              </a:rPr>
              <a:t>]</a:t>
            </a:r>
            <a:endParaRPr>
              <a:solidFill>
                <a:srgbClr val="66CC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AutoNum type="arabicPeriod"/>
            </a:pPr>
            <a:r>
              <a:rPr lang="ru">
                <a:solidFill>
                  <a:srgbClr val="66CC66"/>
                </a:solidFill>
                <a:latin typeface="Trebuchet MS"/>
                <a:ea typeface="Trebuchet MS"/>
                <a:cs typeface="Trebuchet MS"/>
                <a:sym typeface="Trebuchet MS"/>
              </a:rPr>
              <a:t>{{</a:t>
            </a:r>
            <a:r>
              <a:rPr lang="ru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LEFT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| </a:t>
            </a:r>
            <a:r>
              <a:rPr lang="ru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RIGHT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| </a:t>
            </a:r>
            <a:r>
              <a:rPr lang="ru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FULL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>
                <a:solidFill>
                  <a:srgbClr val="66CC66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>
                <a:solidFill>
                  <a:srgbClr val="66CC66"/>
                </a:solidFill>
                <a:latin typeface="Trebuchet MS"/>
                <a:ea typeface="Trebuchet MS"/>
                <a:cs typeface="Trebuchet MS"/>
                <a:sym typeface="Trebuchet MS"/>
              </a:rPr>
              <a:t>[</a:t>
            </a:r>
            <a:r>
              <a:rPr lang="ru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OUTER</a:t>
            </a:r>
            <a:r>
              <a:rPr lang="ru">
                <a:solidFill>
                  <a:srgbClr val="66CC66"/>
                </a:solidFill>
                <a:latin typeface="Trebuchet MS"/>
                <a:ea typeface="Trebuchet MS"/>
                <a:cs typeface="Trebuchet MS"/>
                <a:sym typeface="Trebuchet MS"/>
              </a:rPr>
              <a:t>]}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JOIN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&lt;таблица </a:t>
            </a:r>
            <a:r>
              <a:rPr lang="ru">
                <a:solidFill>
                  <a:srgbClr val="11111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AutoNum type="arabicPeriod"/>
            </a:pPr>
            <a:r>
              <a:rPr lang="ru">
                <a:solidFill>
                  <a:srgbClr val="66CC66"/>
                </a:solidFill>
                <a:latin typeface="Trebuchet MS"/>
                <a:ea typeface="Trebuchet MS"/>
                <a:cs typeface="Trebuchet MS"/>
                <a:sym typeface="Trebuchet MS"/>
              </a:rPr>
              <a:t>[</a:t>
            </a:r>
            <a:r>
              <a:rPr lang="ru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ON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&lt;предикат&gt;</a:t>
            </a:r>
            <a:r>
              <a:rPr lang="ru">
                <a:solidFill>
                  <a:srgbClr val="66CC66"/>
                </a:solidFill>
                <a:latin typeface="Trebuchet MS"/>
                <a:ea typeface="Trebuchet MS"/>
                <a:cs typeface="Trebuchet MS"/>
                <a:sym typeface="Trebuchet MS"/>
              </a:rPr>
              <a:t>]</a:t>
            </a:r>
            <a:endParaRPr>
              <a:solidFill>
                <a:srgbClr val="66CC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8" name="Google Shape;288;p43"/>
          <p:cNvSpPr txBox="1"/>
          <p:nvPr/>
        </p:nvSpPr>
        <p:spPr>
          <a:xfrm>
            <a:off x="471900" y="738725"/>
            <a:ext cx="7697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88900" rtl="0" algn="l">
              <a:lnSpc>
                <a:spcPct val="138352"/>
              </a:lnSpc>
              <a:spcBef>
                <a:spcPts val="200"/>
              </a:spcBef>
              <a:spcAft>
                <a:spcPts val="10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Явные операции соединения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4" name="Google Shape;294;p44"/>
          <p:cNvSpPr txBox="1"/>
          <p:nvPr/>
        </p:nvSpPr>
        <p:spPr>
          <a:xfrm>
            <a:off x="471900" y="1601775"/>
            <a:ext cx="8257800" cy="27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016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Соединение может быть либо внутренним (</a:t>
            </a:r>
            <a:r>
              <a:rPr b="1"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INNER</a:t>
            </a: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), либо одним из внешних (</a:t>
            </a:r>
            <a:r>
              <a:rPr b="1"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OUTER</a:t>
            </a: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). Служебные слова </a:t>
            </a:r>
            <a:r>
              <a:rPr b="1"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INNER </a:t>
            </a: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и </a:t>
            </a:r>
            <a:r>
              <a:rPr b="1"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OUTER </a:t>
            </a: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можно опускать, поскольку внешнее соединение однозначно определяется его типом — </a:t>
            </a:r>
            <a:r>
              <a:rPr b="1"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LEFT </a:t>
            </a: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(левое), </a:t>
            </a:r>
            <a:r>
              <a:rPr b="1"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RIGHT </a:t>
            </a: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(правое) или </a:t>
            </a:r>
            <a:r>
              <a:rPr b="1"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FULL </a:t>
            </a: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(полное), а просто </a:t>
            </a:r>
            <a:r>
              <a:rPr b="1"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JOIN </a:t>
            </a: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будет означать внутреннее соединение.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p44"/>
          <p:cNvSpPr txBox="1"/>
          <p:nvPr/>
        </p:nvSpPr>
        <p:spPr>
          <a:xfrm>
            <a:off x="471900" y="738725"/>
            <a:ext cx="7697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88900" rtl="0" algn="l">
              <a:lnSpc>
                <a:spcPct val="138352"/>
              </a:lnSpc>
              <a:spcBef>
                <a:spcPts val="200"/>
              </a:spcBef>
              <a:spcAft>
                <a:spcPts val="10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Явные операции соединения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1" name="Google Shape;301;p45"/>
          <p:cNvSpPr txBox="1"/>
          <p:nvPr/>
        </p:nvSpPr>
        <p:spPr>
          <a:xfrm>
            <a:off x="471900" y="1601775"/>
            <a:ext cx="82578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2" name="Google Shape;302;p45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3" name="Google Shape;303;p45"/>
          <p:cNvSpPr txBox="1"/>
          <p:nvPr/>
        </p:nvSpPr>
        <p:spPr>
          <a:xfrm>
            <a:off x="471900" y="1601775"/>
            <a:ext cx="8257800" cy="27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Оператор внутреннего соединения INNER JOIN (или просто JOIN) соединяет две таблицы. Порядок таблиц для оператора неважен, поскольку оператор является симметричным.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4" name="Google Shape;304;p45"/>
          <p:cNvSpPr txBox="1"/>
          <p:nvPr/>
        </p:nvSpPr>
        <p:spPr>
          <a:xfrm>
            <a:off x="471900" y="738725"/>
            <a:ext cx="7697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INNER JOIN (JOIN)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0" name="Google Shape;310;p46"/>
          <p:cNvSpPr txBox="1"/>
          <p:nvPr/>
        </p:nvSpPr>
        <p:spPr>
          <a:xfrm>
            <a:off x="471900" y="1601775"/>
            <a:ext cx="82578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1" name="Google Shape;311;p46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2" name="Google Shape;312;p46"/>
          <p:cNvSpPr txBox="1"/>
          <p:nvPr/>
        </p:nvSpPr>
        <p:spPr>
          <a:xfrm>
            <a:off x="471900" y="1601775"/>
            <a:ext cx="8257800" cy="27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Заголовок таблицы-результата является объединением (конкатенацией) заголовков соединяемых таблиц.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3" name="Google Shape;313;p46"/>
          <p:cNvSpPr txBox="1"/>
          <p:nvPr/>
        </p:nvSpPr>
        <p:spPr>
          <a:xfrm>
            <a:off x="471900" y="738725"/>
            <a:ext cx="7697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INNER JOIN (JOIN)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7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Google Shape;319;p47"/>
          <p:cNvSpPr txBox="1"/>
          <p:nvPr/>
        </p:nvSpPr>
        <p:spPr>
          <a:xfrm>
            <a:off x="471900" y="1601775"/>
            <a:ext cx="82578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0" name="Google Shape;320;p47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1" name="Google Shape;321;p47"/>
          <p:cNvSpPr txBox="1"/>
          <p:nvPr/>
        </p:nvSpPr>
        <p:spPr>
          <a:xfrm>
            <a:off x="471900" y="1601775"/>
            <a:ext cx="8257800" cy="27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r>
              <a:rPr lang="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br>
              <a:rPr lang="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ru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FROM</a:t>
            </a:r>
            <a:r>
              <a:rPr lang="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Person</a:t>
            </a:r>
            <a:br>
              <a:rPr lang="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ru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JOIN</a:t>
            </a:r>
            <a:r>
              <a:rPr lang="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City </a:t>
            </a:r>
            <a:r>
              <a:rPr b="1" lang="ru" sz="18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ON</a:t>
            </a:r>
            <a:r>
              <a:rPr lang="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Person.CityId </a:t>
            </a: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=</a:t>
            </a:r>
            <a:r>
              <a:rPr lang="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City.Id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2" name="Google Shape;322;p47"/>
          <p:cNvSpPr txBox="1"/>
          <p:nvPr/>
        </p:nvSpPr>
        <p:spPr>
          <a:xfrm>
            <a:off x="471900" y="738725"/>
            <a:ext cx="7697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INNER JOIN (JOIN)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3" name="Google Shape;32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5103" y="1563103"/>
            <a:ext cx="2220650" cy="16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9528" y="1413863"/>
            <a:ext cx="2049525" cy="19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2238" y="3513750"/>
            <a:ext cx="45434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1" name="Google Shape;331;p48"/>
          <p:cNvSpPr txBox="1"/>
          <p:nvPr/>
        </p:nvSpPr>
        <p:spPr>
          <a:xfrm>
            <a:off x="471900" y="1601775"/>
            <a:ext cx="82578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2" name="Google Shape;332;p48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3" name="Google Shape;333;p48"/>
          <p:cNvSpPr txBox="1"/>
          <p:nvPr/>
        </p:nvSpPr>
        <p:spPr>
          <a:xfrm>
            <a:off x="471900" y="1601775"/>
            <a:ext cx="8257800" cy="27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Соединение двух таблиц, в результат которого обязательно входят все строки либо одной, либо обеих таблиц.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4" name="Google Shape;334;p48"/>
          <p:cNvSpPr txBox="1"/>
          <p:nvPr/>
        </p:nvSpPr>
        <p:spPr>
          <a:xfrm>
            <a:off x="471900" y="738725"/>
            <a:ext cx="7697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</a:t>
            </a: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OUTER JOIN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49"/>
          <p:cNvSpPr txBox="1"/>
          <p:nvPr/>
        </p:nvSpPr>
        <p:spPr>
          <a:xfrm>
            <a:off x="471900" y="1601775"/>
            <a:ext cx="82578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1" name="Google Shape;341;p49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2" name="Google Shape;342;p49"/>
          <p:cNvSpPr txBox="1"/>
          <p:nvPr/>
        </p:nvSpPr>
        <p:spPr>
          <a:xfrm>
            <a:off x="471900" y="1601775"/>
            <a:ext cx="8257800" cy="27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Оператор левого внешнего соединения LEFT OUTER JOIN соединяет две таблицы. Порядок таблиц для оператора важен, поскольку оператор не является симметричным.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3" name="Google Shape;343;p49"/>
          <p:cNvSpPr txBox="1"/>
          <p:nvPr/>
        </p:nvSpPr>
        <p:spPr>
          <a:xfrm>
            <a:off x="471900" y="738725"/>
            <a:ext cx="7697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LEFT OUTER JOIN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9" name="Google Shape;349;p50"/>
          <p:cNvSpPr txBox="1"/>
          <p:nvPr/>
        </p:nvSpPr>
        <p:spPr>
          <a:xfrm>
            <a:off x="471900" y="1601775"/>
            <a:ext cx="82578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0" name="Google Shape;350;p50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1" name="Google Shape;351;p50"/>
          <p:cNvSpPr txBox="1"/>
          <p:nvPr/>
        </p:nvSpPr>
        <p:spPr>
          <a:xfrm>
            <a:off x="471900" y="1601775"/>
            <a:ext cx="8257800" cy="27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Заголовок таблицы-результата является объединением (конкатенацией) заголовков соединяемых таблиц.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2" name="Google Shape;352;p50"/>
          <p:cNvSpPr txBox="1"/>
          <p:nvPr/>
        </p:nvSpPr>
        <p:spPr>
          <a:xfrm>
            <a:off x="471900" y="738725"/>
            <a:ext cx="7697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LEFT OUTER JOIN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8" name="Google Shape;358;p51"/>
          <p:cNvSpPr txBox="1"/>
          <p:nvPr/>
        </p:nvSpPr>
        <p:spPr>
          <a:xfrm>
            <a:off x="471900" y="1601775"/>
            <a:ext cx="82578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9" name="Google Shape;359;p51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0" name="Google Shape;360;p51"/>
          <p:cNvSpPr txBox="1"/>
          <p:nvPr/>
        </p:nvSpPr>
        <p:spPr>
          <a:xfrm>
            <a:off x="471900" y="1601775"/>
            <a:ext cx="8257800" cy="27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b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ru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FROM</a:t>
            </a:r>
            <a:b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Person </a:t>
            </a:r>
            <a:r>
              <a:rPr i="1" lang="ru">
                <a:solidFill>
                  <a:srgbClr val="408080"/>
                </a:solidFill>
                <a:latin typeface="Trebuchet MS"/>
                <a:ea typeface="Trebuchet MS"/>
                <a:cs typeface="Trebuchet MS"/>
                <a:sym typeface="Trebuchet MS"/>
              </a:rPr>
              <a:t>-- Левая таблица</a:t>
            </a:r>
            <a:b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b="1" lang="ru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LEFT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ru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OUTER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ru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JOIN</a:t>
            </a:r>
            <a:b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City   </a:t>
            </a:r>
            <a:r>
              <a:rPr i="1" lang="ru">
                <a:solidFill>
                  <a:srgbClr val="408080"/>
                </a:solidFill>
                <a:latin typeface="Trebuchet MS"/>
                <a:ea typeface="Trebuchet MS"/>
                <a:cs typeface="Trebuchet MS"/>
                <a:sym typeface="Trebuchet MS"/>
              </a:rPr>
              <a:t>-- Правая таблица</a:t>
            </a:r>
            <a:b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1" lang="ru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ON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Person.CityId </a:t>
            </a: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=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City.Id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1" name="Google Shape;361;p51"/>
          <p:cNvSpPr txBox="1"/>
          <p:nvPr/>
        </p:nvSpPr>
        <p:spPr>
          <a:xfrm>
            <a:off x="471900" y="738725"/>
            <a:ext cx="7697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LEFT OUTER JOIN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62" name="Google Shape;3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4728" y="975553"/>
            <a:ext cx="2220650" cy="16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9153" y="826313"/>
            <a:ext cx="2049525" cy="19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9400" y="3187875"/>
            <a:ext cx="449580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1"/>
          <p:cNvSpPr/>
          <p:nvPr/>
        </p:nvSpPr>
        <p:spPr>
          <a:xfrm>
            <a:off x="4488525" y="828350"/>
            <a:ext cx="1849500" cy="1990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1"/>
          <p:cNvSpPr/>
          <p:nvPr/>
        </p:nvSpPr>
        <p:spPr>
          <a:xfrm>
            <a:off x="4218825" y="3120775"/>
            <a:ext cx="2472900" cy="177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1"/>
          <p:cNvSpPr/>
          <p:nvPr/>
        </p:nvSpPr>
        <p:spPr>
          <a:xfrm>
            <a:off x="6520875" y="934300"/>
            <a:ext cx="2049600" cy="17724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1"/>
          <p:cNvSpPr/>
          <p:nvPr/>
        </p:nvSpPr>
        <p:spPr>
          <a:xfrm>
            <a:off x="6694250" y="3120775"/>
            <a:ext cx="2157600" cy="13677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1"/>
          <p:cNvSpPr/>
          <p:nvPr/>
        </p:nvSpPr>
        <p:spPr>
          <a:xfrm>
            <a:off x="6694250" y="4498150"/>
            <a:ext cx="2157600" cy="3951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Предикаты I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471900" y="1601775"/>
            <a:ext cx="82578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Предикат в языке </a:t>
            </a:r>
            <a:r>
              <a:rPr lang="ru" sz="1800" u="sng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SQL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может принимать одно из трех значений TRUE (истина), FALSE (ложь) или </a:t>
            </a:r>
            <a:r>
              <a:rPr b="1"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UNKNOWN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(неизвестно). 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Исключение составляют следующие предикаты: </a:t>
            </a:r>
            <a:r>
              <a:rPr b="1"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IS NULL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(отсутствие значения),</a:t>
            </a:r>
            <a:r>
              <a:rPr b="1"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EXISTS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(существование), </a:t>
            </a:r>
            <a:r>
              <a:rPr b="1"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UNIQUE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(уникальность) и </a:t>
            </a:r>
            <a:r>
              <a:rPr b="1"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MATCH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(совпадение), которые не могут принимать значение </a:t>
            </a:r>
            <a:r>
              <a:rPr b="1"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UNKNOWN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5" name="Google Shape;375;p52"/>
          <p:cNvSpPr txBox="1"/>
          <p:nvPr/>
        </p:nvSpPr>
        <p:spPr>
          <a:xfrm>
            <a:off x="471900" y="1601775"/>
            <a:ext cx="82578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6" name="Google Shape;376;p52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7" name="Google Shape;377;p52"/>
          <p:cNvSpPr txBox="1"/>
          <p:nvPr/>
        </p:nvSpPr>
        <p:spPr>
          <a:xfrm>
            <a:off x="471900" y="1601775"/>
            <a:ext cx="8257800" cy="27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Оператор правого внешнего соединения RIGHT OUTER JOIN соединяет две таблицы. Порядок таблиц для оператора важен, поскольку оператор не является симметричным.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8" name="Google Shape;378;p52"/>
          <p:cNvSpPr txBox="1"/>
          <p:nvPr/>
        </p:nvSpPr>
        <p:spPr>
          <a:xfrm>
            <a:off x="471900" y="738725"/>
            <a:ext cx="7697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RIGHT OUTER JOIN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4" name="Google Shape;384;p53"/>
          <p:cNvSpPr txBox="1"/>
          <p:nvPr/>
        </p:nvSpPr>
        <p:spPr>
          <a:xfrm>
            <a:off x="471900" y="1601775"/>
            <a:ext cx="82578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5" name="Google Shape;385;p53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6" name="Google Shape;386;p53"/>
          <p:cNvSpPr txBox="1"/>
          <p:nvPr/>
        </p:nvSpPr>
        <p:spPr>
          <a:xfrm>
            <a:off x="471900" y="1601775"/>
            <a:ext cx="8257800" cy="27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Заголовок таблицы-результата является объединением (конкатенацией) заголовков соединяемых таблиц.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7" name="Google Shape;387;p53"/>
          <p:cNvSpPr txBox="1"/>
          <p:nvPr/>
        </p:nvSpPr>
        <p:spPr>
          <a:xfrm>
            <a:off x="471900" y="738725"/>
            <a:ext cx="7697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RIGHT OUTER JOIN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4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3" name="Google Shape;393;p54"/>
          <p:cNvSpPr txBox="1"/>
          <p:nvPr/>
        </p:nvSpPr>
        <p:spPr>
          <a:xfrm>
            <a:off x="471900" y="1601775"/>
            <a:ext cx="82578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4" name="Google Shape;394;p54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5" name="Google Shape;395;p54"/>
          <p:cNvSpPr txBox="1"/>
          <p:nvPr/>
        </p:nvSpPr>
        <p:spPr>
          <a:xfrm>
            <a:off x="471900" y="1601775"/>
            <a:ext cx="8257800" cy="27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b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ru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FROM</a:t>
            </a:r>
            <a:b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Person </a:t>
            </a:r>
            <a:r>
              <a:rPr i="1" lang="ru">
                <a:solidFill>
                  <a:srgbClr val="408080"/>
                </a:solidFill>
                <a:latin typeface="Trebuchet MS"/>
                <a:ea typeface="Trebuchet MS"/>
                <a:cs typeface="Trebuchet MS"/>
                <a:sym typeface="Trebuchet MS"/>
              </a:rPr>
              <a:t>-- Левая таблица</a:t>
            </a:r>
            <a:b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b="1" lang="ru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RIGHT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ru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OUTER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ru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JOIN</a:t>
            </a:r>
            <a:b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City   </a:t>
            </a:r>
            <a:r>
              <a:rPr i="1" lang="ru">
                <a:solidFill>
                  <a:srgbClr val="408080"/>
                </a:solidFill>
                <a:latin typeface="Trebuchet MS"/>
                <a:ea typeface="Trebuchet MS"/>
                <a:cs typeface="Trebuchet MS"/>
                <a:sym typeface="Trebuchet MS"/>
              </a:rPr>
              <a:t>-- Правая таблица</a:t>
            </a:r>
            <a:b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1" lang="ru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ON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Person.CityId </a:t>
            </a: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=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City.Id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6" name="Google Shape;396;p54"/>
          <p:cNvSpPr txBox="1"/>
          <p:nvPr/>
        </p:nvSpPr>
        <p:spPr>
          <a:xfrm>
            <a:off x="471900" y="738725"/>
            <a:ext cx="7697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RIGHT OUTER JOIN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97" name="Google Shape;39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5453" y="1037103"/>
            <a:ext cx="2220650" cy="16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1353" y="738713"/>
            <a:ext cx="2049525" cy="19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4"/>
          <p:cNvSpPr/>
          <p:nvPr/>
        </p:nvSpPr>
        <p:spPr>
          <a:xfrm>
            <a:off x="4471350" y="738800"/>
            <a:ext cx="1849500" cy="1990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4"/>
          <p:cNvSpPr/>
          <p:nvPr/>
        </p:nvSpPr>
        <p:spPr>
          <a:xfrm>
            <a:off x="6520875" y="934300"/>
            <a:ext cx="2049600" cy="17724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6750" y="3062875"/>
            <a:ext cx="4552950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4"/>
          <p:cNvSpPr/>
          <p:nvPr/>
        </p:nvSpPr>
        <p:spPr>
          <a:xfrm>
            <a:off x="6566500" y="3024400"/>
            <a:ext cx="2049600" cy="17724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4"/>
          <p:cNvSpPr/>
          <p:nvPr/>
        </p:nvSpPr>
        <p:spPr>
          <a:xfrm>
            <a:off x="4176750" y="3024400"/>
            <a:ext cx="2389800" cy="1335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4"/>
          <p:cNvSpPr/>
          <p:nvPr/>
        </p:nvSpPr>
        <p:spPr>
          <a:xfrm>
            <a:off x="4185126" y="4401700"/>
            <a:ext cx="2389800" cy="3951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5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0" name="Google Shape;410;p55"/>
          <p:cNvSpPr txBox="1"/>
          <p:nvPr/>
        </p:nvSpPr>
        <p:spPr>
          <a:xfrm>
            <a:off x="471900" y="1601775"/>
            <a:ext cx="82578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1" name="Google Shape;411;p55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2" name="Google Shape;412;p55"/>
          <p:cNvSpPr txBox="1"/>
          <p:nvPr/>
        </p:nvSpPr>
        <p:spPr>
          <a:xfrm>
            <a:off x="471900" y="1601775"/>
            <a:ext cx="8257800" cy="27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Оператор полного внешнего соединения FULL JOIN соединяет две таблицы. Порядок таблиц для оператора неважен, поскольку оператор является симметричным.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3" name="Google Shape;413;p55"/>
          <p:cNvSpPr txBox="1"/>
          <p:nvPr/>
        </p:nvSpPr>
        <p:spPr>
          <a:xfrm>
            <a:off x="471900" y="738725"/>
            <a:ext cx="7697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FULL OUTER JOIN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6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9" name="Google Shape;419;p56"/>
          <p:cNvSpPr txBox="1"/>
          <p:nvPr/>
        </p:nvSpPr>
        <p:spPr>
          <a:xfrm>
            <a:off x="471900" y="1601775"/>
            <a:ext cx="82578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0" name="Google Shape;420;p56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1" name="Google Shape;421;p56"/>
          <p:cNvSpPr txBox="1"/>
          <p:nvPr/>
        </p:nvSpPr>
        <p:spPr>
          <a:xfrm>
            <a:off x="471900" y="1601775"/>
            <a:ext cx="2883000" cy="27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2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b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ru" sz="12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FROM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Person</a:t>
            </a:r>
            <a:b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ru" sz="12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FULL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ru" sz="12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OUTER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ru" sz="12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JOIN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City</a:t>
            </a:r>
            <a:b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ru" sz="1200">
                <a:solidFill>
                  <a:srgbClr val="008000"/>
                </a:solidFill>
                <a:latin typeface="Trebuchet MS"/>
                <a:ea typeface="Trebuchet MS"/>
                <a:cs typeface="Trebuchet MS"/>
                <a:sym typeface="Trebuchet MS"/>
              </a:rPr>
              <a:t>ON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Person.CityId </a:t>
            </a:r>
            <a:r>
              <a:rPr lang="ru" sz="12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=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City.Id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8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2" name="Google Shape;422;p56"/>
          <p:cNvSpPr txBox="1"/>
          <p:nvPr/>
        </p:nvSpPr>
        <p:spPr>
          <a:xfrm>
            <a:off x="471900" y="738725"/>
            <a:ext cx="7697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 FULL OUTER JOIN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23" name="Google Shape;42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5453" y="1037103"/>
            <a:ext cx="2220650" cy="16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1353" y="738713"/>
            <a:ext cx="2049525" cy="19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6"/>
          <p:cNvSpPr/>
          <p:nvPr/>
        </p:nvSpPr>
        <p:spPr>
          <a:xfrm>
            <a:off x="4471350" y="738800"/>
            <a:ext cx="1849500" cy="1990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6"/>
          <p:cNvSpPr/>
          <p:nvPr/>
        </p:nvSpPr>
        <p:spPr>
          <a:xfrm>
            <a:off x="6520875" y="934300"/>
            <a:ext cx="2049600" cy="17724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6088" y="2918838"/>
            <a:ext cx="452437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7"/>
          <p:cNvSpPr txBox="1"/>
          <p:nvPr/>
        </p:nvSpPr>
        <p:spPr>
          <a:xfrm>
            <a:off x="471900" y="738725"/>
            <a:ext cx="7697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UNION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3" name="Google Shape;433;p57"/>
          <p:cNvSpPr txBox="1"/>
          <p:nvPr/>
        </p:nvSpPr>
        <p:spPr>
          <a:xfrm>
            <a:off x="471900" y="1601775"/>
            <a:ext cx="8257800" cy="3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Оператор указывается между запросами. В упрощенном виде это выглядит следующим образом:</a:t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запрос</a:t>
            </a:r>
            <a:r>
              <a:rPr lang="ru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1&gt;</a:t>
            </a:r>
            <a:b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ru" sz="105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UNION</a:t>
            </a: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[</a:t>
            </a:r>
            <a:r>
              <a:rPr b="1" lang="ru" sz="105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ALL</a:t>
            </a: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  <a:b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запрос</a:t>
            </a:r>
            <a:r>
              <a:rPr lang="ru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2&gt;</a:t>
            </a:r>
            <a:b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ru" sz="105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UNION</a:t>
            </a: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[</a:t>
            </a:r>
            <a:r>
              <a:rPr b="1" lang="ru" sz="1050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ALL</a:t>
            </a: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  <a:b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запрос</a:t>
            </a:r>
            <a:r>
              <a:rPr lang="ru" sz="1050">
                <a:solidFill>
                  <a:srgbClr val="666666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3&gt;</a:t>
            </a:r>
            <a:b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050">
                <a:solidFill>
                  <a:schemeClr val="dk1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 .....;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По умолчанию любые дублирующие записи автоматически скрываются, если не использовано выражение </a:t>
            </a:r>
            <a:r>
              <a:rPr lang="ru">
                <a:solidFill>
                  <a:srgbClr val="666666"/>
                </a:solidFill>
                <a:highlight>
                  <a:srgbClr val="F8F9FA"/>
                </a:highlight>
                <a:latin typeface="Trebuchet MS"/>
                <a:ea typeface="Trebuchet MS"/>
                <a:cs typeface="Trebuchet MS"/>
                <a:sym typeface="Trebuchet MS"/>
              </a:rPr>
              <a:t>UNION ALL</a:t>
            </a: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800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8"/>
          <p:cNvSpPr txBox="1"/>
          <p:nvPr/>
        </p:nvSpPr>
        <p:spPr>
          <a:xfrm>
            <a:off x="471900" y="738725"/>
            <a:ext cx="7697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UNION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9" name="Google Shape;439;p58"/>
          <p:cNvSpPr txBox="1"/>
          <p:nvPr/>
        </p:nvSpPr>
        <p:spPr>
          <a:xfrm>
            <a:off x="471900" y="1601775"/>
            <a:ext cx="8257800" cy="3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Существуют два основных правила, регламентирующие порядок использования оператора </a:t>
            </a:r>
            <a:r>
              <a:rPr lang="ru">
                <a:solidFill>
                  <a:srgbClr val="666666"/>
                </a:solidFill>
                <a:highlight>
                  <a:srgbClr val="F8F9FA"/>
                </a:highlight>
                <a:latin typeface="Trebuchet MS"/>
                <a:ea typeface="Trebuchet MS"/>
                <a:cs typeface="Trebuchet MS"/>
                <a:sym typeface="Trebuchet MS"/>
              </a:rPr>
              <a:t>UNION</a:t>
            </a: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685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Число и порядок извлекаемых столбцов должны совпадать во всех объединяемых запросах;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Типы данных в соответствующих столбцах должны быть совместимы.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9"/>
          <p:cNvSpPr txBox="1"/>
          <p:nvPr/>
        </p:nvSpPr>
        <p:spPr>
          <a:xfrm>
            <a:off x="471900" y="738725"/>
            <a:ext cx="7697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UNION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5" name="Google Shape;445;p59"/>
          <p:cNvSpPr txBox="1"/>
          <p:nvPr/>
        </p:nvSpPr>
        <p:spPr>
          <a:xfrm>
            <a:off x="471900" y="1601775"/>
            <a:ext cx="8257800" cy="3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8F9FA"/>
                </a:highlight>
                <a:latin typeface="Trebuchet MS"/>
                <a:ea typeface="Trebuchet MS"/>
                <a:cs typeface="Trebuchet MS"/>
                <a:sym typeface="Trebuchet MS"/>
              </a:rPr>
              <a:t>UNION</a:t>
            </a:r>
            <a:r>
              <a:rPr lang="ru" sz="1200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 может быть весьма полезным в приложениях для хранения данных, где таблицы редко бывают абсолютно нормализированы. Простой пример: в базе есть таблицы </a:t>
            </a:r>
            <a:r>
              <a:rPr lang="ru" sz="1200">
                <a:solidFill>
                  <a:schemeClr val="dk1"/>
                </a:solidFill>
                <a:highlight>
                  <a:srgbClr val="F8F9FA"/>
                </a:highlight>
                <a:latin typeface="Trebuchet MS"/>
                <a:ea typeface="Trebuchet MS"/>
                <a:cs typeface="Trebuchet MS"/>
                <a:sym typeface="Trebuchet MS"/>
              </a:rPr>
              <a:t>sales2005</a:t>
            </a:r>
            <a:r>
              <a:rPr lang="ru" sz="1200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 и </a:t>
            </a:r>
            <a:r>
              <a:rPr lang="ru" sz="1200">
                <a:solidFill>
                  <a:schemeClr val="dk1"/>
                </a:solidFill>
                <a:highlight>
                  <a:srgbClr val="F8F9FA"/>
                </a:highlight>
                <a:latin typeface="Trebuchet MS"/>
                <a:ea typeface="Trebuchet MS"/>
                <a:cs typeface="Trebuchet MS"/>
                <a:sym typeface="Trebuchet MS"/>
              </a:rPr>
              <a:t>sales2006</a:t>
            </a:r>
            <a:r>
              <a:rPr lang="ru" sz="1200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, обладающие идентичной структурой, но разделены ради повышения производительности. Запрос со словом </a:t>
            </a:r>
            <a:r>
              <a:rPr lang="ru" sz="1200">
                <a:solidFill>
                  <a:schemeClr val="dk1"/>
                </a:solidFill>
                <a:highlight>
                  <a:srgbClr val="F8F9FA"/>
                </a:highlight>
                <a:latin typeface="Trebuchet MS"/>
                <a:ea typeface="Trebuchet MS"/>
                <a:cs typeface="Trebuchet MS"/>
                <a:sym typeface="Trebuchet MS"/>
              </a:rPr>
              <a:t>UNION</a:t>
            </a:r>
            <a:r>
              <a:rPr lang="ru" sz="1200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 позволяет объединить результаты из обеих таблиц.</a:t>
            </a:r>
            <a:endParaRPr sz="1200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Также стоит отметить, что </a:t>
            </a:r>
            <a:r>
              <a:rPr lang="ru" sz="1200">
                <a:solidFill>
                  <a:schemeClr val="dk1"/>
                </a:solidFill>
                <a:highlight>
                  <a:srgbClr val="F8F9FA"/>
                </a:highlight>
                <a:latin typeface="Trebuchet MS"/>
                <a:ea typeface="Trebuchet MS"/>
                <a:cs typeface="Trebuchet MS"/>
                <a:sym typeface="Trebuchet MS"/>
              </a:rPr>
              <a:t>UNION ALL</a:t>
            </a:r>
            <a:r>
              <a:rPr lang="ru" sz="1200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 работает быстрее, чем просто </a:t>
            </a:r>
            <a:r>
              <a:rPr lang="ru" sz="1200">
                <a:solidFill>
                  <a:schemeClr val="dk1"/>
                </a:solidFill>
                <a:highlight>
                  <a:srgbClr val="F8F9FA"/>
                </a:highlight>
                <a:latin typeface="Trebuchet MS"/>
                <a:ea typeface="Trebuchet MS"/>
                <a:cs typeface="Trebuchet MS"/>
                <a:sym typeface="Trebuchet MS"/>
              </a:rPr>
              <a:t>UNION</a:t>
            </a:r>
            <a:r>
              <a:rPr lang="ru" sz="1200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, поскольку по умолчанию при использовании оператора </a:t>
            </a:r>
            <a:r>
              <a:rPr lang="ru" sz="1200">
                <a:solidFill>
                  <a:schemeClr val="dk1"/>
                </a:solidFill>
                <a:highlight>
                  <a:srgbClr val="F8F9FA"/>
                </a:highlight>
                <a:latin typeface="Trebuchet MS"/>
                <a:ea typeface="Trebuchet MS"/>
                <a:cs typeface="Trebuchet MS"/>
                <a:sym typeface="Trebuchet MS"/>
              </a:rPr>
              <a:t>UNION</a:t>
            </a:r>
            <a:r>
              <a:rPr lang="ru" sz="1200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 проводится дополнительная фильтрация результата аналогичная </a:t>
            </a:r>
            <a:r>
              <a:rPr lang="ru" sz="1200">
                <a:solidFill>
                  <a:schemeClr val="dk1"/>
                </a:solidFill>
                <a:highlight>
                  <a:srgbClr val="F8F9FA"/>
                </a:highlight>
                <a:latin typeface="Trebuchet MS"/>
                <a:ea typeface="Trebuchet MS"/>
                <a:cs typeface="Trebuchet MS"/>
                <a:sym typeface="Trebuchet MS"/>
              </a:rPr>
              <a:t>SELECT DISTINCT</a:t>
            </a:r>
            <a:r>
              <a:rPr lang="ru" sz="1200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, а при использовании </a:t>
            </a:r>
            <a:r>
              <a:rPr lang="ru" sz="1200">
                <a:solidFill>
                  <a:schemeClr val="dk1"/>
                </a:solidFill>
                <a:highlight>
                  <a:srgbClr val="F8F9FA"/>
                </a:highlight>
                <a:latin typeface="Trebuchet MS"/>
                <a:ea typeface="Trebuchet MS"/>
                <a:cs typeface="Trebuchet MS"/>
                <a:sym typeface="Trebuchet MS"/>
              </a:rPr>
              <a:t>UNION ALL</a:t>
            </a:r>
            <a:r>
              <a:rPr lang="ru" sz="1200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 — нет</a:t>
            </a:r>
            <a:endParaRPr sz="1200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60"/>
          <p:cNvGraphicFramePr/>
          <p:nvPr/>
        </p:nvGraphicFramePr>
        <p:xfrm>
          <a:off x="187225" y="1585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{0DEFDA7D-0E8A-4766-BEF5-7A92DAAEB48D}</a:tableStyleId>
              </a:tblPr>
              <a:tblGrid>
                <a:gridCol w="795500"/>
                <a:gridCol w="795500"/>
                <a:gridCol w="789975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Product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maker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model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type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Laptop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Printer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51" name="Google Shape;451;p60"/>
          <p:cNvGraphicFramePr/>
          <p:nvPr/>
        </p:nvGraphicFramePr>
        <p:xfrm>
          <a:off x="2741175" y="6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{0DEFDA7D-0E8A-4766-BEF5-7A92DAAEB48D}</a:tableStyleId>
              </a:tblPr>
              <a:tblGrid>
                <a:gridCol w="706200"/>
                <a:gridCol w="706200"/>
                <a:gridCol w="701325"/>
                <a:gridCol w="701325"/>
                <a:gridCol w="728900"/>
                <a:gridCol w="720000"/>
                <a:gridCol w="746675"/>
              </a:tblGrid>
              <a:tr h="396200">
                <a:tc grid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PC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code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model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speed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ram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hd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cd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price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52" name="Google Shape;452;p60"/>
          <p:cNvGraphicFramePr/>
          <p:nvPr/>
        </p:nvGraphicFramePr>
        <p:xfrm>
          <a:off x="2741175" y="19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{0DEFDA7D-0E8A-4766-BEF5-7A92DAAEB48D}</a:tableStyleId>
              </a:tblPr>
              <a:tblGrid>
                <a:gridCol w="706200"/>
                <a:gridCol w="706200"/>
                <a:gridCol w="701325"/>
                <a:gridCol w="701325"/>
                <a:gridCol w="728900"/>
                <a:gridCol w="720000"/>
                <a:gridCol w="746675"/>
              </a:tblGrid>
              <a:tr h="396200">
                <a:tc grid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Laptop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code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model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speed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ram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hd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price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screen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53" name="Google Shape;453;p60"/>
          <p:cNvGraphicFramePr/>
          <p:nvPr/>
        </p:nvGraphicFramePr>
        <p:xfrm>
          <a:off x="2741175" y="32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{0DEFDA7D-0E8A-4766-BEF5-7A92DAAEB48D}</a:tableStyleId>
              </a:tblPr>
              <a:tblGrid>
                <a:gridCol w="706200"/>
                <a:gridCol w="706200"/>
                <a:gridCol w="701325"/>
                <a:gridCol w="701325"/>
                <a:gridCol w="728900"/>
              </a:tblGrid>
              <a:tr h="396200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Printer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code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model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color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type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price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1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9" name="Google Shape;459;p61"/>
          <p:cNvSpPr txBox="1"/>
          <p:nvPr/>
        </p:nvSpPr>
        <p:spPr>
          <a:xfrm>
            <a:off x="471900" y="1601775"/>
            <a:ext cx="82578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0" name="Google Shape;460;p61"/>
          <p:cNvSpPr txBox="1"/>
          <p:nvPr/>
        </p:nvSpPr>
        <p:spPr>
          <a:xfrm>
            <a:off x="471900" y="738725"/>
            <a:ext cx="7697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UNION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1" name="Google Shape;461;p61"/>
          <p:cNvSpPr txBox="1"/>
          <p:nvPr/>
        </p:nvSpPr>
        <p:spPr>
          <a:xfrm>
            <a:off x="471900" y="1601775"/>
            <a:ext cx="5775000" cy="26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0160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Найти номера моделей и цены ПК и портативных компьютеров: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0160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model, price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FROM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PC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UNION</a:t>
            </a:r>
            <a:endParaRPr sz="12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model, price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FROM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Laptop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ORDER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BY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price </a:t>
            </a: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DESC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0160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8F9FA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62" name="Google Shape;46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8138" y="1363225"/>
            <a:ext cx="13620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Предикаты I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1461925"/>
            <a:ext cx="5653263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7" name="Google Shape;467;p62"/>
          <p:cNvGraphicFramePr/>
          <p:nvPr/>
        </p:nvGraphicFramePr>
        <p:xfrm>
          <a:off x="187225" y="1585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{0DEFDA7D-0E8A-4766-BEF5-7A92DAAEB48D}</a:tableStyleId>
              </a:tblPr>
              <a:tblGrid>
                <a:gridCol w="795500"/>
                <a:gridCol w="795500"/>
                <a:gridCol w="789975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Product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maker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model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type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Laptop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Printer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68" name="Google Shape;468;p62"/>
          <p:cNvGraphicFramePr/>
          <p:nvPr/>
        </p:nvGraphicFramePr>
        <p:xfrm>
          <a:off x="2741175" y="6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{0DEFDA7D-0E8A-4766-BEF5-7A92DAAEB48D}</a:tableStyleId>
              </a:tblPr>
              <a:tblGrid>
                <a:gridCol w="706200"/>
                <a:gridCol w="706200"/>
                <a:gridCol w="701325"/>
                <a:gridCol w="701325"/>
                <a:gridCol w="728900"/>
                <a:gridCol w="720000"/>
                <a:gridCol w="746675"/>
              </a:tblGrid>
              <a:tr h="396200">
                <a:tc grid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PC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code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model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speed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ram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hd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cd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price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69" name="Google Shape;469;p62"/>
          <p:cNvGraphicFramePr/>
          <p:nvPr/>
        </p:nvGraphicFramePr>
        <p:xfrm>
          <a:off x="2741175" y="19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{0DEFDA7D-0E8A-4766-BEF5-7A92DAAEB48D}</a:tableStyleId>
              </a:tblPr>
              <a:tblGrid>
                <a:gridCol w="706200"/>
                <a:gridCol w="706200"/>
                <a:gridCol w="701325"/>
                <a:gridCol w="701325"/>
                <a:gridCol w="728900"/>
                <a:gridCol w="720000"/>
                <a:gridCol w="746675"/>
              </a:tblGrid>
              <a:tr h="396200">
                <a:tc grid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Laptop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code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model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speed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ram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hd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price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screen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70" name="Google Shape;470;p62"/>
          <p:cNvGraphicFramePr/>
          <p:nvPr/>
        </p:nvGraphicFramePr>
        <p:xfrm>
          <a:off x="2741175" y="32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{0DEFDA7D-0E8A-4766-BEF5-7A92DAAEB48D}</a:tableStyleId>
              </a:tblPr>
              <a:tblGrid>
                <a:gridCol w="706200"/>
                <a:gridCol w="706200"/>
                <a:gridCol w="701325"/>
                <a:gridCol w="701325"/>
                <a:gridCol w="728900"/>
              </a:tblGrid>
              <a:tr h="396200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Printer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code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model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color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type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price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3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6" name="Google Shape;476;p63"/>
          <p:cNvSpPr txBox="1"/>
          <p:nvPr/>
        </p:nvSpPr>
        <p:spPr>
          <a:xfrm>
            <a:off x="471900" y="1601775"/>
            <a:ext cx="82578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7" name="Google Shape;477;p63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8" name="Google Shape;478;p63"/>
          <p:cNvSpPr txBox="1"/>
          <p:nvPr/>
        </p:nvSpPr>
        <p:spPr>
          <a:xfrm>
            <a:off x="471900" y="1601775"/>
            <a:ext cx="5775000" cy="22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9" name="Google Shape;479;p63"/>
          <p:cNvSpPr txBox="1"/>
          <p:nvPr/>
        </p:nvSpPr>
        <p:spPr>
          <a:xfrm>
            <a:off x="471900" y="738725"/>
            <a:ext cx="7697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UNION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0" name="Google Shape;480;p63"/>
          <p:cNvSpPr txBox="1"/>
          <p:nvPr/>
        </p:nvSpPr>
        <p:spPr>
          <a:xfrm>
            <a:off x="471900" y="1601775"/>
            <a:ext cx="5775000" cy="29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0160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Найти тип продукции, номер модели и цену ПК и портативных компьютеров: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0160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Product.type, PC.model, price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FROM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PC </a:t>
            </a:r>
            <a:r>
              <a:rPr lang="ru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INNER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JOIN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	Product </a:t>
            </a: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ON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PC.model = Product.model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UNION</a:t>
            </a:r>
            <a:endParaRPr sz="12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Product.type, Laptop.model, price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FROM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Laptop </a:t>
            </a:r>
            <a:r>
              <a:rPr lang="ru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INNER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JOIN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	Product </a:t>
            </a: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ON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Laptop.model = Product.model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ORDER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BY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price </a:t>
            </a: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DESC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2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0160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8F9FA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81" name="Google Shape;48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4600" y="1180725"/>
            <a:ext cx="19812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4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7" name="Google Shape;487;p64"/>
          <p:cNvSpPr txBox="1"/>
          <p:nvPr/>
        </p:nvSpPr>
        <p:spPr>
          <a:xfrm>
            <a:off x="471900" y="1601775"/>
            <a:ext cx="71187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8" name="Google Shape;488;p64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9" name="Google Shape;489;p64"/>
          <p:cNvSpPr txBox="1"/>
          <p:nvPr/>
        </p:nvSpPr>
        <p:spPr>
          <a:xfrm>
            <a:off x="471900" y="1601775"/>
            <a:ext cx="5775000" cy="22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0" name="Google Shape;490;p64"/>
          <p:cNvSpPr txBox="1"/>
          <p:nvPr/>
        </p:nvSpPr>
        <p:spPr>
          <a:xfrm>
            <a:off x="471900" y="738725"/>
            <a:ext cx="7697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UNION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1" name="Google Shape;491;p64"/>
          <p:cNvSpPr txBox="1"/>
          <p:nvPr/>
        </p:nvSpPr>
        <p:spPr>
          <a:xfrm>
            <a:off x="471900" y="1468300"/>
            <a:ext cx="6638100" cy="3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0160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Найти все имеющиеся единицы продукции производителя 'B'. Вывести номер модели и тип.</a:t>
            </a:r>
            <a:endParaRPr sz="12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0160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016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В базе имеется один ноутбук и три ПК от производителя B, при этом все три ПК - одной модели.</a:t>
            </a:r>
            <a:endParaRPr sz="12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016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Если мы будем использовать объединение с помощью </a:t>
            </a:r>
            <a:r>
              <a:rPr b="1" lang="ru" sz="12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UNION ALL</a:t>
            </a:r>
            <a:r>
              <a:rPr lang="ru" sz="12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, то мы получим все эти издели</a:t>
            </a:r>
            <a:r>
              <a:rPr lang="ru" sz="9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Я.</a:t>
            </a:r>
            <a:endParaRPr sz="9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10160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5275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rebuchet MS"/>
              <a:buAutoNum type="arabicPeriod"/>
            </a:pPr>
            <a:r>
              <a:rPr lang="ru" sz="105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r>
              <a:rPr lang="ru" sz="10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p.model, p.type </a:t>
            </a:r>
            <a:r>
              <a:rPr lang="ru" sz="105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FROM</a:t>
            </a:r>
            <a:r>
              <a:rPr lang="ru" sz="10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pc </a:t>
            </a:r>
            <a:r>
              <a:rPr lang="ru"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JOIN</a:t>
            </a:r>
            <a:r>
              <a:rPr lang="ru" sz="10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Product p </a:t>
            </a:r>
            <a:r>
              <a:rPr lang="ru" sz="105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ON</a:t>
            </a:r>
            <a:r>
              <a:rPr lang="ru" sz="10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PC.model=p.model </a:t>
            </a:r>
            <a:r>
              <a:rPr lang="ru" sz="105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WHERE</a:t>
            </a:r>
            <a:r>
              <a:rPr lang="ru" sz="10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maker=</a:t>
            </a:r>
            <a:r>
              <a:rPr lang="ru" sz="105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'B'</a:t>
            </a:r>
            <a:endParaRPr sz="105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5275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rebuchet MS"/>
              <a:buAutoNum type="arabicPeriod"/>
            </a:pPr>
            <a:r>
              <a:rPr lang="ru" sz="105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UNION</a:t>
            </a:r>
            <a:r>
              <a:rPr lang="ru" sz="10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05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ALL</a:t>
            </a:r>
            <a:endParaRPr sz="105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5275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rebuchet MS"/>
              <a:buAutoNum type="arabicPeriod"/>
            </a:pPr>
            <a:r>
              <a:rPr lang="ru" sz="105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r>
              <a:rPr lang="ru" sz="10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p.model, p.type </a:t>
            </a:r>
            <a:r>
              <a:rPr lang="ru" sz="105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FROM</a:t>
            </a:r>
            <a:r>
              <a:rPr lang="ru" sz="10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printer pr </a:t>
            </a:r>
            <a:r>
              <a:rPr lang="ru"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JOIN</a:t>
            </a:r>
            <a:r>
              <a:rPr lang="ru" sz="10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Product p </a:t>
            </a:r>
            <a:r>
              <a:rPr lang="ru" sz="105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ON</a:t>
            </a:r>
            <a:r>
              <a:rPr lang="ru" sz="10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pr.model=p.model </a:t>
            </a:r>
            <a:r>
              <a:rPr lang="ru" sz="105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WHERE</a:t>
            </a:r>
            <a:r>
              <a:rPr lang="ru" sz="10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maker=</a:t>
            </a:r>
            <a:r>
              <a:rPr lang="ru" sz="105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'B'</a:t>
            </a:r>
            <a:endParaRPr sz="105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5275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rebuchet MS"/>
              <a:buAutoNum type="arabicPeriod"/>
            </a:pPr>
            <a:r>
              <a:rPr lang="ru" sz="105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UNION</a:t>
            </a:r>
            <a:r>
              <a:rPr lang="ru" sz="10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05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ALL</a:t>
            </a:r>
            <a:endParaRPr sz="105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5275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rebuchet MS"/>
              <a:buAutoNum type="arabicPeriod"/>
            </a:pPr>
            <a:r>
              <a:rPr lang="ru" sz="105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r>
              <a:rPr lang="ru" sz="10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p.model, p.type </a:t>
            </a:r>
            <a:r>
              <a:rPr lang="ru" sz="105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FROM</a:t>
            </a:r>
            <a:r>
              <a:rPr lang="ru" sz="10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laptop lp </a:t>
            </a:r>
            <a:r>
              <a:rPr lang="ru" sz="105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JOIN</a:t>
            </a:r>
            <a:r>
              <a:rPr lang="ru" sz="10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Product p </a:t>
            </a:r>
            <a:r>
              <a:rPr lang="ru" sz="105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ON</a:t>
            </a:r>
            <a:r>
              <a:rPr lang="ru" sz="10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lp.model=p.model </a:t>
            </a:r>
            <a:r>
              <a:rPr lang="ru" sz="105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WHERE</a:t>
            </a:r>
            <a:r>
              <a:rPr lang="ru" sz="10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maker=</a:t>
            </a:r>
            <a:r>
              <a:rPr lang="ru" sz="105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'B'</a:t>
            </a:r>
            <a:r>
              <a:rPr lang="ru" sz="10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200">
              <a:solidFill>
                <a:schemeClr val="dk1"/>
              </a:solidFill>
              <a:highlight>
                <a:srgbClr val="F8F9FA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92" name="Google Shape;492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6950" y="2780100"/>
            <a:ext cx="1765775" cy="17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5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8" name="Google Shape;498;p65"/>
          <p:cNvSpPr txBox="1"/>
          <p:nvPr/>
        </p:nvSpPr>
        <p:spPr>
          <a:xfrm>
            <a:off x="471900" y="1601775"/>
            <a:ext cx="82578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9" name="Google Shape;499;p65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0" name="Google Shape;500;p65"/>
          <p:cNvSpPr txBox="1"/>
          <p:nvPr/>
        </p:nvSpPr>
        <p:spPr>
          <a:xfrm>
            <a:off x="471900" y="1601775"/>
            <a:ext cx="5775000" cy="22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1" name="Google Shape;501;p65"/>
          <p:cNvSpPr txBox="1"/>
          <p:nvPr/>
        </p:nvSpPr>
        <p:spPr>
          <a:xfrm>
            <a:off x="471900" y="738725"/>
            <a:ext cx="7697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UNION &amp; JOIN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2" name="Google Shape;502;p65"/>
          <p:cNvSpPr txBox="1"/>
          <p:nvPr/>
        </p:nvSpPr>
        <p:spPr>
          <a:xfrm>
            <a:off x="471900" y="1601775"/>
            <a:ext cx="7697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На самом деле и JOIN и UNION делают одно и то же - объединяют SELECT запросы.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Только JOIN добавляет столбцы в результирующую таблицу,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а UNION пририсовывает к концу имеющейся таблицы ещё одну.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JOIN полезен если есть некая таблица и захотели выбрать связанные записи. Например, взяли таблицу "продажи" и дополнительно выбрали наименование клиента у каждой операции.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UNION полезен если нужно соединить 2 таблицы. К примеру ситуация. Есть продажи оптовые, хранятся в таблице оптовых продаж. И розничные. В таблице розничных продаж. Делаешь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select ...from "оптовые"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union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select ...from "розничные"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Только надо помнить что union требует одинаковости колонок во всех SELECT.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И получаешь суммарные продажи по всему предприятию. </a:t>
            </a:r>
            <a:endParaRPr sz="1200">
              <a:solidFill>
                <a:schemeClr val="dk1"/>
              </a:solidFill>
              <a:highlight>
                <a:srgbClr val="F8F9FA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6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8" name="Google Shape;508;p66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9" name="Google Shape;509;p66"/>
          <p:cNvSpPr txBox="1"/>
          <p:nvPr/>
        </p:nvSpPr>
        <p:spPr>
          <a:xfrm>
            <a:off x="471900" y="1601775"/>
            <a:ext cx="5775000" cy="22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0" name="Google Shape;510;p66"/>
          <p:cNvSpPr txBox="1"/>
          <p:nvPr/>
        </p:nvSpPr>
        <p:spPr>
          <a:xfrm>
            <a:off x="471900" y="738725"/>
            <a:ext cx="7697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UNION &amp; JOIN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1" name="Google Shape;51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30" y="1829500"/>
            <a:ext cx="3073103" cy="22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2425" y="1847650"/>
            <a:ext cx="3312650" cy="21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7" name="Google Shape;517;p67"/>
          <p:cNvGraphicFramePr/>
          <p:nvPr/>
        </p:nvGraphicFramePr>
        <p:xfrm>
          <a:off x="187225" y="1585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{0DEFDA7D-0E8A-4766-BEF5-7A92DAAEB48D}</a:tableStyleId>
              </a:tblPr>
              <a:tblGrid>
                <a:gridCol w="795500"/>
                <a:gridCol w="795500"/>
                <a:gridCol w="789975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Product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maker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model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type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Laptop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Printer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18" name="Google Shape;518;p67"/>
          <p:cNvGraphicFramePr/>
          <p:nvPr/>
        </p:nvGraphicFramePr>
        <p:xfrm>
          <a:off x="2741175" y="6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{0DEFDA7D-0E8A-4766-BEF5-7A92DAAEB48D}</a:tableStyleId>
              </a:tblPr>
              <a:tblGrid>
                <a:gridCol w="706200"/>
                <a:gridCol w="706200"/>
                <a:gridCol w="701325"/>
                <a:gridCol w="701325"/>
                <a:gridCol w="728900"/>
                <a:gridCol w="720000"/>
                <a:gridCol w="746675"/>
              </a:tblGrid>
              <a:tr h="396200">
                <a:tc grid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PC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code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model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speed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ram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hd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cd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price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19" name="Google Shape;519;p67"/>
          <p:cNvGraphicFramePr/>
          <p:nvPr/>
        </p:nvGraphicFramePr>
        <p:xfrm>
          <a:off x="2741175" y="19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{0DEFDA7D-0E8A-4766-BEF5-7A92DAAEB48D}</a:tableStyleId>
              </a:tblPr>
              <a:tblGrid>
                <a:gridCol w="706200"/>
                <a:gridCol w="706200"/>
                <a:gridCol w="701325"/>
                <a:gridCol w="701325"/>
                <a:gridCol w="728900"/>
                <a:gridCol w="720000"/>
                <a:gridCol w="746675"/>
              </a:tblGrid>
              <a:tr h="396200">
                <a:tc grid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Laptop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code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model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speed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ram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hd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price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screen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20" name="Google Shape;520;p67"/>
          <p:cNvGraphicFramePr/>
          <p:nvPr/>
        </p:nvGraphicFramePr>
        <p:xfrm>
          <a:off x="2741175" y="32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{0DEFDA7D-0E8A-4766-BEF5-7A92DAAEB48D}</a:tableStyleId>
              </a:tblPr>
              <a:tblGrid>
                <a:gridCol w="706200"/>
                <a:gridCol w="706200"/>
                <a:gridCol w="701325"/>
                <a:gridCol w="701325"/>
                <a:gridCol w="728900"/>
              </a:tblGrid>
              <a:tr h="396200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Printer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code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model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color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type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666666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price</a:t>
                      </a:r>
                      <a:endParaRPr>
                        <a:solidFill>
                          <a:srgbClr val="66666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8"/>
          <p:cNvSpPr txBox="1"/>
          <p:nvPr/>
        </p:nvSpPr>
        <p:spPr>
          <a:xfrm>
            <a:off x="471900" y="738725"/>
            <a:ext cx="64512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Пра</a:t>
            </a: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ктика 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6" name="Google Shape;526;p68"/>
          <p:cNvSpPr txBox="1"/>
          <p:nvPr/>
        </p:nvSpPr>
        <p:spPr>
          <a:xfrm>
            <a:off x="471900" y="2212650"/>
            <a:ext cx="45024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http://www.sql-ex.ru</a:t>
            </a:r>
            <a:endParaRPr sz="30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7" name="Google Shape;527;p68"/>
          <p:cNvSpPr txBox="1"/>
          <p:nvPr/>
        </p:nvSpPr>
        <p:spPr>
          <a:xfrm>
            <a:off x="471900" y="317687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Задача 6, 7, 8, 9, 10, 11, 12 ...</a:t>
            </a:r>
            <a:endParaRPr sz="24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Предикаты сравнения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471900" y="1601775"/>
            <a:ext cx="82578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016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Предикат сравнения представляет собой два выражения, соединяемых оператором сравнения. Имеется шесть традиционных операторов сравнения: =, &gt;, &lt;, &gt;=, &lt;=, &lt;&gt;.</a:t>
            </a:r>
            <a:endParaRPr sz="22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Предикаты сравнения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471900" y="1601775"/>
            <a:ext cx="82578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AutoNum type="arabicPeriod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Данные типа </a:t>
            </a:r>
            <a:r>
              <a:rPr b="1"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NUMERIC</a:t>
            </a: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 (числа) сравниваются в соответствии с их алгебраическим значением.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AutoNum type="arabicPeriod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Данные типа </a:t>
            </a:r>
            <a:r>
              <a:rPr b="1"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CHARACTER STRING</a:t>
            </a: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 (символьные строки) сравниваются в соответствии с их алфавитной последовательностью.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Например, ‘folder’ &lt; ‘for’, так как первые две буквы этих строк совпадают, а третья буква строки ‘folder’ предшествует третьей букве строки ‘for’. Также справедливо неравенство ‘bar’ &lt; ‘barber’, поскольку первая строка является префиксом второй.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rebuchet MS"/>
              <a:buAutoNum type="arabicPeriod"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Данные типа </a:t>
            </a:r>
            <a:r>
              <a:rPr b="1"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DATETIME</a:t>
            </a: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 (дата/время) сравниваются в хронологическом порядке. 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88900" rtl="0" algn="l">
              <a:lnSpc>
                <a:spcPct val="138352"/>
              </a:lnSpc>
              <a:spcBef>
                <a:spcPts val="200"/>
              </a:spcBef>
              <a:spcAft>
                <a:spcPts val="100"/>
              </a:spcAft>
              <a:buNone/>
            </a:pPr>
            <a:r>
              <a:rPr lang="ru" sz="3000">
                <a:solidFill>
                  <a:srgbClr val="0B539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Переименование столбцов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471900" y="1601775"/>
            <a:ext cx="8257800" cy="20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016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Имена столбцов, указанные в предложении </a:t>
            </a:r>
            <a:r>
              <a:rPr b="1"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, можно переименовать. Это делает результаты более читабельными, поскольку имена полей в таблицах часто сокращают с целью упрощения набора. Ключевое слово AS, используемое для переименования, согласно стандарту можно и опустить, так как оно неявно подразумевается.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ram </a:t>
            </a: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AS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Mb, hd Gb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FROM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PC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06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WHERE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cd = </a:t>
            </a:r>
            <a:r>
              <a:rPr lang="ru" sz="12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'24x'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5401" y="2661750"/>
            <a:ext cx="1916975" cy="18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471900" y="1601775"/>
            <a:ext cx="82578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SQL. SELECT. 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88900" rtl="0" algn="l">
              <a:lnSpc>
                <a:spcPct val="138352"/>
              </a:lnSpc>
              <a:spcBef>
                <a:spcPts val="200"/>
              </a:spcBef>
              <a:spcAft>
                <a:spcPts val="100"/>
              </a:spcAft>
              <a:buNone/>
            </a:pPr>
            <a:r>
              <a:rPr lang="ru" sz="3000">
                <a:solidFill>
                  <a:srgbClr val="0B539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Переименование столбцов</a:t>
            </a:r>
            <a:endParaRPr sz="3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471900" y="1601775"/>
            <a:ext cx="8257800" cy="25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016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Переименование особенно желательно при использовании в предложении </a:t>
            </a:r>
            <a:r>
              <a:rPr b="1"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SELECT </a:t>
            </a: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выражений для вычисления значения. Эти выражения позволяют получать данные, которые не находятся непосредственно в таблицах. Если выражение содержит имена столбцов таблицы, указанной в предложении </a:t>
            </a:r>
            <a:r>
              <a:rPr b="1"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FROM</a:t>
            </a:r>
            <a:r>
              <a:rPr lang="ru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, то выражение подсчитывается для каждой строки выходных данных. Так, например, чтобы вывести объем оперативной памяти в килобайтах, можно написать:</a:t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SELECT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ram*</a:t>
            </a:r>
            <a:r>
              <a:rPr lang="ru" sz="1200">
                <a:solidFill>
                  <a:srgbClr val="111111"/>
                </a:solidFill>
                <a:latin typeface="Trebuchet MS"/>
                <a:ea typeface="Trebuchet MS"/>
                <a:cs typeface="Trebuchet MS"/>
                <a:sym typeface="Trebuchet MS"/>
              </a:rPr>
              <a:t>1024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AS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Kb, hd Gb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FROM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PC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AutoNum type="arabicPeriod"/>
            </a:pPr>
            <a:r>
              <a:rPr lang="ru" sz="12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WHERE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cd = </a:t>
            </a:r>
            <a:r>
              <a:rPr lang="ru" sz="12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'24x'</a:t>
            </a: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6150" y="2883225"/>
            <a:ext cx="1782775" cy="14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