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5"/>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62" r:id="rId20"/>
    <p:sldId id="263" r:id="rId21"/>
    <p:sldId id="275" r:id="rId22"/>
    <p:sldId id="257" r:id="rId23"/>
    <p:sldId id="287" r:id="rId24"/>
    <p:sldId id="313" r:id="rId25"/>
    <p:sldId id="322" r:id="rId26"/>
    <p:sldId id="311" r:id="rId27"/>
    <p:sldId id="268" r:id="rId28"/>
    <p:sldId id="324" r:id="rId29"/>
    <p:sldId id="325" r:id="rId30"/>
    <p:sldId id="269" r:id="rId31"/>
    <p:sldId id="326" r:id="rId32"/>
    <p:sldId id="327" r:id="rId33"/>
    <p:sldId id="259" r:id="rId34"/>
    <p:sldId id="265" r:id="rId35"/>
    <p:sldId id="267" r:id="rId36"/>
    <p:sldId id="270" r:id="rId37"/>
    <p:sldId id="260" r:id="rId38"/>
    <p:sldId id="329" r:id="rId39"/>
    <p:sldId id="330" r:id="rId40"/>
    <p:sldId id="328" r:id="rId41"/>
    <p:sldId id="274" r:id="rId42"/>
    <p:sldId id="272" r:id="rId43"/>
    <p:sldId id="271" r:id="rId44"/>
    <p:sldId id="277" r:id="rId45"/>
    <p:sldId id="276" r:id="rId46"/>
    <p:sldId id="314" r:id="rId47"/>
    <p:sldId id="320" r:id="rId48"/>
    <p:sldId id="318" r:id="rId49"/>
    <p:sldId id="315" r:id="rId50"/>
    <p:sldId id="316" r:id="rId51"/>
    <p:sldId id="317" r:id="rId52"/>
    <p:sldId id="264" r:id="rId53"/>
    <p:sldId id="27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62"/>
            <p14:sldId id="263"/>
            <p14:sldId id="275"/>
            <p14:sldId id="257"/>
            <p14:sldId id="287"/>
            <p14:sldId id="313"/>
            <p14:sldId id="322"/>
            <p14:sldId id="311"/>
            <p14:sldId id="268"/>
            <p14:sldId id="324"/>
            <p14:sldId id="325"/>
            <p14:sldId id="269"/>
            <p14:sldId id="326"/>
            <p14:sldId id="327"/>
            <p14:sldId id="259"/>
            <p14:sldId id="265"/>
            <p14:sldId id="267"/>
            <p14:sldId id="270"/>
            <p14:sldId id="260"/>
            <p14:sldId id="329"/>
            <p14:sldId id="330"/>
            <p14:sldId id="328"/>
            <p14:sldId id="274"/>
            <p14:sldId id="272"/>
            <p14:sldId id="271"/>
            <p14:sldId id="277"/>
            <p14:sldId id="276"/>
          </p14:sldIdLst>
        </p14:section>
        <p14:section name="Poland Presentation" id="{3D6053D7-AB34-4F30-B102-2026FF39096A}">
          <p14:sldIdLst>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80" d="100"/>
          <a:sy n="80" d="100"/>
        </p:scale>
        <p:origin x="13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7/27/2020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7/27/2020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7/27/2020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7/27/2020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7/27/2020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https://github.com/TPRU-India/taxcalc</a:t>
            </a:r>
            <a:endParaRPr lang="en-US" sz="2800" dirty="0"/>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normAutofit fontScale="85000" lnSpcReduction="20000"/>
          </a:bodyPr>
          <a:lstStyle/>
          <a:p>
            <a:r>
              <a:rPr lang="en-US" dirty="0"/>
              <a:t>Setup the software</a:t>
            </a:r>
          </a:p>
          <a:p>
            <a:r>
              <a:rPr lang="en-US" dirty="0"/>
              <a:t>Reading the data:</a:t>
            </a:r>
          </a:p>
          <a:p>
            <a:pPr lvl="1"/>
            <a:r>
              <a:rPr lang="en-US" dirty="0"/>
              <a:t>Import the pit.csv data into records.py</a:t>
            </a:r>
          </a:p>
          <a:p>
            <a:pPr lvl="1"/>
            <a:r>
              <a:rPr lang="en-US" dirty="0"/>
              <a:t>Import the </a:t>
            </a:r>
            <a:r>
              <a:rPr lang="en-US" dirty="0" err="1"/>
              <a:t>pit_weights</a:t>
            </a:r>
            <a:r>
              <a:rPr lang="en-US" dirty="0"/>
              <a:t> data into records.py</a:t>
            </a:r>
          </a:p>
          <a:p>
            <a:pPr lvl="1"/>
            <a:r>
              <a:rPr lang="en-US" dirty="0"/>
              <a:t>Build the </a:t>
            </a:r>
            <a:r>
              <a:rPr lang="en-US" dirty="0" err="1"/>
              <a:t>records_variable.json</a:t>
            </a:r>
            <a:r>
              <a:rPr lang="en-US" dirty="0"/>
              <a:t> file</a:t>
            </a:r>
          </a:p>
          <a:p>
            <a:r>
              <a:rPr lang="en-US" dirty="0"/>
              <a:t>Incorporate policy into microsimulation:</a:t>
            </a:r>
          </a:p>
          <a:p>
            <a:pPr lvl="1"/>
            <a:r>
              <a:rPr lang="en-US" dirty="0"/>
              <a:t>Build the current_law_policy.json file</a:t>
            </a:r>
          </a:p>
          <a:p>
            <a:pPr lvl="1"/>
            <a:r>
              <a:rPr lang="en-US" dirty="0"/>
              <a:t>Import the current_law_policy.json file into policy.py</a:t>
            </a:r>
          </a:p>
          <a:p>
            <a:r>
              <a:rPr lang="en-US" dirty="0"/>
              <a:t>Write a short function to calculate the PIT</a:t>
            </a:r>
          </a:p>
          <a:p>
            <a:r>
              <a:rPr lang="en-US" dirty="0"/>
              <a:t>Incorporate reforms to current law</a:t>
            </a:r>
          </a:p>
          <a:p>
            <a:r>
              <a:rPr lang="en-US" dirty="0"/>
              <a:t>Incorporate </a:t>
            </a:r>
            <a:r>
              <a:rPr lang="en-US" dirty="0" err="1"/>
              <a:t>growfactors</a:t>
            </a:r>
            <a:endParaRPr lang="en-US" dirty="0"/>
          </a:p>
          <a:p>
            <a:r>
              <a:rPr lang="en-US" dirty="0"/>
              <a:t>Run applications on the microsimulation </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24</a:t>
            </a:fld>
            <a:endParaRPr lang="en-US"/>
          </a:p>
        </p:txBody>
      </p:sp>
    </p:spTree>
    <p:extLst>
      <p:ext uri="{BB962C8B-B14F-4D97-AF65-F5344CB8AC3E}">
        <p14:creationId xmlns:p14="http://schemas.microsoft.com/office/powerpoint/2010/main" val="3410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1D1-D2A4-4046-9F62-D0C27095F974}"/>
              </a:ext>
            </a:extLst>
          </p:cNvPr>
          <p:cNvSpPr>
            <a:spLocks noGrp="1"/>
          </p:cNvSpPr>
          <p:nvPr>
            <p:ph type="title"/>
          </p:nvPr>
        </p:nvSpPr>
        <p:spPr>
          <a:xfrm>
            <a:off x="838200" y="190658"/>
            <a:ext cx="10515600" cy="1155382"/>
          </a:xfrm>
        </p:spPr>
        <p:txBody>
          <a:bodyPr/>
          <a:lstStyle/>
          <a:p>
            <a:pPr algn="ctr"/>
            <a:r>
              <a:rPr lang="en-US" dirty="0"/>
              <a:t>Reading the data</a:t>
            </a:r>
          </a:p>
        </p:txBody>
      </p:sp>
      <p:sp>
        <p:nvSpPr>
          <p:cNvPr id="3" name="Text Placeholder 2">
            <a:extLst>
              <a:ext uri="{FF2B5EF4-FFF2-40B4-BE49-F238E27FC236}">
                <a16:creationId xmlns:a16="http://schemas.microsoft.com/office/drawing/2014/main" id="{84596B91-5E03-40FF-8429-8878C54AA1F6}"/>
              </a:ext>
            </a:extLst>
          </p:cNvPr>
          <p:cNvSpPr>
            <a:spLocks noGrp="1"/>
          </p:cNvSpPr>
          <p:nvPr>
            <p:ph type="body" idx="1"/>
          </p:nvPr>
        </p:nvSpPr>
        <p:spPr>
          <a:xfrm>
            <a:off x="831850" y="2377441"/>
            <a:ext cx="10515600" cy="3712210"/>
          </a:xfrm>
        </p:spPr>
        <p:txBody>
          <a:bodyPr/>
          <a:lstStyle/>
          <a:p>
            <a:endParaRPr lang="en-US" dirty="0"/>
          </a:p>
        </p:txBody>
      </p:sp>
      <p:sp>
        <p:nvSpPr>
          <p:cNvPr id="4" name="Slide Number Placeholder 3">
            <a:extLst>
              <a:ext uri="{FF2B5EF4-FFF2-40B4-BE49-F238E27FC236}">
                <a16:creationId xmlns:a16="http://schemas.microsoft.com/office/drawing/2014/main" id="{A6F0AB0F-1AD9-40FD-8618-D9311AE49D10}"/>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20150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26</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93040"/>
            <a:ext cx="10515600" cy="853439"/>
          </a:xfrm>
        </p:spPr>
        <p:txBody>
          <a:bodyPr>
            <a:normAutofit/>
          </a:bodyPr>
          <a:lstStyle/>
          <a:p>
            <a:pPr lvl="1"/>
            <a:r>
              <a:rPr lang="en-US" sz="4400" dirty="0">
                <a:latin typeface="+mj-lt"/>
              </a:rPr>
              <a:t>Build the </a:t>
            </a:r>
            <a:r>
              <a:rPr lang="en-US" sz="4400" dirty="0" err="1">
                <a:latin typeface="+mj-lt"/>
              </a:rPr>
              <a:t>records_variable.json</a:t>
            </a:r>
            <a:r>
              <a:rPr lang="en-US" sz="4400" dirty="0">
                <a:latin typeface="+mj-lt"/>
              </a:rPr>
              <a:t> file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46479"/>
            <a:ext cx="10515600" cy="5618481"/>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DAAF04-A39F-44AD-8D54-B7623F67EAA2}"/>
              </a:ext>
            </a:extLst>
          </p:cNvPr>
          <p:cNvSpPr>
            <a:spLocks noGrp="1"/>
          </p:cNvSpPr>
          <p:nvPr>
            <p:ph type="title"/>
          </p:nvPr>
        </p:nvSpPr>
        <p:spPr>
          <a:xfrm>
            <a:off x="839788" y="457200"/>
            <a:ext cx="3932237" cy="1066800"/>
          </a:xfrm>
        </p:spPr>
        <p:txBody>
          <a:bodyPr>
            <a:normAutofit/>
          </a:bodyPr>
          <a:lstStyle/>
          <a:p>
            <a:r>
              <a:rPr lang="en-US" sz="4400" dirty="0"/>
              <a:t>Linking the data</a:t>
            </a:r>
          </a:p>
        </p:txBody>
      </p:sp>
      <p:pic>
        <p:nvPicPr>
          <p:cNvPr id="8" name="Content Placeholder 7" descr="A screenshot of a social media post&#10;&#10;Description automatically generated">
            <a:extLst>
              <a:ext uri="{FF2B5EF4-FFF2-40B4-BE49-F238E27FC236}">
                <a16:creationId xmlns:a16="http://schemas.microsoft.com/office/drawing/2014/main" id="{048C14B3-D976-4648-8205-B59E0FF8A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479" y="457200"/>
            <a:ext cx="5736733" cy="5899149"/>
          </a:xfrm>
        </p:spPr>
      </p:pic>
      <p:sp>
        <p:nvSpPr>
          <p:cNvPr id="10" name="Text Placeholder 9">
            <a:extLst>
              <a:ext uri="{FF2B5EF4-FFF2-40B4-BE49-F238E27FC236}">
                <a16:creationId xmlns:a16="http://schemas.microsoft.com/office/drawing/2014/main" id="{DD52EB4A-880D-4A1A-AD54-AD3185BF218D}"/>
              </a:ext>
            </a:extLst>
          </p:cNvPr>
          <p:cNvSpPr>
            <a:spLocks noGrp="1"/>
          </p:cNvSpPr>
          <p:nvPr>
            <p:ph type="body" sz="half" idx="2"/>
          </p:nvPr>
        </p:nvSpPr>
        <p:spPr>
          <a:xfrm>
            <a:off x="839788" y="1524000"/>
            <a:ext cx="3932237" cy="4344988"/>
          </a:xfrm>
        </p:spPr>
        <p:txBody>
          <a:bodyPr>
            <a:normAutofit/>
          </a:bodyPr>
          <a:lstStyle/>
          <a:p>
            <a:pPr marL="285750" indent="-285750">
              <a:buFont typeface="Arial" panose="020B0604020202020204" pitchFamily="34" charset="0"/>
              <a:buChar char="•"/>
            </a:pPr>
            <a:r>
              <a:rPr lang="en-US" sz="2800" dirty="0"/>
              <a:t>Records.py reads all the three files.</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AA86EC9D-13B5-4D71-9739-50F4CFB43FAA}"/>
              </a:ext>
            </a:extLst>
          </p:cNvPr>
          <p:cNvSpPr>
            <a:spLocks noGrp="1"/>
          </p:cNvSpPr>
          <p:nvPr>
            <p:ph type="sldNum" sz="quarter" idx="12"/>
          </p:nvPr>
        </p:nvSpPr>
        <p:spPr/>
        <p:txBody>
          <a:bodyPr/>
          <a:lstStyle/>
          <a:p>
            <a:fld id="{52C44A77-5F5E-4CB9-8D56-F5EB4797E63D}" type="slidenum">
              <a:rPr lang="en-US" smtClean="0"/>
              <a:t>28</a:t>
            </a:fld>
            <a:endParaRPr lang="en-US"/>
          </a:p>
        </p:txBody>
      </p:sp>
    </p:spTree>
    <p:extLst>
      <p:ext uri="{BB962C8B-B14F-4D97-AF65-F5344CB8AC3E}">
        <p14:creationId xmlns:p14="http://schemas.microsoft.com/office/powerpoint/2010/main" val="316933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F11-41E6-4E2F-A7DE-BE9E847DE8C1}"/>
              </a:ext>
            </a:extLst>
          </p:cNvPr>
          <p:cNvSpPr>
            <a:spLocks noGrp="1"/>
          </p:cNvSpPr>
          <p:nvPr>
            <p:ph type="title"/>
          </p:nvPr>
        </p:nvSpPr>
        <p:spPr>
          <a:xfrm>
            <a:off x="831850" y="177008"/>
            <a:ext cx="10515600" cy="2852737"/>
          </a:xfrm>
        </p:spPr>
        <p:txBody>
          <a:bodyPr/>
          <a:lstStyle/>
          <a:p>
            <a:pPr algn="ctr"/>
            <a:r>
              <a:rPr lang="en-US" dirty="0"/>
              <a:t>Incorporate policy into microsimulation</a:t>
            </a:r>
          </a:p>
        </p:txBody>
      </p:sp>
      <p:sp>
        <p:nvSpPr>
          <p:cNvPr id="3" name="Text Placeholder 2">
            <a:extLst>
              <a:ext uri="{FF2B5EF4-FFF2-40B4-BE49-F238E27FC236}">
                <a16:creationId xmlns:a16="http://schemas.microsoft.com/office/drawing/2014/main" id="{EBD5092D-A0D5-4B12-8DD0-F4B652593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F3DA8-DCC3-4505-8097-E3E5B2CB2347}"/>
              </a:ext>
            </a:extLst>
          </p:cNvPr>
          <p:cNvSpPr>
            <a:spLocks noGrp="1"/>
          </p:cNvSpPr>
          <p:nvPr>
            <p:ph type="sldNum" sz="quarter" idx="12"/>
          </p:nvPr>
        </p:nvSpPr>
        <p:spPr/>
        <p:txBody>
          <a:bodyPr/>
          <a:lstStyle/>
          <a:p>
            <a:fld id="{52C44A77-5F5E-4CB9-8D56-F5EB4797E63D}" type="slidenum">
              <a:rPr lang="en-US" smtClean="0"/>
              <a:t>29</a:t>
            </a:fld>
            <a:endParaRPr lang="en-US"/>
          </a:p>
        </p:txBody>
      </p:sp>
    </p:spTree>
    <p:extLst>
      <p:ext uri="{BB962C8B-B14F-4D97-AF65-F5344CB8AC3E}">
        <p14:creationId xmlns:p14="http://schemas.microsoft.com/office/powerpoint/2010/main" val="31154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pPr algn="ctr"/>
            <a:r>
              <a:rPr lang="en-US" dirty="0"/>
              <a:t>Applying policy into the microsimulation</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30</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A987-02D6-464F-9AC3-A013EDD10995}"/>
              </a:ext>
            </a:extLst>
          </p:cNvPr>
          <p:cNvSpPr>
            <a:spLocks noGrp="1"/>
          </p:cNvSpPr>
          <p:nvPr>
            <p:ph type="title"/>
          </p:nvPr>
        </p:nvSpPr>
        <p:spPr>
          <a:xfrm>
            <a:off x="839787" y="188912"/>
            <a:ext cx="3932237" cy="1600200"/>
          </a:xfrm>
        </p:spPr>
        <p:txBody>
          <a:bodyPr>
            <a:normAutofit/>
          </a:bodyPr>
          <a:lstStyle/>
          <a:p>
            <a:r>
              <a:rPr lang="en-US" dirty="0"/>
              <a:t>Linking the policy to the microsimulation</a:t>
            </a:r>
          </a:p>
        </p:txBody>
      </p:sp>
      <p:pic>
        <p:nvPicPr>
          <p:cNvPr id="7" name="Content Placeholder 6" descr="A screenshot of a social media post&#10;&#10;Description automatically generated">
            <a:extLst>
              <a:ext uri="{FF2B5EF4-FFF2-40B4-BE49-F238E27FC236}">
                <a16:creationId xmlns:a16="http://schemas.microsoft.com/office/drawing/2014/main" id="{A6DE6966-40DC-4203-98BB-39229686D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386080"/>
            <a:ext cx="6429692" cy="5689599"/>
          </a:xfrm>
        </p:spPr>
      </p:pic>
      <p:sp>
        <p:nvSpPr>
          <p:cNvPr id="4" name="Text Placeholder 3">
            <a:extLst>
              <a:ext uri="{FF2B5EF4-FFF2-40B4-BE49-F238E27FC236}">
                <a16:creationId xmlns:a16="http://schemas.microsoft.com/office/drawing/2014/main" id="{211C5FA1-DDF8-413E-8542-64C0073E22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t>Policy.py reads the current_law_policy.json</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D9CEB234-13D7-4C7B-BFA8-AB6A82A466EC}"/>
              </a:ext>
            </a:extLst>
          </p:cNvPr>
          <p:cNvSpPr>
            <a:spLocks noGrp="1"/>
          </p:cNvSpPr>
          <p:nvPr>
            <p:ph type="sldNum" sz="quarter" idx="12"/>
          </p:nvPr>
        </p:nvSpPr>
        <p:spPr/>
        <p:txBody>
          <a:bodyPr/>
          <a:lstStyle/>
          <a:p>
            <a:fld id="{52C44A77-5F5E-4CB9-8D56-F5EB4797E63D}" type="slidenum">
              <a:rPr lang="en-US" smtClean="0"/>
              <a:t>31</a:t>
            </a:fld>
            <a:endParaRPr lang="en-US"/>
          </a:p>
        </p:txBody>
      </p:sp>
      <p:sp>
        <p:nvSpPr>
          <p:cNvPr id="8" name="Oval 7">
            <a:extLst>
              <a:ext uri="{FF2B5EF4-FFF2-40B4-BE49-F238E27FC236}">
                <a16:creationId xmlns:a16="http://schemas.microsoft.com/office/drawing/2014/main" id="{5591AE1A-B8BB-4BE4-8FE8-B7E467570584}"/>
              </a:ext>
            </a:extLst>
          </p:cNvPr>
          <p:cNvSpPr/>
          <p:nvPr/>
        </p:nvSpPr>
        <p:spPr>
          <a:xfrm>
            <a:off x="5781040" y="2174240"/>
            <a:ext cx="4368800" cy="1148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0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228-A776-4F32-9343-FBEABEDE5683}"/>
              </a:ext>
            </a:extLst>
          </p:cNvPr>
          <p:cNvSpPr>
            <a:spLocks noGrp="1"/>
          </p:cNvSpPr>
          <p:nvPr>
            <p:ph type="title"/>
          </p:nvPr>
        </p:nvSpPr>
        <p:spPr>
          <a:xfrm>
            <a:off x="831850" y="338138"/>
            <a:ext cx="10515600" cy="2852737"/>
          </a:xfrm>
        </p:spPr>
        <p:txBody>
          <a:bodyPr/>
          <a:lstStyle/>
          <a:p>
            <a:pPr algn="ctr"/>
            <a:r>
              <a:rPr lang="en-US" dirty="0"/>
              <a:t>Write a short function to calculate the PIT</a:t>
            </a:r>
            <a:br>
              <a:rPr lang="en-US" dirty="0"/>
            </a:br>
            <a:endParaRPr lang="en-US" dirty="0"/>
          </a:p>
        </p:txBody>
      </p:sp>
      <p:sp>
        <p:nvSpPr>
          <p:cNvPr id="3" name="Text Placeholder 2">
            <a:extLst>
              <a:ext uri="{FF2B5EF4-FFF2-40B4-BE49-F238E27FC236}">
                <a16:creationId xmlns:a16="http://schemas.microsoft.com/office/drawing/2014/main" id="{88AAEC79-6AF5-42E3-BBB2-9026F6FE3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F156B6-3E8A-4FAB-94AA-CD3F5394A4EA}"/>
              </a:ext>
            </a:extLst>
          </p:cNvPr>
          <p:cNvSpPr>
            <a:spLocks noGrp="1"/>
          </p:cNvSpPr>
          <p:nvPr>
            <p:ph type="sldNum" sz="quarter" idx="12"/>
          </p:nvPr>
        </p:nvSpPr>
        <p:spPr/>
        <p:txBody>
          <a:bodyPr/>
          <a:lstStyle/>
          <a:p>
            <a:fld id="{52C44A77-5F5E-4CB9-8D56-F5EB4797E63D}" type="slidenum">
              <a:rPr lang="en-US" smtClean="0"/>
              <a:t>32</a:t>
            </a:fld>
            <a:endParaRPr lang="en-US"/>
          </a:p>
        </p:txBody>
      </p:sp>
    </p:spTree>
    <p:extLst>
      <p:ext uri="{BB962C8B-B14F-4D97-AF65-F5344CB8AC3E}">
        <p14:creationId xmlns:p14="http://schemas.microsoft.com/office/powerpoint/2010/main" val="20459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Salary income</a:t>
            </a:r>
          </a:p>
          <a:p>
            <a:r>
              <a:rPr lang="en-US" dirty="0"/>
              <a:t>This function is written in function.py</a:t>
            </a:r>
          </a:p>
          <a:p>
            <a:r>
              <a:rPr lang="en-US" dirty="0"/>
              <a:t>The function would require policy inputs (say Tax relief )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Linking the tax function with the calculator class</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37</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67D-DD31-41D3-BE1F-8AF131F0BC0A}"/>
              </a:ext>
            </a:extLst>
          </p:cNvPr>
          <p:cNvSpPr>
            <a:spLocks noGrp="1"/>
          </p:cNvSpPr>
          <p:nvPr>
            <p:ph type="title"/>
          </p:nvPr>
        </p:nvSpPr>
        <p:spPr>
          <a:xfrm>
            <a:off x="831850" y="177008"/>
            <a:ext cx="10515600" cy="2852737"/>
          </a:xfrm>
        </p:spPr>
        <p:txBody>
          <a:bodyPr/>
          <a:lstStyle/>
          <a:p>
            <a:pPr algn="ctr"/>
            <a:r>
              <a:rPr lang="en-US" dirty="0"/>
              <a:t>Incorporating reforms into microsimulation</a:t>
            </a:r>
          </a:p>
        </p:txBody>
      </p:sp>
      <p:sp>
        <p:nvSpPr>
          <p:cNvPr id="3" name="Text Placeholder 2">
            <a:extLst>
              <a:ext uri="{FF2B5EF4-FFF2-40B4-BE49-F238E27FC236}">
                <a16:creationId xmlns:a16="http://schemas.microsoft.com/office/drawing/2014/main" id="{C2086497-D00D-4256-A074-18172D8754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9AD55E-94A2-455F-8E97-133BF60D9CCB}"/>
              </a:ext>
            </a:extLst>
          </p:cNvPr>
          <p:cNvSpPr>
            <a:spLocks noGrp="1"/>
          </p:cNvSpPr>
          <p:nvPr>
            <p:ph type="sldNum" sz="quarter" idx="12"/>
          </p:nvPr>
        </p:nvSpPr>
        <p:spPr/>
        <p:txBody>
          <a:bodyPr/>
          <a:lstStyle/>
          <a:p>
            <a:fld id="{52C44A77-5F5E-4CB9-8D56-F5EB4797E63D}" type="slidenum">
              <a:rPr lang="en-US" smtClean="0"/>
              <a:t>38</a:t>
            </a:fld>
            <a:endParaRPr lang="en-US"/>
          </a:p>
        </p:txBody>
      </p:sp>
    </p:spTree>
    <p:extLst>
      <p:ext uri="{BB962C8B-B14F-4D97-AF65-F5344CB8AC3E}">
        <p14:creationId xmlns:p14="http://schemas.microsoft.com/office/powerpoint/2010/main" val="4130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0722-CDE2-4C68-8A08-081609A62427}"/>
              </a:ext>
            </a:extLst>
          </p:cNvPr>
          <p:cNvSpPr>
            <a:spLocks noGrp="1"/>
          </p:cNvSpPr>
          <p:nvPr>
            <p:ph type="title"/>
          </p:nvPr>
        </p:nvSpPr>
        <p:spPr>
          <a:xfrm>
            <a:off x="839787" y="204283"/>
            <a:ext cx="3932237" cy="1181100"/>
          </a:xfrm>
        </p:spPr>
        <p:txBody>
          <a:bodyPr>
            <a:normAutofit/>
          </a:bodyPr>
          <a:lstStyle/>
          <a:p>
            <a:pPr algn="ctr"/>
            <a:r>
              <a:rPr lang="en-US" sz="4400" dirty="0"/>
              <a:t>Reform</a:t>
            </a:r>
          </a:p>
        </p:txBody>
      </p:sp>
      <p:sp>
        <p:nvSpPr>
          <p:cNvPr id="4" name="Text Placeholder 3">
            <a:extLst>
              <a:ext uri="{FF2B5EF4-FFF2-40B4-BE49-F238E27FC236}">
                <a16:creationId xmlns:a16="http://schemas.microsoft.com/office/drawing/2014/main" id="{8F824494-94BA-4F07-BDE3-446F794E71D8}"/>
              </a:ext>
            </a:extLst>
          </p:cNvPr>
          <p:cNvSpPr>
            <a:spLocks noGrp="1"/>
          </p:cNvSpPr>
          <p:nvPr>
            <p:ph type="body" sz="half" idx="2"/>
          </p:nvPr>
        </p:nvSpPr>
        <p:spPr>
          <a:xfrm>
            <a:off x="839788" y="1762125"/>
            <a:ext cx="3932237" cy="4594225"/>
          </a:xfrm>
        </p:spPr>
        <p:txBody>
          <a:bodyPr>
            <a:normAutofit/>
          </a:bodyPr>
          <a:lstStyle/>
          <a:p>
            <a:pPr marL="285750" indent="-285750">
              <a:buFont typeface="Arial" panose="020B0604020202020204" pitchFamily="34" charset="0"/>
              <a:buChar char="•"/>
            </a:pPr>
            <a:r>
              <a:rPr lang="en-US" sz="2800" dirty="0"/>
              <a:t>Making the calculator 2 read the changes/reforms made in the reform Json file.</a:t>
            </a:r>
          </a:p>
        </p:txBody>
      </p:sp>
      <p:sp>
        <p:nvSpPr>
          <p:cNvPr id="5" name="Slide Number Placeholder 4">
            <a:extLst>
              <a:ext uri="{FF2B5EF4-FFF2-40B4-BE49-F238E27FC236}">
                <a16:creationId xmlns:a16="http://schemas.microsoft.com/office/drawing/2014/main" id="{B9576AB4-B850-4FF9-AAAE-60BA1252AE17}"/>
              </a:ext>
            </a:extLst>
          </p:cNvPr>
          <p:cNvSpPr>
            <a:spLocks noGrp="1"/>
          </p:cNvSpPr>
          <p:nvPr>
            <p:ph type="sldNum" sz="quarter" idx="12"/>
          </p:nvPr>
        </p:nvSpPr>
        <p:spPr/>
        <p:txBody>
          <a:bodyPr/>
          <a:lstStyle/>
          <a:p>
            <a:fld id="{52C44A77-5F5E-4CB9-8D56-F5EB4797E63D}" type="slidenum">
              <a:rPr lang="en-US" smtClean="0"/>
              <a:t>39</a:t>
            </a:fld>
            <a:endParaRPr lang="en-US"/>
          </a:p>
        </p:txBody>
      </p:sp>
      <p:pic>
        <p:nvPicPr>
          <p:cNvPr id="13" name="Picture 12" descr="A screenshot of a cell phone&#10;&#10;Description automatically generated">
            <a:extLst>
              <a:ext uri="{FF2B5EF4-FFF2-40B4-BE49-F238E27FC236}">
                <a16:creationId xmlns:a16="http://schemas.microsoft.com/office/drawing/2014/main" id="{44003A7F-3716-4400-984B-8976F49A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83" y="2530260"/>
            <a:ext cx="5702593" cy="4191215"/>
          </a:xfrm>
          <a:prstGeom prst="rect">
            <a:avLst/>
          </a:prstGeom>
        </p:spPr>
      </p:pic>
      <p:pic>
        <p:nvPicPr>
          <p:cNvPr id="7" name="Content Placeholder 6" descr="A screenshot of a social media post&#10;&#10;Description automatically generated">
            <a:extLst>
              <a:ext uri="{FF2B5EF4-FFF2-40B4-BE49-F238E27FC236}">
                <a16:creationId xmlns:a16="http://schemas.microsoft.com/office/drawing/2014/main" id="{75CF6010-CF35-48BD-A370-093B3EEBC6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4671" y="464633"/>
            <a:ext cx="4127969" cy="1709607"/>
          </a:xfrm>
        </p:spPr>
      </p:pic>
      <p:sp>
        <p:nvSpPr>
          <p:cNvPr id="11" name="Oval 10">
            <a:extLst>
              <a:ext uri="{FF2B5EF4-FFF2-40B4-BE49-F238E27FC236}">
                <a16:creationId xmlns:a16="http://schemas.microsoft.com/office/drawing/2014/main" id="{2F9253DE-5FF9-4394-B71D-31B027F431C4}"/>
              </a:ext>
            </a:extLst>
          </p:cNvPr>
          <p:cNvSpPr/>
          <p:nvPr/>
        </p:nvSpPr>
        <p:spPr>
          <a:xfrm>
            <a:off x="4582160" y="4053840"/>
            <a:ext cx="5963920" cy="2667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65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71-0DB8-470D-9590-34F0085DC7A9}"/>
              </a:ext>
            </a:extLst>
          </p:cNvPr>
          <p:cNvSpPr>
            <a:spLocks noGrp="1"/>
          </p:cNvSpPr>
          <p:nvPr>
            <p:ph type="title"/>
          </p:nvPr>
        </p:nvSpPr>
        <p:spPr>
          <a:xfrm>
            <a:off x="755650" y="177008"/>
            <a:ext cx="10515600" cy="2852737"/>
          </a:xfrm>
        </p:spPr>
        <p:txBody>
          <a:bodyPr/>
          <a:lstStyle/>
          <a:p>
            <a:pPr algn="ctr"/>
            <a:r>
              <a:rPr lang="en-US" dirty="0"/>
              <a:t>Incorporating Growth into the model</a:t>
            </a:r>
          </a:p>
        </p:txBody>
      </p:sp>
      <p:sp>
        <p:nvSpPr>
          <p:cNvPr id="3" name="Text Placeholder 2">
            <a:extLst>
              <a:ext uri="{FF2B5EF4-FFF2-40B4-BE49-F238E27FC236}">
                <a16:creationId xmlns:a16="http://schemas.microsoft.com/office/drawing/2014/main" id="{DC9E6808-B923-4106-B1D0-AC6B09373C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F85E0-600B-4632-93E3-BC119E03E2DD}"/>
              </a:ext>
            </a:extLst>
          </p:cNvPr>
          <p:cNvSpPr>
            <a:spLocks noGrp="1"/>
          </p:cNvSpPr>
          <p:nvPr>
            <p:ph type="sldNum" sz="quarter" idx="12"/>
          </p:nvPr>
        </p:nvSpPr>
        <p:spPr/>
        <p:txBody>
          <a:bodyPr/>
          <a:lstStyle/>
          <a:p>
            <a:fld id="{52C44A77-5F5E-4CB9-8D56-F5EB4797E63D}" type="slidenum">
              <a:rPr lang="en-US" smtClean="0"/>
              <a:t>40</a:t>
            </a:fld>
            <a:endParaRPr lang="en-US"/>
          </a:p>
        </p:txBody>
      </p:sp>
    </p:spTree>
    <p:extLst>
      <p:ext uri="{BB962C8B-B14F-4D97-AF65-F5344CB8AC3E}">
        <p14:creationId xmlns:p14="http://schemas.microsoft.com/office/powerpoint/2010/main" val="78092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238125"/>
            <a:ext cx="5178054" cy="965033"/>
          </a:xfrm>
        </p:spPr>
        <p:txBody>
          <a:bodyPr>
            <a:normAutofit/>
          </a:bodyPr>
          <a:lstStyle/>
          <a:p>
            <a:r>
              <a:rPr lang="en-US" sz="2800" dirty="0"/>
              <a:t>Adding a new Variable (3)</a:t>
            </a:r>
            <a:br>
              <a:rPr lang="en-US" sz="2800" dirty="0"/>
            </a:br>
            <a:r>
              <a:rPr lang="en-US" sz="2800"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42</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weighted_tax_diff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output_categories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46</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47</a:t>
            </a:fld>
            <a:endParaRPr lang="en-US"/>
          </a:p>
        </p:txBody>
      </p:sp>
    </p:spTree>
    <p:extLst>
      <p:ext uri="{BB962C8B-B14F-4D97-AF65-F5344CB8AC3E}">
        <p14:creationId xmlns:p14="http://schemas.microsoft.com/office/powerpoint/2010/main" val="518130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48</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49</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50</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51</a:t>
            </a:fld>
            <a:endParaRPr lang="en-US"/>
          </a:p>
        </p:txBody>
      </p:sp>
    </p:spTree>
    <p:extLst>
      <p:ext uri="{BB962C8B-B14F-4D97-AF65-F5344CB8AC3E}">
        <p14:creationId xmlns:p14="http://schemas.microsoft.com/office/powerpoint/2010/main" val="3278262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52</a:t>
            </a:fld>
            <a:endParaRPr lang="en-US"/>
          </a:p>
        </p:txBody>
      </p:sp>
    </p:spTree>
    <p:extLst>
      <p:ext uri="{BB962C8B-B14F-4D97-AF65-F5344CB8AC3E}">
        <p14:creationId xmlns:p14="http://schemas.microsoft.com/office/powerpoint/2010/main" val="545784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9243</TotalTime>
  <Words>3391</Words>
  <Application>Microsoft Office PowerPoint</Application>
  <PresentationFormat>Widescreen</PresentationFormat>
  <Paragraphs>569</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Tax Microsimulation Model  https://github.com/TPRU-India/taxcalc</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Getting started with the model (Prerequisites)</vt:lpstr>
      <vt:lpstr>Sync with the repository on github</vt:lpstr>
      <vt:lpstr>Structure of the Microsimulation Model</vt:lpstr>
      <vt:lpstr>Design of the Microsimulation Model</vt:lpstr>
      <vt:lpstr>Example of an Output result from app0,app1,app2</vt:lpstr>
      <vt:lpstr>Summary of tasks</vt:lpstr>
      <vt:lpstr>Reading the data</vt:lpstr>
      <vt:lpstr>Data Input – pit.csv and pitweights.csv</vt:lpstr>
      <vt:lpstr>Build the records_variable.json file</vt:lpstr>
      <vt:lpstr>Linking the data</vt:lpstr>
      <vt:lpstr>Incorporate policy into microsimulation</vt:lpstr>
      <vt:lpstr>Applying policy into the microsimulation</vt:lpstr>
      <vt:lpstr>Linking the policy to the microsimulation</vt:lpstr>
      <vt:lpstr>Write a short function to calculate the PIT </vt:lpstr>
      <vt:lpstr>Writing Tax Functions</vt:lpstr>
      <vt:lpstr>Adding a new tax function</vt:lpstr>
      <vt:lpstr>Adding a new tax function (2)</vt:lpstr>
      <vt:lpstr>Linking the tax function with the calculator class</vt:lpstr>
      <vt:lpstr>Running baseline case</vt:lpstr>
      <vt:lpstr>Incorporating reforms into microsimulation</vt:lpstr>
      <vt:lpstr>Reform</vt:lpstr>
      <vt:lpstr>Incorporating Growth into the model</vt:lpstr>
      <vt:lpstr>Adding a new Variable (3) - if different growth rate from CPI</vt:lpstr>
      <vt:lpstr>Adding a new Variable (4) - if different growth rate from CPI</vt:lpstr>
      <vt:lpstr>PowerPoint Presentation</vt:lpstr>
      <vt:lpstr>Revenue Projections into the Future</vt:lpstr>
      <vt:lpstr>Distributional Analysis</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Sana Elahi</cp:lastModifiedBy>
  <cp:revision>64</cp:revision>
  <dcterms:created xsi:type="dcterms:W3CDTF">2019-12-05T21:38:14Z</dcterms:created>
  <dcterms:modified xsi:type="dcterms:W3CDTF">2020-07-30T13:38:00Z</dcterms:modified>
</cp:coreProperties>
</file>