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044"/>
    <a:srgbClr val="99CC7A"/>
    <a:srgbClr val="94D98F"/>
    <a:srgbClr val="9DB698"/>
    <a:srgbClr val="A0C882"/>
    <a:srgbClr val="82C05C"/>
    <a:srgbClr val="81A17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5400" autoAdjust="0"/>
  </p:normalViewPr>
  <p:slideViewPr>
    <p:cSldViewPr snapToGrid="0">
      <p:cViewPr varScale="1">
        <p:scale>
          <a:sx n="81" d="100"/>
          <a:sy n="81" d="100"/>
        </p:scale>
        <p:origin x="67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3F473-8517-41F6-893A-ABA131879443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EB3CE-0FC6-4C8D-BFD2-2F5CCF1E7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290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EB3CE-0FC6-4C8D-BFD2-2F5CCF1E7CC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9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1EF-05DB-4EEB-9AEF-A5E1AEC7CB6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69F-00AA-46AC-A291-5DA045EC8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2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1EF-05DB-4EEB-9AEF-A5E1AEC7CB6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69F-00AA-46AC-A291-5DA045EC8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6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1EF-05DB-4EEB-9AEF-A5E1AEC7CB6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69F-00AA-46AC-A291-5DA045EC8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1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1EF-05DB-4EEB-9AEF-A5E1AEC7CB6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69F-00AA-46AC-A291-5DA045EC8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2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1EF-05DB-4EEB-9AEF-A5E1AEC7CB6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69F-00AA-46AC-A291-5DA045EC8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8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1EF-05DB-4EEB-9AEF-A5E1AEC7CB6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69F-00AA-46AC-A291-5DA045EC8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7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1EF-05DB-4EEB-9AEF-A5E1AEC7CB6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69F-00AA-46AC-A291-5DA045EC8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4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1EF-05DB-4EEB-9AEF-A5E1AEC7CB6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69F-00AA-46AC-A291-5DA045EC8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24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1EF-05DB-4EEB-9AEF-A5E1AEC7CB6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69F-00AA-46AC-A291-5DA045EC8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22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1EF-05DB-4EEB-9AEF-A5E1AEC7CB6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69F-00AA-46AC-A291-5DA045EC8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0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21EF-05DB-4EEB-9AEF-A5E1AEC7CB6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69F-00AA-46AC-A291-5DA045EC8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81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721EF-05DB-4EEB-9AEF-A5E1AEC7CB6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A869F-00AA-46AC-A291-5DA045EC8A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46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3649" y="365125"/>
            <a:ext cx="8389856" cy="2887122"/>
          </a:xfrm>
        </p:spPr>
        <p:txBody>
          <a:bodyPr>
            <a:normAutofit/>
          </a:bodyPr>
          <a:lstStyle/>
          <a:p>
            <a:r>
              <a:rPr lang="ru-RU" sz="6500" dirty="0" smtClean="0">
                <a:latin typeface="AC Boucle" panose="02000506000000020003" pitchFamily="2" charset="0"/>
              </a:rPr>
              <a:t>Анализ продаж</a:t>
            </a:r>
            <a:br>
              <a:rPr lang="ru-RU" sz="6500" dirty="0" smtClean="0">
                <a:latin typeface="AC Boucle" panose="02000506000000020003" pitchFamily="2" charset="0"/>
              </a:rPr>
            </a:br>
            <a:r>
              <a:rPr lang="ru-RU" sz="6500" dirty="0" smtClean="0">
                <a:latin typeface="AC Boucle" panose="02000506000000020003" pitchFamily="2" charset="0"/>
              </a:rPr>
              <a:t>для компании </a:t>
            </a:r>
            <a:r>
              <a:rPr lang="ru-RU" sz="6500" dirty="0" err="1" smtClean="0">
                <a:latin typeface="AC Boucle" panose="02000506000000020003" pitchFamily="2" charset="0"/>
              </a:rPr>
              <a:t>Пантус</a:t>
            </a:r>
            <a:endParaRPr lang="ru-RU" sz="6500" dirty="0">
              <a:latin typeface="AC Boucle" panose="02000506000000020003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393649" y="5684363"/>
            <a:ext cx="4062953" cy="810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AC Boucle" panose="02000506000000020003" pitchFamily="2" charset="0"/>
              </a:rPr>
              <a:t>Создан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 smtClean="0">
                <a:latin typeface="AC Boucle" panose="02000506000000020003" pitchFamily="2" charset="0"/>
              </a:rPr>
              <a:t> 02.10.2024</a:t>
            </a:r>
          </a:p>
          <a:p>
            <a:pPr marL="0" indent="0">
              <a:buNone/>
            </a:pPr>
            <a:r>
              <a:rPr lang="ru-RU" sz="2000" dirty="0" smtClean="0">
                <a:latin typeface="AC Boucle" panose="02000506000000020003" pitchFamily="2" charset="0"/>
              </a:rPr>
              <a:t>Версия</a:t>
            </a:r>
            <a:r>
              <a:rPr lang="ru-RU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dirty="0" smtClean="0">
                <a:latin typeface="AC Boucle" panose="02000506000000020003" pitchFamily="2" charset="0"/>
              </a:rPr>
              <a:t> 0.1</a:t>
            </a:r>
            <a:endParaRPr lang="ru-RU" sz="2000" dirty="0">
              <a:latin typeface="AC Boucle" panose="02000506000000020003" pitchFamily="2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35712" y="3968685"/>
            <a:ext cx="4147794" cy="25263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AC Boucle" panose="02000506000000020003" pitchFamily="2" charset="0"/>
              </a:rPr>
              <a:t>Александра Сидорова</a:t>
            </a:r>
          </a:p>
          <a:p>
            <a:pPr marL="0" indent="0">
              <a:buNone/>
            </a:pPr>
            <a:endParaRPr lang="ru-RU" sz="1400" dirty="0">
              <a:latin typeface="AC Boucle" panose="02000506000000020003" pitchFamily="2" charset="0"/>
            </a:endParaRPr>
          </a:p>
          <a:p>
            <a:pPr marL="0" indent="0">
              <a:buNone/>
            </a:pPr>
            <a:r>
              <a:rPr lang="ru-RU" dirty="0" smtClean="0">
                <a:latin typeface="AC Boucle" panose="02000506000000020003" pitchFamily="2" charset="0"/>
              </a:rPr>
              <a:t>Курсовой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13252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48518" y="365125"/>
            <a:ext cx="7925559" cy="1714884"/>
          </a:xfrm>
        </p:spPr>
        <p:txBody>
          <a:bodyPr>
            <a:normAutofit/>
          </a:bodyPr>
          <a:lstStyle/>
          <a:p>
            <a:r>
              <a:rPr lang="ru-RU" sz="7000" dirty="0" smtClean="0">
                <a:latin typeface="AC Boucle" panose="02000506000000020003" pitchFamily="2" charset="0"/>
              </a:rPr>
              <a:t>Задачи проекта</a:t>
            </a:r>
            <a:endParaRPr lang="ru-RU" sz="7000" dirty="0">
              <a:latin typeface="AC Boucle" panose="02000506000000020003" pitchFamily="2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33633" y="2441748"/>
            <a:ext cx="11340445" cy="37352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5500" dirty="0" smtClean="0">
                <a:latin typeface="AC Boucle" panose="02000506000000020003" pitchFamily="2" charset="0"/>
              </a:rPr>
              <a:t>   </a:t>
            </a:r>
            <a:r>
              <a:rPr lang="ru-RU" sz="5400" dirty="0" smtClean="0">
                <a:latin typeface="AC Boucle" panose="02000506000000020003" pitchFamily="2" charset="0"/>
              </a:rPr>
              <a:t>Анализ, структурирование и прогноз по </a:t>
            </a:r>
            <a:r>
              <a:rPr lang="ru-RU" sz="5400" b="1" spc="300" dirty="0" smtClean="0">
                <a:latin typeface="AC Boucle" panose="02000506000000020003" pitchFamily="2" charset="0"/>
              </a:rPr>
              <a:t>продажам</a:t>
            </a:r>
            <a:r>
              <a:rPr lang="ru-RU" sz="5400" dirty="0" smtClean="0">
                <a:latin typeface="AC Boucle" panose="02000506000000020003" pitchFamily="2" charset="0"/>
              </a:rPr>
              <a:t>, </a:t>
            </a:r>
            <a:r>
              <a:rPr lang="ru-RU" sz="5400" b="1" spc="300" dirty="0" smtClean="0">
                <a:latin typeface="AC Boucle" panose="02000506000000020003" pitchFamily="2" charset="0"/>
              </a:rPr>
              <a:t>ассортименту</a:t>
            </a:r>
            <a:r>
              <a:rPr lang="ru-RU" sz="5400" dirty="0" smtClean="0">
                <a:latin typeface="AC Boucle" panose="02000506000000020003" pitchFamily="2" charset="0"/>
              </a:rPr>
              <a:t> и </a:t>
            </a:r>
            <a:r>
              <a:rPr lang="ru-RU" sz="5400" b="1" spc="300" dirty="0" smtClean="0">
                <a:latin typeface="AC Boucle" panose="02000506000000020003" pitchFamily="2" charset="0"/>
              </a:rPr>
              <a:t>клиентам</a:t>
            </a:r>
            <a:r>
              <a:rPr lang="ru-RU" sz="5400" dirty="0" smtClean="0">
                <a:latin typeface="AC Boucle" panose="02000506000000020003" pitchFamily="2" charset="0"/>
              </a:rPr>
              <a:t> для</a:t>
            </a:r>
            <a:r>
              <a:rPr lang="en-US" sz="5400" dirty="0" smtClean="0">
                <a:latin typeface="AC Boucle" panose="02000506000000020003" pitchFamily="2" charset="0"/>
              </a:rPr>
              <a:t> </a:t>
            </a:r>
            <a:r>
              <a:rPr lang="ru-RU" sz="5400" dirty="0" smtClean="0">
                <a:latin typeface="AC Boucle" panose="02000506000000020003" pitchFamily="2" charset="0"/>
              </a:rPr>
              <a:t>компании по производству и продаже автомобильных запчастей.</a:t>
            </a:r>
            <a:endParaRPr lang="ru-RU" sz="5400" dirty="0">
              <a:latin typeface="AC Boucle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55562" y="365125"/>
            <a:ext cx="7918515" cy="1359980"/>
          </a:xfrm>
        </p:spPr>
        <p:txBody>
          <a:bodyPr>
            <a:noAutofit/>
          </a:bodyPr>
          <a:lstStyle/>
          <a:p>
            <a:pPr algn="just"/>
            <a:r>
              <a:rPr lang="ru-RU" sz="6500" dirty="0" smtClean="0">
                <a:latin typeface="AC Boucle" panose="02000506000000020003" pitchFamily="2" charset="0"/>
              </a:rPr>
              <a:t>7 этапов анализа данных</a:t>
            </a:r>
            <a:endParaRPr lang="ru-RU" sz="6500" dirty="0">
              <a:latin typeface="AC Boucle" panose="02000506000000020003" pitchFamily="2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>
          <a:xfrm>
            <a:off x="433634" y="2351314"/>
            <a:ext cx="5376616" cy="382564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C Boucle" panose="02000506000000020003" pitchFamily="2" charset="0"/>
              </a:rPr>
              <a:t>Определение метрик и эффективных маркеров для анализа</a:t>
            </a:r>
          </a:p>
          <a:p>
            <a:pPr marL="0" indent="0">
              <a:buNone/>
            </a:pPr>
            <a:endParaRPr lang="ru-RU" sz="800" dirty="0" smtClean="0">
              <a:latin typeface="AC Boucle" panose="02000506000000020003" pitchFamily="2" charset="0"/>
            </a:endParaRPr>
          </a:p>
          <a:p>
            <a:r>
              <a:rPr lang="ru-RU" dirty="0" smtClean="0">
                <a:latin typeface="AC Boucle" panose="02000506000000020003" pitchFamily="2" charset="0"/>
              </a:rPr>
              <a:t>Очистка, структурирование и подготовка данных</a:t>
            </a:r>
          </a:p>
          <a:p>
            <a:pPr marL="0" indent="0">
              <a:buNone/>
            </a:pPr>
            <a:endParaRPr lang="ru-RU" sz="800" dirty="0" smtClean="0">
              <a:latin typeface="AC Boucle" panose="02000506000000020003" pitchFamily="2" charset="0"/>
            </a:endParaRPr>
          </a:p>
          <a:p>
            <a:r>
              <a:rPr lang="ru-RU" dirty="0" smtClean="0">
                <a:latin typeface="AC Boucle" panose="02000506000000020003" pitchFamily="2" charset="0"/>
              </a:rPr>
              <a:t>Интерпретация и оценка полученных результатов</a:t>
            </a:r>
            <a:endParaRPr lang="ru-RU" dirty="0">
              <a:latin typeface="AC Boucle" panose="02000506000000020003" pitchFamily="2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372520" y="1825625"/>
            <a:ext cx="5401556" cy="4351338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AC Boucle" panose="02000506000000020003" pitchFamily="2" charset="0"/>
              </a:rPr>
              <a:t>Оптимизация и рекомендации по продажам</a:t>
            </a:r>
          </a:p>
          <a:p>
            <a:pPr marL="0" indent="0">
              <a:buNone/>
            </a:pPr>
            <a:endParaRPr lang="ru-RU" sz="800" dirty="0" smtClean="0">
              <a:latin typeface="AC Boucle" panose="02000506000000020003" pitchFamily="2" charset="0"/>
            </a:endParaRPr>
          </a:p>
          <a:p>
            <a:r>
              <a:rPr lang="ru-RU" dirty="0" smtClean="0">
                <a:latin typeface="AC Boucle" panose="02000506000000020003" pitchFamily="2" charset="0"/>
              </a:rPr>
              <a:t>Сбор необходимой информации в предоставленных компанией отчётах</a:t>
            </a:r>
          </a:p>
          <a:p>
            <a:pPr marL="0" indent="0">
              <a:buNone/>
            </a:pPr>
            <a:endParaRPr lang="ru-RU" sz="800" dirty="0" smtClean="0">
              <a:latin typeface="AC Boucle" panose="02000506000000020003" pitchFamily="2" charset="0"/>
            </a:endParaRPr>
          </a:p>
          <a:p>
            <a:r>
              <a:rPr lang="ru-RU" dirty="0" smtClean="0">
                <a:latin typeface="AC Boucle" panose="02000506000000020003" pitchFamily="2" charset="0"/>
              </a:rPr>
              <a:t>Обработка, вычисления и анализ полученных данных</a:t>
            </a:r>
          </a:p>
          <a:p>
            <a:pPr marL="0" indent="0">
              <a:buNone/>
            </a:pPr>
            <a:endParaRPr lang="ru-RU" sz="800" dirty="0" smtClean="0">
              <a:latin typeface="AC Boucle" panose="02000506000000020003" pitchFamily="2" charset="0"/>
            </a:endParaRPr>
          </a:p>
          <a:p>
            <a:r>
              <a:rPr lang="ru-RU" dirty="0" smtClean="0">
                <a:latin typeface="AC Boucle" panose="02000506000000020003" pitchFamily="2" charset="0"/>
              </a:rPr>
              <a:t>Создание </a:t>
            </a:r>
            <a:r>
              <a:rPr lang="ru-RU" dirty="0" err="1" smtClean="0">
                <a:latin typeface="AC Boucle" panose="02000506000000020003" pitchFamily="2" charset="0"/>
              </a:rPr>
              <a:t>дашборда</a:t>
            </a:r>
            <a:r>
              <a:rPr lang="ru-RU" dirty="0">
                <a:latin typeface="AC Boucle" panose="02000506000000020003" pitchFamily="2" charset="0"/>
              </a:rPr>
              <a:t>, </a:t>
            </a:r>
            <a:r>
              <a:rPr lang="ru-RU" dirty="0" smtClean="0">
                <a:latin typeface="AC Boucle" panose="02000506000000020003" pitchFamily="2" charset="0"/>
              </a:rPr>
              <a:t>оформление и финальная презентация</a:t>
            </a:r>
            <a:endParaRPr lang="ru-RU" dirty="0">
              <a:latin typeface="AC Boucle" panose="02000506000000020003" pitchFamily="2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5796643" y="2117271"/>
            <a:ext cx="419101" cy="35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5796643" y="3249385"/>
            <a:ext cx="419101" cy="35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5796642" y="4381499"/>
            <a:ext cx="419101" cy="35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5796642" y="2645909"/>
            <a:ext cx="419101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796642" y="3778023"/>
            <a:ext cx="419101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810249" y="4910137"/>
            <a:ext cx="419101" cy="42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4672" y="365125"/>
            <a:ext cx="7319128" cy="1539089"/>
          </a:xfrm>
        </p:spPr>
        <p:txBody>
          <a:bodyPr>
            <a:normAutofit/>
          </a:bodyPr>
          <a:lstStyle/>
          <a:p>
            <a:r>
              <a:rPr lang="ru-RU" sz="6500" dirty="0" smtClean="0">
                <a:latin typeface="AC Boucle" panose="02000506000000020003" pitchFamily="2" charset="0"/>
              </a:rPr>
              <a:t>Задачи от компании</a:t>
            </a:r>
            <a:endParaRPr lang="ru-RU" sz="6500" dirty="0">
              <a:latin typeface="AC Boucle" panose="02000506000000020003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4206" y="1904214"/>
            <a:ext cx="11340446" cy="467569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AC Boucle" panose="02000506000000020003" pitchFamily="2" charset="0"/>
              </a:rPr>
              <a:t>Сегментация </a:t>
            </a:r>
            <a:r>
              <a:rPr lang="ru-RU" dirty="0">
                <a:latin typeface="AC Boucle" panose="02000506000000020003" pitchFamily="2" charset="0"/>
              </a:rPr>
              <a:t>клиентской базы и анализ поведения </a:t>
            </a:r>
            <a:r>
              <a:rPr lang="ru-RU" dirty="0" smtClean="0">
                <a:latin typeface="AC Boucle" panose="02000506000000020003" pitchFamily="2" charset="0"/>
              </a:rPr>
              <a:t>клиентов</a:t>
            </a:r>
            <a:r>
              <a:rPr lang="ru-R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C Boucle" panose="02000506000000020003" pitchFamily="2" charset="0"/>
              </a:rPr>
              <a:t/>
            </a:r>
            <a:br>
              <a:rPr lang="ru-RU" dirty="0">
                <a:latin typeface="AC Boucle" panose="02000506000000020003" pitchFamily="2" charset="0"/>
              </a:rPr>
            </a:br>
            <a:r>
              <a:rPr lang="ru-RU" dirty="0">
                <a:latin typeface="AC Boucle" panose="02000506000000020003" pitchFamily="2" charset="0"/>
              </a:rPr>
              <a:t>- Собрать и структурировать данные о клиентах и </a:t>
            </a:r>
            <a:r>
              <a:rPr lang="ru-RU" dirty="0" smtClean="0">
                <a:latin typeface="AC Boucle" panose="02000506000000020003" pitchFamily="2" charset="0"/>
              </a:rPr>
              <a:t>их покупательском </a:t>
            </a:r>
            <a:r>
              <a:rPr lang="ru-RU" dirty="0">
                <a:latin typeface="AC Boucle" panose="02000506000000020003" pitchFamily="2" charset="0"/>
              </a:rPr>
              <a:t>поведении.</a:t>
            </a:r>
            <a:br>
              <a:rPr lang="ru-RU" dirty="0">
                <a:latin typeface="AC Boucle" panose="02000506000000020003" pitchFamily="2" charset="0"/>
              </a:rPr>
            </a:br>
            <a:r>
              <a:rPr lang="ru-RU" dirty="0">
                <a:latin typeface="AC Boucle" panose="02000506000000020003" pitchFamily="2" charset="0"/>
              </a:rPr>
              <a:t>- Провести сегментацию клиентов по различным критериям </a:t>
            </a:r>
            <a:r>
              <a:rPr lang="ru-RU" dirty="0" smtClean="0">
                <a:latin typeface="AC Boucle" panose="02000506000000020003" pitchFamily="2" charset="0"/>
              </a:rPr>
              <a:t>(объем </a:t>
            </a:r>
            <a:r>
              <a:rPr lang="ru-RU" dirty="0">
                <a:latin typeface="AC Boucle" panose="02000506000000020003" pitchFamily="2" charset="0"/>
              </a:rPr>
              <a:t>покупок, частота покупок, типы приобретаемых товаров).</a:t>
            </a:r>
            <a:br>
              <a:rPr lang="ru-RU" dirty="0">
                <a:latin typeface="AC Boucle" panose="02000506000000020003" pitchFamily="2" charset="0"/>
              </a:rPr>
            </a:br>
            <a:r>
              <a:rPr lang="ru-RU" dirty="0">
                <a:latin typeface="AC Boucle" panose="02000506000000020003" pitchFamily="2" charset="0"/>
              </a:rPr>
              <a:t>- Выявить ключевые сегменты клиентов и их характеристики.</a:t>
            </a:r>
            <a:br>
              <a:rPr lang="ru-RU" dirty="0">
                <a:latin typeface="AC Boucle" panose="02000506000000020003" pitchFamily="2" charset="0"/>
              </a:rPr>
            </a:br>
            <a:r>
              <a:rPr lang="ru-RU" dirty="0">
                <a:latin typeface="AC Boucle" panose="02000506000000020003" pitchFamily="2" charset="0"/>
              </a:rPr>
              <a:t>- </a:t>
            </a:r>
            <a:r>
              <a:rPr lang="ru-RU" dirty="0" smtClean="0">
                <a:latin typeface="AC Boucle" panose="02000506000000020003" pitchFamily="2" charset="0"/>
              </a:rPr>
              <a:t>Типизировать </a:t>
            </a:r>
            <a:r>
              <a:rPr lang="ru-RU" dirty="0">
                <a:latin typeface="AC Boucle" panose="02000506000000020003" pitchFamily="2" charset="0"/>
              </a:rPr>
              <a:t>клиентов по похожему набору брендов </a:t>
            </a:r>
            <a:r>
              <a:rPr lang="ru-RU" dirty="0" smtClean="0">
                <a:latin typeface="AC Boucle" panose="02000506000000020003" pitchFamily="2" charset="0"/>
              </a:rPr>
              <a:t>и товаров и разработать </a:t>
            </a:r>
            <a:r>
              <a:rPr lang="ru-RU" dirty="0">
                <a:latin typeface="AC Boucle" panose="02000506000000020003" pitchFamily="2" charset="0"/>
              </a:rPr>
              <a:t>рекомендации по целевым маркетинговым кампаниям для различных сегментов </a:t>
            </a:r>
            <a:r>
              <a:rPr lang="ru-RU" dirty="0" smtClean="0">
                <a:latin typeface="AC Boucle" panose="02000506000000020003" pitchFamily="2" charset="0"/>
              </a:rPr>
              <a:t>клиентов.</a:t>
            </a:r>
            <a:r>
              <a:rPr lang="ru-RU" dirty="0">
                <a:latin typeface="AC Boucle" panose="02000506000000020003" pitchFamily="2" charset="0"/>
              </a:rPr>
              <a:t/>
            </a:r>
            <a:br>
              <a:rPr lang="ru-RU" dirty="0">
                <a:latin typeface="AC Boucle" panose="02000506000000020003" pitchFamily="2" charset="0"/>
              </a:rPr>
            </a:br>
            <a:r>
              <a:rPr lang="ru-RU" dirty="0" smtClean="0">
                <a:latin typeface="AC Boucle" panose="02000506000000020003" pitchFamily="2" charset="0"/>
              </a:rPr>
              <a:t>- Сделать прогноз </a:t>
            </a:r>
            <a:r>
              <a:rPr lang="ru-RU" dirty="0">
                <a:latin typeface="AC Boucle" panose="02000506000000020003" pitchFamily="2" charset="0"/>
              </a:rPr>
              <a:t>продаж по клиентам</a:t>
            </a:r>
            <a:r>
              <a:rPr lang="ru-RU" dirty="0" smtClean="0">
                <a:latin typeface="AC Boucle" panose="02000506000000020003" pitchFamily="2" charset="0"/>
              </a:rPr>
              <a:t>.</a:t>
            </a:r>
          </a:p>
          <a:p>
            <a:r>
              <a:rPr lang="ru-RU" dirty="0">
                <a:latin typeface="AC Boucle" panose="02000506000000020003" pitchFamily="2" charset="0"/>
              </a:rPr>
              <a:t>А</a:t>
            </a:r>
            <a:r>
              <a:rPr lang="ru-RU" dirty="0" smtClean="0">
                <a:latin typeface="AC Boucle" panose="02000506000000020003" pitchFamily="2" charset="0"/>
              </a:rPr>
              <a:t>нализ </a:t>
            </a:r>
            <a:r>
              <a:rPr lang="ru-RU" dirty="0">
                <a:latin typeface="AC Boucle" panose="02000506000000020003" pitchFamily="2" charset="0"/>
              </a:rPr>
              <a:t>продаж по различным категориям </a:t>
            </a:r>
            <a:r>
              <a:rPr lang="ru-RU" dirty="0" smtClean="0">
                <a:latin typeface="AC Boucle" panose="02000506000000020003" pitchFamily="2" charset="0"/>
              </a:rPr>
              <a:t>товаров и брендам</a:t>
            </a:r>
            <a:r>
              <a:rPr lang="ru-RU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dirty="0">
                <a:latin typeface="AC Boucle" panose="02000506000000020003" pitchFamily="2" charset="0"/>
              </a:rPr>
              <a:t/>
            </a:r>
            <a:br>
              <a:rPr lang="ru-RU" dirty="0">
                <a:latin typeface="AC Boucle" panose="02000506000000020003" pitchFamily="2" charset="0"/>
              </a:rPr>
            </a:br>
            <a:r>
              <a:rPr lang="ru-RU" dirty="0">
                <a:latin typeface="AC Boucle" panose="02000506000000020003" pitchFamily="2" charset="0"/>
              </a:rPr>
              <a:t>- Собрать и структурировать данные о продажах за последние 12 месяцев.</a:t>
            </a:r>
            <a:br>
              <a:rPr lang="ru-RU" dirty="0">
                <a:latin typeface="AC Boucle" panose="02000506000000020003" pitchFamily="2" charset="0"/>
              </a:rPr>
            </a:br>
            <a:r>
              <a:rPr lang="ru-RU" dirty="0" smtClean="0">
                <a:latin typeface="AC Boucle" panose="02000506000000020003" pitchFamily="2" charset="0"/>
              </a:rPr>
              <a:t>- Построить </a:t>
            </a:r>
            <a:r>
              <a:rPr lang="ru-RU" dirty="0" err="1" smtClean="0">
                <a:latin typeface="AC Boucle" panose="02000506000000020003" pitchFamily="2" charset="0"/>
              </a:rPr>
              <a:t>дашборд</a:t>
            </a:r>
            <a:r>
              <a:rPr lang="ru-RU" dirty="0" smtClean="0">
                <a:latin typeface="AC Boucle" panose="02000506000000020003" pitchFamily="2" charset="0"/>
              </a:rPr>
              <a:t> с визуализацией продаж по категориям товаров и брендов.</a:t>
            </a:r>
            <a:br>
              <a:rPr lang="ru-RU" dirty="0" smtClean="0">
                <a:latin typeface="AC Boucle" panose="02000506000000020003" pitchFamily="2" charset="0"/>
              </a:rPr>
            </a:br>
            <a:r>
              <a:rPr lang="ru-RU" dirty="0">
                <a:latin typeface="AC Boucle" panose="02000506000000020003" pitchFamily="2" charset="0"/>
              </a:rPr>
              <a:t>- Выявить наиболее продаваемые товары и категории, а также те, которые продаются хуже </a:t>
            </a:r>
            <a:r>
              <a:rPr lang="ru-RU" dirty="0" smtClean="0">
                <a:latin typeface="AC Boucle" panose="02000506000000020003" pitchFamily="2" charset="0"/>
              </a:rPr>
              <a:t>всего.</a:t>
            </a:r>
            <a:r>
              <a:rPr lang="ru-RU" dirty="0">
                <a:latin typeface="AC Boucle" panose="02000506000000020003" pitchFamily="2" charset="0"/>
              </a:rPr>
              <a:t/>
            </a:r>
            <a:br>
              <a:rPr lang="ru-RU" dirty="0">
                <a:latin typeface="AC Boucle" panose="02000506000000020003" pitchFamily="2" charset="0"/>
              </a:rPr>
            </a:br>
            <a:r>
              <a:rPr lang="ru-RU" dirty="0" smtClean="0">
                <a:latin typeface="AC Boucle" panose="02000506000000020003" pitchFamily="2" charset="0"/>
              </a:rPr>
              <a:t>- Классифицировать </a:t>
            </a:r>
            <a:r>
              <a:rPr lang="ru-RU" dirty="0">
                <a:latin typeface="AC Boucle" panose="02000506000000020003" pitchFamily="2" charset="0"/>
              </a:rPr>
              <a:t>бренды и сформировать наиболее оптимальную </a:t>
            </a:r>
            <a:r>
              <a:rPr lang="ru-RU" dirty="0" smtClean="0">
                <a:latin typeface="AC Boucle" panose="02000506000000020003" pitchFamily="2" charset="0"/>
              </a:rPr>
              <a:t>линейку.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6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848518" y="365126"/>
            <a:ext cx="7505281" cy="822652"/>
          </a:xfrm>
        </p:spPr>
        <p:txBody>
          <a:bodyPr>
            <a:normAutofit fontScale="90000"/>
          </a:bodyPr>
          <a:lstStyle/>
          <a:p>
            <a:r>
              <a:rPr lang="ru-RU" sz="6500" dirty="0" smtClean="0">
                <a:latin typeface="AC Boucle" panose="02000506000000020003" pitchFamily="2" charset="0"/>
              </a:rPr>
              <a:t>План выполнения работ</a:t>
            </a:r>
            <a:endParaRPr lang="ru-RU" sz="6500" dirty="0">
              <a:latin typeface="AC Boucle" panose="02000506000000020003" pitchFamily="2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441606"/>
              </p:ext>
            </p:extLst>
          </p:nvPr>
        </p:nvGraphicFramePr>
        <p:xfrm>
          <a:off x="433635" y="1357450"/>
          <a:ext cx="11331021" cy="51525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50375"/>
                <a:gridCol w="575544"/>
                <a:gridCol w="575544"/>
                <a:gridCol w="575544"/>
                <a:gridCol w="575544"/>
                <a:gridCol w="575544"/>
                <a:gridCol w="611515"/>
                <a:gridCol w="611515"/>
                <a:gridCol w="575544"/>
                <a:gridCol w="575544"/>
                <a:gridCol w="575544"/>
                <a:gridCol w="575544"/>
                <a:gridCol w="575544"/>
                <a:gridCol w="575544"/>
                <a:gridCol w="575544"/>
                <a:gridCol w="575544"/>
                <a:gridCol w="575544"/>
              </a:tblGrid>
              <a:tr h="486512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30.09-6.10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07.10-13.10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DB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dirty="0" smtClean="0">
                          <a:latin typeface="AC Line" panose="02000506000000020004" pitchFamily="50" charset="-52"/>
                        </a:rPr>
                        <a:t>1</a:t>
                      </a:r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4.10-20.10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21.10-27.10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DB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28.10-03.11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04.11-10.11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DB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11.11-17.11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18.11-24.11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DB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25.11-01.12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02.12-08.12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DB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09.12-15.12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16.12-22.12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DB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23.12-29.12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30.12-05.01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DB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06.01-12.01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>
                          <a:latin typeface="AC Line" panose="02000506000000020004" pitchFamily="50" charset="-52"/>
                        </a:rPr>
                        <a:t>13.01-19.01</a:t>
                      </a:r>
                      <a:endParaRPr lang="ru-RU" sz="1300" dirty="0">
                        <a:latin typeface="AC Line" panose="02000506000000020004" pitchFamily="50" charset="-52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DB698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C Boucle" panose="02000506000000020003" pitchFamily="2" charset="0"/>
                        </a:rPr>
                        <a:t>Подготовка первичной презентации</a:t>
                      </a:r>
                      <a:endParaRPr lang="ru-RU" sz="1400" dirty="0">
                        <a:solidFill>
                          <a:schemeClr val="bg1"/>
                        </a:solidFill>
                        <a:latin typeface="AC Boucle" panose="02000506000000020003" pitchFamily="2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C Boucle" panose="02000506000000020003" pitchFamily="2" charset="0"/>
                        </a:rPr>
                        <a:t>Подбор эффективных метрик</a:t>
                      </a:r>
                      <a:endParaRPr lang="ru-RU" sz="1400" dirty="0">
                        <a:solidFill>
                          <a:schemeClr val="bg1"/>
                        </a:solidFill>
                        <a:latin typeface="AC Boucle" panose="02000506000000020003" pitchFamily="2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C Boucle" panose="02000506000000020003" pitchFamily="2" charset="0"/>
                        </a:rPr>
                        <a:t>Сбор необходимых данных</a:t>
                      </a:r>
                      <a:endParaRPr lang="ru-RU" sz="1400" dirty="0">
                        <a:solidFill>
                          <a:schemeClr val="bg1"/>
                        </a:solidFill>
                        <a:latin typeface="AC Boucle" panose="02000506000000020003" pitchFamily="2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C Boucle" panose="02000506000000020003" pitchFamily="2" charset="0"/>
                        </a:rPr>
                        <a:t>Подготовка данных</a:t>
                      </a:r>
                      <a:endParaRPr lang="ru-RU" sz="1400" dirty="0">
                        <a:solidFill>
                          <a:schemeClr val="bg1"/>
                        </a:solidFill>
                        <a:latin typeface="AC Boucle" panose="02000506000000020003" pitchFamily="2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C Boucle" panose="02000506000000020003" pitchFamily="2" charset="0"/>
                        </a:rPr>
                        <a:t>Вычисления и анализ данных</a:t>
                      </a:r>
                      <a:endParaRPr lang="ru-RU" sz="1400" dirty="0">
                        <a:solidFill>
                          <a:schemeClr val="bg1"/>
                        </a:solidFill>
                        <a:latin typeface="AC Boucle" panose="02000506000000020003" pitchFamily="2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C Boucle" panose="02000506000000020003" pitchFamily="2" charset="0"/>
                        </a:rPr>
                        <a:t>Гипотезы</a:t>
                      </a:r>
                      <a:r>
                        <a:rPr lang="ru-RU" sz="1400" baseline="0" dirty="0" smtClean="0">
                          <a:solidFill>
                            <a:schemeClr val="bg1"/>
                          </a:solidFill>
                          <a:latin typeface="AC Boucle" panose="02000506000000020003" pitchFamily="2" charset="0"/>
                        </a:rPr>
                        <a:t> и выводы из полученных результатов</a:t>
                      </a:r>
                      <a:endParaRPr lang="ru-RU" sz="1400" dirty="0">
                        <a:solidFill>
                          <a:schemeClr val="bg1"/>
                        </a:solidFill>
                        <a:latin typeface="AC Boucle" panose="02000506000000020003" pitchFamily="2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AC Boucle" panose="02000506000000020003" pitchFamily="2" charset="0"/>
                        </a:rPr>
                        <a:t>Dashboard</a:t>
                      </a:r>
                      <a:endParaRPr lang="ru-RU" sz="1400" dirty="0">
                        <a:solidFill>
                          <a:schemeClr val="bg1"/>
                        </a:solidFill>
                        <a:latin typeface="AC Boucle" panose="02000506000000020003" pitchFamily="2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C Boucle" panose="02000506000000020003" pitchFamily="2" charset="0"/>
                        </a:rPr>
                        <a:t>Финальная редакция презентации</a:t>
                      </a:r>
                      <a:endParaRPr lang="ru-RU" sz="1400" dirty="0">
                        <a:solidFill>
                          <a:schemeClr val="bg1"/>
                        </a:solidFill>
                        <a:latin typeface="AC Boucle" panose="02000506000000020003" pitchFamily="2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6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9CC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</a:tr>
              <a:tr h="5184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bg1"/>
                          </a:solidFill>
                          <a:latin typeface="AC Boucle" panose="02000506000000020003" pitchFamily="2" charset="0"/>
                        </a:rPr>
                        <a:t>*Форс-мажор</a:t>
                      </a:r>
                      <a:endParaRPr lang="ru-RU" sz="1400" dirty="0">
                        <a:solidFill>
                          <a:schemeClr val="bg1"/>
                        </a:solidFill>
                        <a:latin typeface="AC Boucle" panose="02000506000000020003" pitchFamily="2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DB0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>
                    <a:lnL w="6350" cap="flat" cmpd="sng" algn="ctr">
                      <a:solidFill>
                        <a:srgbClr val="6DB0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9CC7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10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855563" y="457200"/>
            <a:ext cx="2158738" cy="909687"/>
          </a:xfrm>
        </p:spPr>
        <p:txBody>
          <a:bodyPr>
            <a:normAutofit fontScale="90000"/>
          </a:bodyPr>
          <a:lstStyle/>
          <a:p>
            <a:r>
              <a:rPr lang="ru-RU" sz="6500" dirty="0" smtClean="0">
                <a:latin typeface="AC Boucle" panose="02000506000000020003" pitchFamily="2" charset="0"/>
              </a:rPr>
              <a:t>*Экстра</a:t>
            </a:r>
            <a:endParaRPr lang="ru-RU" sz="6500" dirty="0">
              <a:latin typeface="AC Boucle" panose="02000506000000020003" pitchFamily="2" charset="0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433633" y="1630836"/>
            <a:ext cx="5580667" cy="486423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500" dirty="0" smtClean="0">
                <a:latin typeface="AC Boucle" panose="02000506000000020003" pitchFamily="2" charset="0"/>
              </a:rPr>
              <a:t>                                                           </a:t>
            </a:r>
            <a:r>
              <a:rPr lang="ru-RU" sz="2800" dirty="0" smtClean="0">
                <a:latin typeface="AC Boucle" panose="02000506000000020003" pitchFamily="2" charset="0"/>
              </a:rPr>
              <a:t>24 сентября компания попросила сделать прогноз по продажам некоторых деталей на следующие 2 недели. Как следует из задачи, одна из колонок переменных для вычислений – дата-время. Модель линейной регрессии не умеет работать с таким типом данных. При поиске подходящего решения я ознакомилась с библиотекой </a:t>
            </a:r>
            <a:r>
              <a:rPr lang="en-US" sz="2800" dirty="0" err="1" smtClean="0">
                <a:latin typeface="AC Boucle" panose="02000506000000020003" pitchFamily="2" charset="0"/>
              </a:rPr>
              <a:t>scikit</a:t>
            </a:r>
            <a:r>
              <a:rPr lang="en-US" sz="2800" dirty="0" smtClean="0">
                <a:latin typeface="AC Boucle" panose="02000506000000020003" pitchFamily="2" charset="0"/>
              </a:rPr>
              <a:t>-learn, </a:t>
            </a:r>
            <a:r>
              <a:rPr lang="ru-RU" sz="2800" dirty="0" smtClean="0">
                <a:latin typeface="AC Boucle" panose="02000506000000020003" pitchFamily="2" charset="0"/>
              </a:rPr>
              <a:t>тестом Дики-</a:t>
            </a:r>
            <a:r>
              <a:rPr lang="ru-RU" sz="2800" dirty="0" err="1" smtClean="0">
                <a:latin typeface="AC Boucle" panose="02000506000000020003" pitchFamily="2" charset="0"/>
              </a:rPr>
              <a:t>Фуллера</a:t>
            </a:r>
            <a:r>
              <a:rPr lang="ru-RU" sz="2800" dirty="0" smtClean="0">
                <a:latin typeface="AC Boucle" panose="02000506000000020003" pitchFamily="2" charset="0"/>
              </a:rPr>
              <a:t> (</a:t>
            </a:r>
            <a:r>
              <a:rPr lang="en-US" sz="2800" dirty="0" smtClean="0">
                <a:latin typeface="AC Boucle" panose="02000506000000020003" pitchFamily="2" charset="0"/>
              </a:rPr>
              <a:t>ADF</a:t>
            </a:r>
            <a:r>
              <a:rPr lang="ru-RU" sz="2800" dirty="0" smtClean="0">
                <a:latin typeface="AC Boucle" panose="02000506000000020003" pitchFamily="2" charset="0"/>
              </a:rPr>
              <a:t>), а также моделью </a:t>
            </a:r>
            <a:r>
              <a:rPr lang="en-US" sz="2800" dirty="0" smtClean="0">
                <a:latin typeface="AC Boucle" panose="02000506000000020003" pitchFamily="2" charset="0"/>
              </a:rPr>
              <a:t>ARIMA</a:t>
            </a:r>
            <a:r>
              <a:rPr lang="ru-RU" sz="2800" dirty="0" smtClean="0">
                <a:latin typeface="AC Boucle" panose="02000506000000020003" pitchFamily="2" charset="0"/>
              </a:rPr>
              <a:t>. Вверху представлен график, построенный на основе её обучения. Другой график (для той же детали) построен с помощью библиотеки </a:t>
            </a:r>
            <a:r>
              <a:rPr lang="en-US" sz="2800" dirty="0" smtClean="0">
                <a:latin typeface="AC Boucle" panose="02000506000000020003" pitchFamily="2" charset="0"/>
              </a:rPr>
              <a:t>prophet. </a:t>
            </a:r>
            <a:r>
              <a:rPr lang="ru-RU" sz="2800" dirty="0" smtClean="0">
                <a:latin typeface="AC Boucle" panose="02000506000000020003" pitchFamily="2" charset="0"/>
              </a:rPr>
              <a:t>Она и стала лучшим решением.</a:t>
            </a:r>
            <a:endParaRPr lang="ru-RU" sz="2800" dirty="0">
              <a:latin typeface="AC Boucle" panose="02000506000000020003" pitchFamily="2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14" y="184496"/>
            <a:ext cx="5410988" cy="2970738"/>
          </a:xfrm>
          <a:prstGeom prst="rect">
            <a:avLst/>
          </a:prstGeom>
        </p:spPr>
      </p:pic>
      <p:pic>
        <p:nvPicPr>
          <p:cNvPr id="42" name="Рисунок 41"/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" r="992"/>
          <a:stretch>
            <a:fillRect/>
          </a:stretch>
        </p:blipFill>
        <p:spPr>
          <a:xfrm>
            <a:off x="6476213" y="3252031"/>
            <a:ext cx="5297867" cy="3243036"/>
          </a:xfrm>
        </p:spPr>
      </p:pic>
    </p:spTree>
    <p:extLst>
      <p:ext uri="{BB962C8B-B14F-4D97-AF65-F5344CB8AC3E}">
        <p14:creationId xmlns:p14="http://schemas.microsoft.com/office/powerpoint/2010/main" val="26356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029388" y="365125"/>
            <a:ext cx="7324411" cy="1444821"/>
          </a:xfrm>
        </p:spPr>
        <p:txBody>
          <a:bodyPr>
            <a:noAutofit/>
          </a:bodyPr>
          <a:lstStyle/>
          <a:p>
            <a:r>
              <a:rPr lang="ru-RU" sz="5500" dirty="0" smtClean="0">
                <a:latin typeface="AC Boucle" panose="02000506000000020003" pitchFamily="2" charset="0"/>
              </a:rPr>
              <a:t>Подбор эффективных метрик</a:t>
            </a:r>
            <a:endParaRPr lang="ru-RU" sz="5500" dirty="0">
              <a:latin typeface="AC Boucle" panose="02000506000000020003" pitchFamily="2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904213"/>
            <a:ext cx="10515600" cy="4272749"/>
          </a:xfrm>
        </p:spPr>
        <p:txBody>
          <a:bodyPr/>
          <a:lstStyle/>
          <a:p>
            <a:r>
              <a:rPr lang="en-US" dirty="0">
                <a:latin typeface="AC Boucle" panose="02000506000000020003" pitchFamily="2" charset="0"/>
              </a:rPr>
              <a:t>PA (purchase amount) </a:t>
            </a:r>
            <a:r>
              <a:rPr lang="ru-RU" dirty="0">
                <a:latin typeface="AC Boucle" panose="02000506000000020003" pitchFamily="2" charset="0"/>
              </a:rPr>
              <a:t>– сумма покупок</a:t>
            </a:r>
          </a:p>
          <a:p>
            <a:r>
              <a:rPr lang="en-US" dirty="0" smtClean="0">
                <a:latin typeface="AC Boucle" panose="02000506000000020003" pitchFamily="2" charset="0"/>
              </a:rPr>
              <a:t>PF </a:t>
            </a:r>
            <a:r>
              <a:rPr lang="en-US" dirty="0">
                <a:latin typeface="AC Boucle" panose="02000506000000020003" pitchFamily="2" charset="0"/>
              </a:rPr>
              <a:t>(purchase frequency</a:t>
            </a:r>
            <a:r>
              <a:rPr lang="ru-RU" dirty="0" smtClean="0">
                <a:latin typeface="AC Boucle" panose="02000506000000020003" pitchFamily="2" charset="0"/>
              </a:rPr>
              <a:t>) </a:t>
            </a:r>
            <a:r>
              <a:rPr lang="ru-RU" dirty="0">
                <a:latin typeface="AC Boucle" panose="02000506000000020003" pitchFamily="2" charset="0"/>
              </a:rPr>
              <a:t>– </a:t>
            </a:r>
            <a:r>
              <a:rPr lang="ru-RU" dirty="0" smtClean="0">
                <a:latin typeface="AC Boucle" panose="02000506000000020003" pitchFamily="2" charset="0"/>
              </a:rPr>
              <a:t>частота покупок</a:t>
            </a:r>
          </a:p>
          <a:p>
            <a:r>
              <a:rPr lang="en-US" dirty="0" smtClean="0">
                <a:latin typeface="AC Boucle" panose="02000506000000020003" pitchFamily="2" charset="0"/>
              </a:rPr>
              <a:t>RAP (ratio </a:t>
            </a:r>
            <a:r>
              <a:rPr lang="en-US" dirty="0">
                <a:latin typeface="AC Boucle" panose="02000506000000020003" pitchFamily="2" charset="0"/>
              </a:rPr>
              <a:t>of auto </a:t>
            </a:r>
            <a:r>
              <a:rPr lang="en-US" dirty="0" smtClean="0">
                <a:latin typeface="AC Boucle" panose="02000506000000020003" pitchFamily="2" charset="0"/>
              </a:rPr>
              <a:t>parts) </a:t>
            </a:r>
            <a:r>
              <a:rPr lang="ru-RU" dirty="0">
                <a:latin typeface="AC Boucle" panose="02000506000000020003" pitchFamily="2" charset="0"/>
              </a:rPr>
              <a:t>– </a:t>
            </a:r>
            <a:r>
              <a:rPr lang="ru-RU" dirty="0" smtClean="0">
                <a:latin typeface="AC Boucle" panose="02000506000000020003" pitchFamily="2" charset="0"/>
              </a:rPr>
              <a:t>соотношение деталей в покупке</a:t>
            </a:r>
          </a:p>
          <a:p>
            <a:r>
              <a:rPr lang="en-US" dirty="0" smtClean="0">
                <a:latin typeface="AC Boucle" panose="02000506000000020003" pitchFamily="2" charset="0"/>
              </a:rPr>
              <a:t>BSP </a:t>
            </a:r>
            <a:r>
              <a:rPr lang="ru-RU" dirty="0" smtClean="0">
                <a:latin typeface="AC Boucle" panose="02000506000000020003" pitchFamily="2" charset="0"/>
              </a:rPr>
              <a:t>(</a:t>
            </a:r>
            <a:r>
              <a:rPr lang="en-US" dirty="0" smtClean="0">
                <a:latin typeface="AC Boucle" panose="02000506000000020003" pitchFamily="2" charset="0"/>
              </a:rPr>
              <a:t>best </a:t>
            </a:r>
            <a:r>
              <a:rPr lang="en-US" dirty="0">
                <a:latin typeface="AC Boucle" panose="02000506000000020003" pitchFamily="2" charset="0"/>
              </a:rPr>
              <a:t>selling </a:t>
            </a:r>
            <a:r>
              <a:rPr lang="en-US" dirty="0" smtClean="0">
                <a:latin typeface="AC Boucle" panose="02000506000000020003" pitchFamily="2" charset="0"/>
              </a:rPr>
              <a:t>products</a:t>
            </a:r>
            <a:r>
              <a:rPr lang="ru-RU" dirty="0" smtClean="0">
                <a:latin typeface="AC Boucle" panose="02000506000000020003" pitchFamily="2" charset="0"/>
              </a:rPr>
              <a:t>)</a:t>
            </a:r>
            <a:r>
              <a:rPr lang="en-US" dirty="0">
                <a:latin typeface="AC Boucle" panose="02000506000000020003" pitchFamily="2" charset="0"/>
              </a:rPr>
              <a:t> </a:t>
            </a:r>
            <a:r>
              <a:rPr lang="ru-RU" dirty="0">
                <a:latin typeface="AC Boucle" panose="02000506000000020003" pitchFamily="2" charset="0"/>
              </a:rPr>
              <a:t>– </a:t>
            </a:r>
            <a:r>
              <a:rPr lang="ru-RU" dirty="0" smtClean="0">
                <a:latin typeface="AC Boucle" panose="02000506000000020003" pitchFamily="2" charset="0"/>
              </a:rPr>
              <a:t>самые продаваемые продукты</a:t>
            </a:r>
          </a:p>
          <a:p>
            <a:r>
              <a:rPr lang="en-US" dirty="0" smtClean="0">
                <a:latin typeface="AC Boucle" panose="02000506000000020003" pitchFamily="2" charset="0"/>
              </a:rPr>
              <a:t>BSB </a:t>
            </a:r>
            <a:r>
              <a:rPr lang="ru-RU" dirty="0" smtClean="0">
                <a:latin typeface="AC Boucle" panose="02000506000000020003" pitchFamily="2" charset="0"/>
              </a:rPr>
              <a:t>(</a:t>
            </a:r>
            <a:r>
              <a:rPr lang="en-US" dirty="0">
                <a:latin typeface="AC Boucle" panose="02000506000000020003" pitchFamily="2" charset="0"/>
              </a:rPr>
              <a:t>best selling </a:t>
            </a:r>
            <a:r>
              <a:rPr lang="en-US" dirty="0" smtClean="0">
                <a:latin typeface="AC Boucle" panose="02000506000000020003" pitchFamily="2" charset="0"/>
              </a:rPr>
              <a:t>brands</a:t>
            </a:r>
            <a:r>
              <a:rPr lang="ru-RU" dirty="0" smtClean="0">
                <a:latin typeface="AC Boucle" panose="02000506000000020003" pitchFamily="2" charset="0"/>
              </a:rPr>
              <a:t>)</a:t>
            </a:r>
            <a:r>
              <a:rPr lang="en-US" dirty="0">
                <a:latin typeface="AC Boucle" panose="02000506000000020003" pitchFamily="2" charset="0"/>
              </a:rPr>
              <a:t> </a:t>
            </a:r>
            <a:r>
              <a:rPr lang="ru-RU" dirty="0">
                <a:latin typeface="AC Boucle" panose="02000506000000020003" pitchFamily="2" charset="0"/>
              </a:rPr>
              <a:t>– </a:t>
            </a:r>
            <a:r>
              <a:rPr lang="ru-RU" dirty="0" smtClean="0">
                <a:latin typeface="AC Boucle" panose="02000506000000020003" pitchFamily="2" charset="0"/>
              </a:rPr>
              <a:t>самые продаваемые бренды</a:t>
            </a:r>
          </a:p>
          <a:p>
            <a:endParaRPr lang="ru-RU" dirty="0">
              <a:latin typeface="AC Boucle" panose="02000506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8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195</Words>
  <Application>Microsoft Office PowerPoint</Application>
  <PresentationFormat>Широкоэкранный</PresentationFormat>
  <Paragraphs>59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AC Boucle</vt:lpstr>
      <vt:lpstr>AC Line</vt:lpstr>
      <vt:lpstr>Arial</vt:lpstr>
      <vt:lpstr>Calibri</vt:lpstr>
      <vt:lpstr>Calibri Light</vt:lpstr>
      <vt:lpstr>Тема Office</vt:lpstr>
      <vt:lpstr>Анализ продаж для компании Пантус</vt:lpstr>
      <vt:lpstr>Задачи проекта</vt:lpstr>
      <vt:lpstr>7 этапов анализа данных</vt:lpstr>
      <vt:lpstr>Задачи от компании</vt:lpstr>
      <vt:lpstr>План выполнения работ</vt:lpstr>
      <vt:lpstr>*Экстра</vt:lpstr>
      <vt:lpstr>Подбор эффективных метрик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61</cp:revision>
  <dcterms:created xsi:type="dcterms:W3CDTF">2024-10-02T06:34:05Z</dcterms:created>
  <dcterms:modified xsi:type="dcterms:W3CDTF">2024-10-06T11:48:54Z</dcterms:modified>
</cp:coreProperties>
</file>