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bcec07fb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bcec07fb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bcec07fb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bcec07fb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bcec07fb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bcec07fb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bcec07fb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bcec07fb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bcec07fb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bcec07fb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bcec07fb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bcec07fb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bcec07fb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bcec07fb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165500" y="107500"/>
            <a:ext cx="8222100" cy="8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Les d</a:t>
            </a:r>
            <a:r>
              <a:rPr b="1" lang="fr" sz="2400"/>
              <a:t>étailles de nos requêtes: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La population mondiale: </a:t>
            </a:r>
            <a:endParaRPr b="1" sz="18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00" y="1248999"/>
            <a:ext cx="5953424" cy="36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4">
            <a:alphaModFix/>
          </a:blip>
          <a:srcRect b="0" l="0" r="6638" t="0"/>
          <a:stretch/>
        </p:blipFill>
        <p:spPr>
          <a:xfrm>
            <a:off x="4139925" y="725200"/>
            <a:ext cx="4844424" cy="2202425"/>
          </a:xfrm>
          <a:prstGeom prst="rect">
            <a:avLst/>
          </a:prstGeom>
          <a:noFill/>
          <a:ln>
            <a:noFill/>
          </a:ln>
          <a:effectLst>
            <a:outerShdw blurRad="371475" rotWithShape="0" algn="bl" dir="5400000" dist="38100">
              <a:schemeClr val="accent5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00700" y="67150"/>
            <a:ext cx="8742600" cy="8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Quelle proportion de la population mondiale est considérée comme étant en sous-nutrition ?</a:t>
            </a:r>
            <a:endParaRPr b="1" sz="18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fr" sz="1800"/>
              <a:t>Résultats</a:t>
            </a:r>
            <a:r>
              <a:rPr b="1" lang="fr" sz="1800"/>
              <a:t> </a:t>
            </a:r>
            <a:endParaRPr b="1" sz="18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00" y="913138"/>
            <a:ext cx="8326299" cy="24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4">
            <a:alphaModFix/>
          </a:blip>
          <a:srcRect b="0" l="3550" r="8117" t="9461"/>
          <a:stretch/>
        </p:blipFill>
        <p:spPr>
          <a:xfrm>
            <a:off x="4673475" y="3102200"/>
            <a:ext cx="4096000" cy="1742425"/>
          </a:xfrm>
          <a:prstGeom prst="rect">
            <a:avLst/>
          </a:prstGeom>
          <a:noFill/>
          <a:ln>
            <a:noFill/>
          </a:ln>
          <a:effectLst>
            <a:outerShdw blurRad="371475" rotWithShape="0" algn="bl" dir="3480000" dist="66675">
              <a:schemeClr val="accent5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60950" y="228425"/>
            <a:ext cx="8222100" cy="6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Calculer la proportion des céréales pour l’alimentation animale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 sz="1800"/>
              <a:t>L'agrégation</a:t>
            </a:r>
            <a:r>
              <a:rPr lang="fr" sz="1800"/>
              <a:t>, les  jointures, </a:t>
            </a:r>
            <a:r>
              <a:rPr lang="fr" sz="1800"/>
              <a:t>restriction</a:t>
            </a:r>
            <a:r>
              <a:rPr lang="fr" sz="1800"/>
              <a:t> </a:t>
            </a:r>
            <a:r>
              <a:rPr b="1" lang="fr" sz="1800"/>
              <a:t> </a:t>
            </a:r>
            <a:endParaRPr b="1" sz="18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50" y="872825"/>
            <a:ext cx="6745425" cy="36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8625" y="2121350"/>
            <a:ext cx="5431700" cy="2828575"/>
          </a:xfrm>
          <a:prstGeom prst="rect">
            <a:avLst/>
          </a:prstGeom>
          <a:noFill/>
          <a:ln>
            <a:noFill/>
          </a:ln>
          <a:effectLst>
            <a:outerShdw blurRad="371475" rotWithShape="0" algn="bl" dir="5880000" dist="76200">
              <a:schemeClr val="accent5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246075" y="161275"/>
            <a:ext cx="8222100" cy="6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Calculer la proportion des céréales pour l’alimentation animale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2)</a:t>
            </a:r>
            <a:endParaRPr b="1" sz="18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50" y="738525"/>
            <a:ext cx="8133599" cy="37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4">
            <a:alphaModFix/>
          </a:blip>
          <a:srcRect b="4743" l="0" r="34132" t="2241"/>
          <a:stretch/>
        </p:blipFill>
        <p:spPr>
          <a:xfrm>
            <a:off x="5692725" y="1987550"/>
            <a:ext cx="3264749" cy="3048500"/>
          </a:xfrm>
          <a:prstGeom prst="rect">
            <a:avLst/>
          </a:prstGeom>
          <a:noFill/>
          <a:ln>
            <a:noFill/>
          </a:ln>
          <a:effectLst>
            <a:outerShdw blurRad="371475" rotWithShape="0" algn="bl" dir="4620000" dist="57150">
              <a:schemeClr val="accent5">
                <a:alpha val="64999"/>
              </a:scheme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60950" y="228425"/>
            <a:ext cx="8222100" cy="6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Calculer la proportion des céréales pour l’alimentation animale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3) </a:t>
            </a:r>
            <a:r>
              <a:rPr lang="fr" sz="1800"/>
              <a:t>Résultats</a:t>
            </a:r>
            <a:r>
              <a:rPr lang="fr" sz="1800"/>
              <a:t> </a:t>
            </a:r>
            <a:endParaRPr sz="18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000500"/>
            <a:ext cx="7690750" cy="36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01450" y="120875"/>
            <a:ext cx="8742600" cy="9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Calculer </a:t>
            </a:r>
            <a:r>
              <a:rPr b="1" lang="fr" sz="2000"/>
              <a:t>pour chaque pays et pour chaque produit la disponibilité alimentaire en Kcal, en Kg et de protéines</a:t>
            </a:r>
            <a:endParaRPr b="1" sz="20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fr" sz="1800"/>
              <a:t>Résultats</a:t>
            </a:r>
            <a:r>
              <a:rPr b="1" lang="fr" sz="1800"/>
              <a:t> </a:t>
            </a:r>
            <a:endParaRPr b="1" sz="18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49" y="1090100"/>
            <a:ext cx="7964449" cy="36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60950" y="0"/>
            <a:ext cx="8222100" cy="7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Calcul pour chaque produit le ratio "énergie/poids", que vous donnerez en kcal</a:t>
            </a:r>
            <a:endParaRPr b="1" sz="18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800"/>
              <a:t>Résultats</a:t>
            </a:r>
            <a:r>
              <a:rPr lang="fr" sz="1800"/>
              <a:t> (oeufs) </a:t>
            </a:r>
            <a:endParaRPr sz="18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725100"/>
            <a:ext cx="7890651" cy="31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50" y="3350783"/>
            <a:ext cx="8222099" cy="1674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