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1" r:id="rId4"/>
    <p:sldId id="260" r:id="rId5"/>
    <p:sldId id="256" r:id="rId6"/>
    <p:sldId id="258" r:id="rId7"/>
    <p:sldId id="259" r:id="rId8"/>
    <p:sldId id="266" r:id="rId9"/>
    <p:sldId id="257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14" autoAdjust="0"/>
    <p:restoredTop sz="94660"/>
  </p:normalViewPr>
  <p:slideViewPr>
    <p:cSldViewPr snapToGrid="0">
      <p:cViewPr varScale="1">
        <p:scale>
          <a:sx n="94" d="100"/>
          <a:sy n="94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EB6B38-7722-4420-A974-7B49C4F04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83F29F-49AA-4D61-B2AE-36266D69C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9C1049-6353-4016-A73B-0E44417C1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8545-5472-446D-B333-069DCC35405B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4ABD0E-D1A9-445C-8C63-3BB20A68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04BBFE-ABF6-47A3-8B53-A7DA7443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840B-5B91-4108-8762-A4C9EEE1D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09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7F669-22DD-4D1C-B552-A65C66FC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42F74F-757D-46EA-8D50-D179C09AE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F6692F-FE77-4963-B753-2F7ED7B0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8545-5472-446D-B333-069DCC35405B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0778A6-E55D-41B9-B75F-C2964F81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A7040C-2A53-4911-93FF-379427EC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840B-5B91-4108-8762-A4C9EEE1D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61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FBC70C9-F757-435D-99D4-04172D473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1747D3-0360-4441-8696-FC78B00D1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5808AA-98C8-420D-957A-49A0342B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8545-5472-446D-B333-069DCC35405B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3C62D4-6C59-4550-9F9F-68DACDF66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9F8847-9322-4140-9283-0D7D1EBE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840B-5B91-4108-8762-A4C9EEE1D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91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A0A7A3-4737-47D5-B2B1-A74F4DF6F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2AE463-3B1E-4CDD-87BD-A302E50B0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057542-0129-4F79-988D-65F164F4B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8545-5472-446D-B333-069DCC35405B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F1F583-F361-4396-B64D-484190204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B1061C-7746-4BA9-9F3E-C43D9550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840B-5B91-4108-8762-A4C9EEE1D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27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182DC-9061-4241-B8ED-BE6777F6C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1E8E4A-2361-4BD6-AEC6-79CBDE8B4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20DC6C-3588-4D5A-AA94-88196367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8545-5472-446D-B333-069DCC35405B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E28B3F-F994-4E74-8988-AB5F6F9C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989DB7-A33A-417C-BD44-A5C8F82A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840B-5B91-4108-8762-A4C9EEE1D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40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335B3-F9E4-46FB-BC75-8F9B53CA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30B7E9-959E-4B46-B8E4-91B47A509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8F66FF-9066-4FB5-B264-31F82605C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FC3605-ABFD-4A02-85A4-555BA7B23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8545-5472-446D-B333-069DCC35405B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E0CE4E-FF78-42D0-818A-B0B62688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21DFF0-3E75-4A50-98DE-C7218101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840B-5B91-4108-8762-A4C9EEE1D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9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FA8D1-58E7-48D5-ABF1-079001AC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47D102-9D00-4AEA-BF73-E91A2F88C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81752B-3767-411B-8376-6A65ED10E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5711EA8-0451-4EBE-86AB-4FF7C61E0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03F9DB-CBDD-41D7-A534-50326CF69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DDD6D2E-C816-42C6-B498-55E267BA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8545-5472-446D-B333-069DCC35405B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5B4516-7BF0-46DF-823E-2536A8B91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1F0EEBD-B0E3-46B7-8E54-3330ECF5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840B-5B91-4108-8762-A4C9EEE1D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27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A1A49F-D2E2-4796-BDD7-0071DBB7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BF55AA-1900-4044-BDEB-6F3D998F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8545-5472-446D-B333-069DCC35405B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5C4894E-8166-4DA9-A8D4-E620C988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7FD05C-7C78-458E-91BA-9C8DC281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840B-5B91-4108-8762-A4C9EEE1D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90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5BADCE3-EB8B-497A-A6B5-50E0E7AC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8545-5472-446D-B333-069DCC35405B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7333D69-E5BE-4306-BCDC-9942B21DD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B47604-E403-497D-8D32-20F607C4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840B-5B91-4108-8762-A4C9EEE1D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96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66198-4E72-4B40-8683-789055FA4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20CFC1-B055-49D2-8F24-CB69A8A27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875E50-4E12-487C-AD33-376168242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0EB6EE-96FF-4DBF-97D9-0B809F30F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8545-5472-446D-B333-069DCC35405B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5F4517-614F-481E-99FF-57716E01D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7FA668-4AFA-46D6-A4AC-40D752A6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840B-5B91-4108-8762-A4C9EEE1D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86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ACFCC1-B953-4F1E-A22A-BE13D24B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7B3D03C-4695-4E20-A013-EE2DEBBA2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7CA070-DA97-4AD9-BE51-A270CF055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575D5A-3482-4EF9-8EF4-BA644F77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8545-5472-446D-B333-069DCC35405B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FAB725-458E-464E-8AF3-DA1DCF58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8B2470-A9DB-47F9-9CD1-E7F3E028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B840B-5B91-4108-8762-A4C9EEE1D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5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FE84F-F014-43FA-AB24-A193021B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26B74B-D8B5-4B70-A6B6-0C3AAB871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AA8982-EF37-4729-A6AC-E6191C4CB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D8545-5472-446D-B333-069DCC35405B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A061DA-5082-4B27-8659-C2094505F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675AC3-A9F6-43F2-B472-5F86F6559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B840B-5B91-4108-8762-A4C9EEE1D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72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16086-68CC-4707-BDB4-DDB170077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9005"/>
            <a:ext cx="9144000" cy="4513573"/>
          </a:xfrm>
        </p:spPr>
        <p:txBody>
          <a:bodyPr>
            <a:normAutofit/>
          </a:bodyPr>
          <a:lstStyle/>
          <a:p>
            <a:r>
              <a:rPr lang="ru-RU" b="1" dirty="0"/>
              <a:t>Лабораторная работа 1</a:t>
            </a:r>
            <a:br>
              <a:rPr lang="ru-RU" dirty="0"/>
            </a:br>
            <a:r>
              <a:rPr lang="ru-RU" dirty="0"/>
              <a:t>Рендеринг с картами освещенности.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6ABB0F-5C4D-4EAC-8D64-86280DD3F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84790"/>
            <a:ext cx="9144000" cy="1326801"/>
          </a:xfrm>
        </p:spPr>
        <p:txBody>
          <a:bodyPr>
            <a:normAutofit/>
          </a:bodyPr>
          <a:lstStyle/>
          <a:p>
            <a:r>
              <a:rPr lang="ru-RU" dirty="0"/>
              <a:t>Выполнил</a:t>
            </a:r>
            <a:r>
              <a:rPr lang="en-US" dirty="0"/>
              <a:t>: </a:t>
            </a:r>
            <a:r>
              <a:rPr lang="ru-RU" dirty="0"/>
              <a:t>Александров Ю.В. Гр. Р4214</a:t>
            </a:r>
            <a:br>
              <a:rPr lang="ru-RU" dirty="0"/>
            </a:br>
            <a:r>
              <a:rPr lang="ru-RU" dirty="0"/>
              <a:t>Преподаватель</a:t>
            </a:r>
            <a:r>
              <a:rPr lang="en-US" dirty="0"/>
              <a:t>: </a:t>
            </a:r>
            <a:r>
              <a:rPr lang="ru-RU" dirty="0" err="1"/>
              <a:t>Потёмин</a:t>
            </a:r>
            <a:r>
              <a:rPr lang="ru-RU" dirty="0"/>
              <a:t> И.С.</a:t>
            </a:r>
          </a:p>
        </p:txBody>
      </p:sp>
    </p:spTree>
    <p:extLst>
      <p:ext uri="{BB962C8B-B14F-4D97-AF65-F5344CB8AC3E}">
        <p14:creationId xmlns:p14="http://schemas.microsoft.com/office/powerpoint/2010/main" val="2371348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5B36C05-9066-495B-B753-D80724C5E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7" y="40999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Выводы</a:t>
            </a:r>
            <a:r>
              <a:rPr lang="en-US" dirty="0"/>
              <a:t>: </a:t>
            </a:r>
            <a:r>
              <a:rPr lang="ru-RU" dirty="0"/>
              <a:t>в ходе выполнения лабораторной работы был получены навыки фотореалистичной визуализации трехмерных сцен с использованием карт освещенности.</a:t>
            </a:r>
            <a:r>
              <a:rPr lang="en-US" dirty="0"/>
              <a:t> </a:t>
            </a:r>
            <a:r>
              <a:rPr lang="ru-RU" dirty="0"/>
              <a:t>Метод карт освещенности является быстрым и имеет другие преимущества, но является не очень некорректным к другим видам поверхностей (</a:t>
            </a:r>
            <a:r>
              <a:rPr lang="ru-RU" dirty="0" err="1"/>
              <a:t>неламбертовским</a:t>
            </a:r>
            <a:r>
              <a:rPr lang="ru-RU" dirty="0"/>
              <a:t>).</a:t>
            </a:r>
          </a:p>
          <a:p>
            <a:pPr marL="0" indent="0">
              <a:buNone/>
            </a:pPr>
            <a:endParaRPr lang="ru-RU" sz="1600" b="1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68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F52834D-594A-4936-B41B-054876900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454"/>
            <a:ext cx="10515600" cy="61028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300" b="1" dirty="0"/>
              <a:t>Цель работы</a:t>
            </a:r>
            <a:r>
              <a:rPr lang="en-US" sz="3300" b="1" dirty="0"/>
              <a:t>: </a:t>
            </a:r>
            <a:r>
              <a:rPr lang="ru-RU" sz="3300" b="1" dirty="0"/>
              <a:t>Овладеть навыками фотореалистичной визуализации трехмерных сцен с использованием карт освещенности.</a:t>
            </a:r>
          </a:p>
          <a:p>
            <a:pPr marL="0" indent="0">
              <a:buNone/>
            </a:pPr>
            <a:endParaRPr lang="ru-RU" sz="2000" b="1" dirty="0"/>
          </a:p>
          <a:p>
            <a:pPr marL="0" indent="0">
              <a:buNone/>
            </a:pPr>
            <a:r>
              <a:rPr lang="ru-RU" i="1" dirty="0"/>
              <a:t>Задачи: </a:t>
            </a:r>
            <a:endParaRPr lang="ru-RU" dirty="0"/>
          </a:p>
          <a:p>
            <a:pPr lvl="0"/>
            <a:r>
              <a:rPr lang="ru-RU" dirty="0"/>
              <a:t>Импортировать сцену (</a:t>
            </a:r>
            <a:r>
              <a:rPr lang="en-US" dirty="0"/>
              <a:t>Cornel Box</a:t>
            </a:r>
            <a:r>
              <a:rPr lang="ru-RU" dirty="0"/>
              <a:t>).</a:t>
            </a:r>
          </a:p>
          <a:p>
            <a:pPr lvl="0"/>
            <a:r>
              <a:rPr lang="ru-RU" dirty="0"/>
              <a:t>Заменить источник света на точечный.</a:t>
            </a:r>
          </a:p>
          <a:p>
            <a:pPr lvl="0"/>
            <a:r>
              <a:rPr lang="ru-RU" dirty="0"/>
              <a:t>Выполнить расчет карт освещенности.</a:t>
            </a:r>
          </a:p>
          <a:p>
            <a:pPr lvl="0"/>
            <a:r>
              <a:rPr lang="ru-RU" dirty="0"/>
              <a:t>Выполнить рендеринг с учетом рассчитанных карт освещенности.</a:t>
            </a:r>
          </a:p>
          <a:p>
            <a:pPr lvl="0"/>
            <a:r>
              <a:rPr lang="ru-RU" dirty="0"/>
              <a:t>Назначить на источник полусферическую диаграмму излучения, направленную вниз и повторить расчет карт освещенности и рендеринг.</a:t>
            </a:r>
          </a:p>
          <a:p>
            <a:pPr lvl="0"/>
            <a:r>
              <a:rPr lang="ru-RU" dirty="0"/>
              <a:t>Изменить разбивку геометрии сцены на большее количество треугольников и повторить расчет карт освещенности и рендеринг.</a:t>
            </a:r>
          </a:p>
          <a:p>
            <a:pPr lvl="0"/>
            <a:r>
              <a:rPr lang="ru-RU" dirty="0"/>
              <a:t>Сравнить полученные в результате рендеринга изображения (</a:t>
            </a:r>
            <a:r>
              <a:rPr lang="en-US" dirty="0"/>
              <a:t>NIT</a:t>
            </a:r>
            <a:r>
              <a:rPr lang="ru-RU" dirty="0"/>
              <a:t>-файлы).</a:t>
            </a:r>
          </a:p>
          <a:p>
            <a:pPr lvl="0"/>
            <a:r>
              <a:rPr lang="ru-RU" dirty="0"/>
              <a:t>Назначить в качестве свойств стен узкую ДФО, провести расчет карт освещенности и рендеринг и сравнить с результатом рендеринга методом трассировки пути.</a:t>
            </a:r>
          </a:p>
          <a:p>
            <a:pPr lvl="0"/>
            <a:r>
              <a:rPr lang="ru-RU" dirty="0"/>
              <a:t>Сделать выводы о полученных результатах и причинах различия в изображениях.</a:t>
            </a:r>
          </a:p>
          <a:p>
            <a:pPr marL="0" indent="0">
              <a:buNone/>
            </a:pP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0581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9B5B9F-8476-4A47-91F4-B24DEEF5C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29" y="324850"/>
            <a:ext cx="7011712" cy="59917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12FF66-7295-495E-AB76-F58CD5A73CA4}"/>
              </a:ext>
            </a:extLst>
          </p:cNvPr>
          <p:cNvSpPr txBox="1"/>
          <p:nvPr/>
        </p:nvSpPr>
        <p:spPr>
          <a:xfrm>
            <a:off x="237066" y="453813"/>
            <a:ext cx="1937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Рендер с точечным источником света </a:t>
            </a:r>
          </a:p>
        </p:txBody>
      </p:sp>
    </p:spTree>
    <p:extLst>
      <p:ext uri="{BB962C8B-B14F-4D97-AF65-F5344CB8AC3E}">
        <p14:creationId xmlns:p14="http://schemas.microsoft.com/office/powerpoint/2010/main" val="109099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25F090-D11A-4BFF-A1EE-729DA79BC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29" y="324850"/>
            <a:ext cx="7011712" cy="59917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29CF6D-B6A4-4DEA-85D5-65159E72B5B8}"/>
              </a:ext>
            </a:extLst>
          </p:cNvPr>
          <p:cNvSpPr txBox="1"/>
          <p:nvPr/>
        </p:nvSpPr>
        <p:spPr>
          <a:xfrm>
            <a:off x="237066" y="453813"/>
            <a:ext cx="1937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Рендер с точечным источником света направленным вниз</a:t>
            </a:r>
          </a:p>
        </p:txBody>
      </p:sp>
    </p:spTree>
    <p:extLst>
      <p:ext uri="{BB962C8B-B14F-4D97-AF65-F5344CB8AC3E}">
        <p14:creationId xmlns:p14="http://schemas.microsoft.com/office/powerpoint/2010/main" val="214557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7018AD-25BA-4611-9BB0-1CBD1F2FA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299" y="324851"/>
            <a:ext cx="6957084" cy="59917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7D7FCC-069B-4026-B459-8F95CB8A24C5}"/>
              </a:ext>
            </a:extLst>
          </p:cNvPr>
          <p:cNvSpPr txBox="1"/>
          <p:nvPr/>
        </p:nvSpPr>
        <p:spPr>
          <a:xfrm>
            <a:off x="237066" y="453813"/>
            <a:ext cx="1937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Рендер с вставленной сферой</a:t>
            </a:r>
          </a:p>
        </p:txBody>
      </p:sp>
    </p:spTree>
    <p:extLst>
      <p:ext uri="{BB962C8B-B14F-4D97-AF65-F5344CB8AC3E}">
        <p14:creationId xmlns:p14="http://schemas.microsoft.com/office/powerpoint/2010/main" val="407084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05956E-8E50-401A-8D0D-567C4F439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617" y="324851"/>
            <a:ext cx="6902765" cy="59793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2910D2-9329-4828-8602-64A12F41C652}"/>
              </a:ext>
            </a:extLst>
          </p:cNvPr>
          <p:cNvSpPr txBox="1"/>
          <p:nvPr/>
        </p:nvSpPr>
        <p:spPr>
          <a:xfrm>
            <a:off x="237066" y="453813"/>
            <a:ext cx="1937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Рендер с измененной треугольной сеткой до 1</a:t>
            </a:r>
            <a:r>
              <a:rPr lang="en-US" dirty="0"/>
              <a:t>%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118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7F42BC-4F78-47CE-B955-D1C47D584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617" y="324851"/>
            <a:ext cx="6902765" cy="59917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315FA1-EB67-4DCC-B3F1-5BB719E2B13F}"/>
              </a:ext>
            </a:extLst>
          </p:cNvPr>
          <p:cNvSpPr txBox="1"/>
          <p:nvPr/>
        </p:nvSpPr>
        <p:spPr>
          <a:xfrm>
            <a:off x="237066" y="453813"/>
            <a:ext cx="1937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Рендер с измененными параметрами фигур (</a:t>
            </a:r>
            <a:r>
              <a:rPr lang="en-US" dirty="0"/>
              <a:t>Gauss refl.)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3844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6E7F40-96EE-4857-9ADC-7AD736D27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617" y="324850"/>
            <a:ext cx="6902766" cy="59917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3FC7B6-1C3E-480B-8A0E-946EB9D79B41}"/>
              </a:ext>
            </a:extLst>
          </p:cNvPr>
          <p:cNvSpPr txBox="1"/>
          <p:nvPr/>
        </p:nvSpPr>
        <p:spPr>
          <a:xfrm>
            <a:off x="237066" y="453813"/>
            <a:ext cx="1937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Path-tracing</a:t>
            </a:r>
            <a:r>
              <a:rPr lang="ru-RU" dirty="0"/>
              <a:t> измененными параметрами фигур (</a:t>
            </a:r>
            <a:r>
              <a:rPr lang="en-US" dirty="0"/>
              <a:t>Gauss refl.)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290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7B887E-2458-4BD0-9DAF-3602A8A08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030"/>
            <a:ext cx="11217442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Достоинства и недостатки метода визуализации сцены при помощи карт освещенности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DA4019-6179-44BE-9457-EE931D1D2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Достоинства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Быстрота</a:t>
            </a:r>
          </a:p>
          <a:p>
            <a:pPr lvl="1"/>
            <a:r>
              <a:rPr lang="ru-RU" dirty="0"/>
              <a:t>Пониженный уровень шума</a:t>
            </a:r>
          </a:p>
          <a:p>
            <a:pPr lvl="1"/>
            <a:r>
              <a:rPr lang="ru-RU" dirty="0"/>
              <a:t>Сгодится для любой камеры</a:t>
            </a:r>
          </a:p>
          <a:p>
            <a:pPr lvl="1"/>
            <a:r>
              <a:rPr lang="ru-RU" dirty="0"/>
              <a:t>Простота реализации</a:t>
            </a:r>
          </a:p>
          <a:p>
            <a:pPr marL="0" indent="0">
              <a:buNone/>
            </a:pPr>
            <a:r>
              <a:rPr lang="ru-RU" dirty="0"/>
              <a:t>Недостатки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Зависимость от разрешения треугольной сетки</a:t>
            </a:r>
          </a:p>
          <a:p>
            <a:pPr lvl="1"/>
            <a:r>
              <a:rPr lang="ru-RU" dirty="0"/>
              <a:t>Корректно подходит только для </a:t>
            </a:r>
            <a:r>
              <a:rPr lang="ru-RU" dirty="0" err="1"/>
              <a:t>ламбертовских</a:t>
            </a:r>
            <a:r>
              <a:rPr lang="ru-RU" dirty="0"/>
              <a:t> поверхностей</a:t>
            </a:r>
          </a:p>
        </p:txBody>
      </p:sp>
    </p:spTree>
    <p:extLst>
      <p:ext uri="{BB962C8B-B14F-4D97-AF65-F5344CB8AC3E}">
        <p14:creationId xmlns:p14="http://schemas.microsoft.com/office/powerpoint/2010/main" val="7703808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264</Words>
  <Application>Microsoft Office PowerPoint</Application>
  <PresentationFormat>Широкоэкранный</PresentationFormat>
  <Paragraphs>30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Лабораторная работа 1 Рендеринг с картами освещенности.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Достоинства и недостатки метода визуализации сцены при помощи карт освещенности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Aleksandrov Yurii</dc:creator>
  <cp:lastModifiedBy>Aleksandrov Yurii</cp:lastModifiedBy>
  <cp:revision>7</cp:revision>
  <dcterms:created xsi:type="dcterms:W3CDTF">2023-09-19T11:58:04Z</dcterms:created>
  <dcterms:modified xsi:type="dcterms:W3CDTF">2023-10-03T12:53:52Z</dcterms:modified>
</cp:coreProperties>
</file>