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6" r:id="rId2"/>
    <p:sldId id="258" r:id="rId3"/>
    <p:sldId id="322" r:id="rId4"/>
    <p:sldId id="323" r:id="rId5"/>
    <p:sldId id="326" r:id="rId6"/>
    <p:sldId id="327" r:id="rId7"/>
    <p:sldId id="341" r:id="rId8"/>
    <p:sldId id="342" r:id="rId9"/>
    <p:sldId id="294" r:id="rId10"/>
    <p:sldId id="278" r:id="rId11"/>
    <p:sldId id="295" r:id="rId12"/>
    <p:sldId id="298" r:id="rId13"/>
    <p:sldId id="300" r:id="rId14"/>
    <p:sldId id="297" r:id="rId15"/>
    <p:sldId id="301" r:id="rId16"/>
    <p:sldId id="306" r:id="rId17"/>
    <p:sldId id="307" r:id="rId18"/>
    <p:sldId id="319" r:id="rId19"/>
    <p:sldId id="343" r:id="rId20"/>
    <p:sldId id="312" r:id="rId21"/>
    <p:sldId id="314" r:id="rId22"/>
    <p:sldId id="317" r:id="rId23"/>
    <p:sldId id="331" r:id="rId24"/>
    <p:sldId id="329" r:id="rId25"/>
    <p:sldId id="330" r:id="rId26"/>
    <p:sldId id="332" r:id="rId27"/>
    <p:sldId id="333" r:id="rId28"/>
    <p:sldId id="313" r:id="rId29"/>
    <p:sldId id="310" r:id="rId30"/>
    <p:sldId id="337" r:id="rId31"/>
    <p:sldId id="344" r:id="rId32"/>
    <p:sldId id="338" r:id="rId33"/>
    <p:sldId id="260" r:id="rId34"/>
    <p:sldId id="328" r:id="rId35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061" autoAdjust="0"/>
    <p:restoredTop sz="94660"/>
  </p:normalViewPr>
  <p:slideViewPr>
    <p:cSldViewPr>
      <p:cViewPr>
        <p:scale>
          <a:sx n="75" d="100"/>
          <a:sy n="75" d="100"/>
        </p:scale>
        <p:origin x="-1224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0A63D-5FAD-466B-A491-A99391407058}" type="datetimeFigureOut">
              <a:rPr lang="lt-LT" smtClean="0"/>
              <a:t>2011.01.25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23D9A-78C2-4151-BDFE-CF247E424BD7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42514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23D9A-78C2-4151-BDFE-CF247E424BD7}" type="slidenum">
              <a:rPr lang="lt-LT" smtClean="0"/>
              <a:t>10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57770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23D9A-78C2-4151-BDFE-CF247E424BD7}" type="slidenum">
              <a:rPr lang="lt-LT" smtClean="0"/>
              <a:t>19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57770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23D9A-78C2-4151-BDFE-CF247E424BD7}" type="slidenum">
              <a:rPr lang="lt-LT" smtClean="0"/>
              <a:t>20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57770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23D9A-78C2-4151-BDFE-CF247E424BD7}" type="slidenum">
              <a:rPr lang="lt-LT" smtClean="0"/>
              <a:t>21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57770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23D9A-78C2-4151-BDFE-CF247E424BD7}" type="slidenum">
              <a:rPr lang="lt-LT" smtClean="0"/>
              <a:t>22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57770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23D9A-78C2-4151-BDFE-CF247E424BD7}" type="slidenum">
              <a:rPr lang="lt-LT" smtClean="0"/>
              <a:t>28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57770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23D9A-78C2-4151-BDFE-CF247E424BD7}" type="slidenum">
              <a:rPr lang="lt-LT" smtClean="0"/>
              <a:t>29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57770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23D9A-78C2-4151-BDFE-CF247E424BD7}" type="slidenum">
              <a:rPr lang="lt-LT" smtClean="0"/>
              <a:t>30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57770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23D9A-78C2-4151-BDFE-CF247E424BD7}" type="slidenum">
              <a:rPr lang="lt-LT" smtClean="0"/>
              <a:t>32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5777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23D9A-78C2-4151-BDFE-CF247E424BD7}" type="slidenum">
              <a:rPr lang="lt-LT" smtClean="0"/>
              <a:t>11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57770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23D9A-78C2-4151-BDFE-CF247E424BD7}" type="slidenum">
              <a:rPr lang="lt-LT" smtClean="0"/>
              <a:t>12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57770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23D9A-78C2-4151-BDFE-CF247E424BD7}" type="slidenum">
              <a:rPr lang="lt-LT" smtClean="0"/>
              <a:t>13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57770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23D9A-78C2-4151-BDFE-CF247E424BD7}" type="slidenum">
              <a:rPr lang="lt-LT" smtClean="0"/>
              <a:t>14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57770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23D9A-78C2-4151-BDFE-CF247E424BD7}" type="slidenum">
              <a:rPr lang="lt-LT" smtClean="0"/>
              <a:t>15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57770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23D9A-78C2-4151-BDFE-CF247E424BD7}" type="slidenum">
              <a:rPr lang="lt-LT" smtClean="0"/>
              <a:t>16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57770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23D9A-78C2-4151-BDFE-CF247E424BD7}" type="slidenum">
              <a:rPr lang="lt-LT" smtClean="0"/>
              <a:t>17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57770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23D9A-78C2-4151-BDFE-CF247E424BD7}" type="slidenum">
              <a:rPr lang="lt-LT" smtClean="0"/>
              <a:t>18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5777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58E8-A72E-404D-9D7B-EA85769CC14E}" type="datetimeFigureOut">
              <a:rPr lang="lt-LT" smtClean="0"/>
              <a:t>2011.01.25</a:t>
            </a:fld>
            <a:endParaRPr lang="lt-L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4B397-F623-4982-A368-9DE4476A9780}" type="slidenum">
              <a:rPr lang="lt-LT" smtClean="0"/>
              <a:t>‹#›</a:t>
            </a:fld>
            <a:endParaRPr lang="lt-LT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lt-L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58E8-A72E-404D-9D7B-EA85769CC14E}" type="datetimeFigureOut">
              <a:rPr lang="lt-LT" smtClean="0"/>
              <a:t>2011.01.25</a:t>
            </a:fld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B397-F623-4982-A368-9DE4476A9780}" type="slidenum">
              <a:rPr lang="lt-LT" smtClean="0"/>
              <a:t>‹#›</a:t>
            </a:fld>
            <a:endParaRPr lang="lt-L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58E8-A72E-404D-9D7B-EA85769CC14E}" type="datetimeFigureOut">
              <a:rPr lang="lt-LT" smtClean="0"/>
              <a:t>2011.01.25</a:t>
            </a:fld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B397-F623-4982-A368-9DE4476A9780}" type="slidenum">
              <a:rPr lang="lt-LT" smtClean="0"/>
              <a:t>‹#›</a:t>
            </a:fld>
            <a:endParaRPr lang="lt-L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58E8-A72E-404D-9D7B-EA85769CC14E}" type="datetimeFigureOut">
              <a:rPr lang="lt-LT" smtClean="0"/>
              <a:t>2011.01.25</a:t>
            </a:fld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B397-F623-4982-A368-9DE4476A9780}" type="slidenum">
              <a:rPr lang="lt-LT" smtClean="0"/>
              <a:t>‹#›</a:t>
            </a:fld>
            <a:endParaRPr lang="lt-L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58E8-A72E-404D-9D7B-EA85769CC14E}" type="datetimeFigureOut">
              <a:rPr lang="lt-LT" smtClean="0"/>
              <a:t>2011.01.25</a:t>
            </a:fld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B397-F623-4982-A368-9DE4476A9780}" type="slidenum">
              <a:rPr lang="lt-LT" smtClean="0"/>
              <a:t>‹#›</a:t>
            </a:fld>
            <a:endParaRPr lang="lt-LT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58E8-A72E-404D-9D7B-EA85769CC14E}" type="datetimeFigureOut">
              <a:rPr lang="lt-LT" smtClean="0"/>
              <a:t>2011.01.25</a:t>
            </a:fld>
            <a:endParaRPr lang="lt-L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B397-F623-4982-A368-9DE4476A9780}" type="slidenum">
              <a:rPr lang="lt-LT" smtClean="0"/>
              <a:t>‹#›</a:t>
            </a:fld>
            <a:endParaRPr lang="lt-LT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58E8-A72E-404D-9D7B-EA85769CC14E}" type="datetimeFigureOut">
              <a:rPr lang="lt-LT" smtClean="0"/>
              <a:t>2011.01.25</a:t>
            </a:fld>
            <a:endParaRPr lang="lt-L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B397-F623-4982-A368-9DE4476A9780}" type="slidenum">
              <a:rPr lang="lt-LT" smtClean="0"/>
              <a:t>‹#›</a:t>
            </a:fld>
            <a:endParaRPr lang="lt-LT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58E8-A72E-404D-9D7B-EA85769CC14E}" type="datetimeFigureOut">
              <a:rPr lang="lt-LT" smtClean="0"/>
              <a:t>2011.01.25</a:t>
            </a:fld>
            <a:endParaRPr lang="lt-L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B397-F623-4982-A368-9DE4476A9780}" type="slidenum">
              <a:rPr lang="lt-LT" smtClean="0"/>
              <a:t>‹#›</a:t>
            </a:fld>
            <a:endParaRPr lang="lt-L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58E8-A72E-404D-9D7B-EA85769CC14E}" type="datetimeFigureOut">
              <a:rPr lang="lt-LT" smtClean="0"/>
              <a:t>2011.01.25</a:t>
            </a:fld>
            <a:endParaRPr lang="lt-L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B397-F623-4982-A368-9DE4476A9780}" type="slidenum">
              <a:rPr lang="lt-LT" smtClean="0"/>
              <a:t>‹#›</a:t>
            </a:fld>
            <a:endParaRPr lang="lt-L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58E8-A72E-404D-9D7B-EA85769CC14E}" type="datetimeFigureOut">
              <a:rPr lang="lt-LT" smtClean="0"/>
              <a:t>2011.01.25</a:t>
            </a:fld>
            <a:endParaRPr lang="lt-L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B397-F623-4982-A368-9DE4476A9780}" type="slidenum">
              <a:rPr lang="lt-LT" smtClean="0"/>
              <a:t>‹#›</a:t>
            </a:fld>
            <a:endParaRPr lang="lt-L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A58E8-A72E-404D-9D7B-EA85769CC14E}" type="datetimeFigureOut">
              <a:rPr lang="lt-LT" smtClean="0"/>
              <a:t>2011.01.25</a:t>
            </a:fld>
            <a:endParaRPr lang="lt-L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4B397-F623-4982-A368-9DE4476A9780}" type="slidenum">
              <a:rPr lang="lt-LT" smtClean="0"/>
              <a:t>‹#›</a:t>
            </a:fld>
            <a:endParaRPr lang="lt-L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F6A58E8-A72E-404D-9D7B-EA85769CC14E}" type="datetimeFigureOut">
              <a:rPr lang="lt-LT" smtClean="0"/>
              <a:t>2011.01.25</a:t>
            </a:fld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lt-L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B74B397-F623-4982-A368-9DE4476A9780}" type="slidenum">
              <a:rPr lang="lt-LT" smtClean="0"/>
              <a:t>‹#›</a:t>
            </a:fld>
            <a:endParaRPr lang="lt-LT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operf.com/upfile/ANTENNAS_MODULE.pdf" TargetMode="External"/><Relationship Id="rId3" Type="http://schemas.openxmlformats.org/officeDocument/2006/relationships/hyperlink" Target="http://www.quasaruk.co.uk/acatalog/DSQ-ALPHA-TRX-5.pdf" TargetMode="External"/><Relationship Id="rId7" Type="http://schemas.openxmlformats.org/officeDocument/2006/relationships/hyperlink" Target="http://www.hoperf.com/upfile/RF01_code.pdf" TargetMode="External"/><Relationship Id="rId2" Type="http://schemas.openxmlformats.org/officeDocument/2006/relationships/hyperlink" Target="http://www.electropages.com/articleDocuments/1437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operf.com/upfile/rf01.pdf" TargetMode="External"/><Relationship Id="rId5" Type="http://schemas.openxmlformats.org/officeDocument/2006/relationships/hyperlink" Target="http://www.hoperf.com/upfile/rf02_code.pdf" TargetMode="External"/><Relationship Id="rId10" Type="http://schemas.openxmlformats.org/officeDocument/2006/relationships/hyperlink" Target="http://lt.wikipedia.org/" TargetMode="External"/><Relationship Id="rId4" Type="http://schemas.openxmlformats.org/officeDocument/2006/relationships/hyperlink" Target="http://www.hoperf.com/upfile/rf02.pdf" TargetMode="External"/><Relationship Id="rId9" Type="http://schemas.openxmlformats.org/officeDocument/2006/relationships/hyperlink" Target="http://www.hoperf.com/upfile/ANTENNAS_0102.pdf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836712"/>
            <a:ext cx="9144000" cy="1584325"/>
          </a:xfrm>
        </p:spPr>
        <p:txBody>
          <a:bodyPr/>
          <a:lstStyle/>
          <a:p>
            <a:pPr>
              <a:lnSpc>
                <a:spcPts val="5800"/>
              </a:lnSpc>
              <a:defRPr/>
            </a:pPr>
            <a:r>
              <a:rPr lang="lt-LT" sz="4800" dirty="0"/>
              <a:t/>
            </a:r>
            <a:br>
              <a:rPr lang="lt-LT" sz="4800" dirty="0"/>
            </a:br>
            <a:r>
              <a:rPr lang="lt-LT" sz="4800" dirty="0"/>
              <a:t/>
            </a:r>
            <a:br>
              <a:rPr lang="lt-LT" sz="4800" dirty="0"/>
            </a:br>
            <a:r>
              <a:rPr lang="lt-LT" sz="4800" dirty="0" smtClean="0"/>
              <a:t> </a:t>
            </a:r>
            <a:r>
              <a:rPr lang="lt-LT" sz="5400" b="1" dirty="0">
                <a:effectLst/>
              </a:rPr>
              <a:t>Ultragarsinė navigacinė ir </a:t>
            </a:r>
            <a:r>
              <a:rPr lang="lt-LT" sz="5400" b="1" dirty="0" err="1">
                <a:effectLst/>
              </a:rPr>
              <a:t>vizualizacinė</a:t>
            </a:r>
            <a:r>
              <a:rPr lang="lt-LT" sz="5400" b="1" dirty="0">
                <a:effectLst/>
              </a:rPr>
              <a:t> sistema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73463"/>
            <a:ext cx="9036050" cy="3024187"/>
          </a:xfrm>
        </p:spPr>
        <p:txBody>
          <a:bodyPr>
            <a:normAutofit fontScale="92500" lnSpcReduction="20000"/>
          </a:bodyPr>
          <a:lstStyle/>
          <a:p>
            <a:pPr algn="r" eaLnBrk="1" hangingPunct="1">
              <a:defRPr/>
            </a:pPr>
            <a:endParaRPr lang="lt-LT" sz="2800" dirty="0"/>
          </a:p>
          <a:p>
            <a:pPr algn="r" eaLnBrk="1" hangingPunct="1">
              <a:defRPr/>
            </a:pPr>
            <a:endParaRPr lang="lt-LT" sz="2800" dirty="0" smtClean="0"/>
          </a:p>
          <a:p>
            <a:pPr algn="r" eaLnBrk="1" hangingPunct="1">
              <a:defRPr/>
            </a:pPr>
            <a:r>
              <a:rPr lang="lt-LT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Arturas Aleksandrovas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RR – 7/2</a:t>
            </a:r>
          </a:p>
          <a:p>
            <a:pPr eaLnBrk="1" hangingPunct="1">
              <a:defRPr/>
            </a:pPr>
            <a:endParaRPr lang="en-US" sz="2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sz="2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lang="en-US" sz="2800" dirty="0" smtClean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lt-LT" sz="280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KTU TEF SAK</a:t>
            </a:r>
          </a:p>
        </p:txBody>
      </p:sp>
    </p:spTree>
    <p:extLst>
      <p:ext uri="{BB962C8B-B14F-4D97-AF65-F5344CB8AC3E}">
        <p14:creationId xmlns:p14="http://schemas.microsoft.com/office/powerpoint/2010/main" val="304351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1480"/>
          </a:xfrm>
        </p:spPr>
        <p:txBody>
          <a:bodyPr/>
          <a:lstStyle/>
          <a:p>
            <a:r>
              <a:rPr lang="en-US" sz="3600" dirty="0" err="1" smtClean="0">
                <a:effectLst/>
              </a:rPr>
              <a:t>Gamintojas</a:t>
            </a:r>
            <a:r>
              <a:rPr lang="en-US" sz="3600" dirty="0" smtClean="0">
                <a:effectLst/>
              </a:rPr>
              <a:t>(2)</a:t>
            </a:r>
            <a:endParaRPr lang="lt-LT" sz="3600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136904" cy="532859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lt-LT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lt-LT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lt-LT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lt-L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37617"/>
            <a:ext cx="3901851" cy="22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254" y="1103546"/>
            <a:ext cx="4320480" cy="218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933056"/>
            <a:ext cx="4344446" cy="1552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5" y="4007594"/>
            <a:ext cx="4139952" cy="150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123728" y="4725144"/>
            <a:ext cx="15841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05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1480"/>
          </a:xfrm>
        </p:spPr>
        <p:txBody>
          <a:bodyPr/>
          <a:lstStyle/>
          <a:p>
            <a:r>
              <a:rPr lang="en-US" sz="3600" dirty="0" err="1" smtClean="0">
                <a:effectLst/>
              </a:rPr>
              <a:t>Gamintojas</a:t>
            </a:r>
            <a:r>
              <a:rPr lang="en-US" sz="3600" dirty="0" smtClean="0">
                <a:effectLst/>
              </a:rPr>
              <a:t>(3)</a:t>
            </a:r>
            <a:endParaRPr lang="lt-LT" sz="3600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136904" cy="532859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lt-LT" dirty="0" smtClean="0">
                <a:solidFill>
                  <a:schemeClr val="accent1">
                    <a:lumMod val="75000"/>
                  </a:schemeClr>
                </a:solidFill>
              </a:rPr>
              <a:t>Laiškas...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123728" y="4725144"/>
            <a:ext cx="15841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09" y="1772816"/>
            <a:ext cx="7128792" cy="3591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70498"/>
            <a:ext cx="1080120" cy="106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002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1480"/>
          </a:xfrm>
        </p:spPr>
        <p:txBody>
          <a:bodyPr/>
          <a:lstStyle/>
          <a:p>
            <a:r>
              <a:rPr lang="lt-LT" sz="3600" dirty="0" smtClean="0">
                <a:effectLst/>
              </a:rPr>
              <a:t>ALPHA TX433s(1)</a:t>
            </a:r>
            <a:endParaRPr lang="lt-LT" sz="3600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128123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ALPHA TX433s(RFM02) modulio išdavų funkcijos, paskirtis:</a:t>
            </a:r>
          </a:p>
          <a:p>
            <a:pPr marL="0" indent="0">
              <a:buNone/>
            </a:pPr>
            <a:endParaRPr lang="lt-LT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264" y="1662311"/>
            <a:ext cx="2972864" cy="2414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293096"/>
            <a:ext cx="580757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55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1480"/>
          </a:xfrm>
        </p:spPr>
        <p:txBody>
          <a:bodyPr/>
          <a:lstStyle/>
          <a:p>
            <a:r>
              <a:rPr lang="lt-LT" sz="3600" dirty="0" smtClean="0">
                <a:effectLst/>
              </a:rPr>
              <a:t>ALPHA TX433s(2)</a:t>
            </a:r>
            <a:endParaRPr lang="lt-LT" sz="3600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1484784"/>
            <a:ext cx="6084168" cy="468052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ALPHA TX433s </a:t>
            </a:r>
            <a:r>
              <a:rPr lang="lt-LT" sz="200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lt-LT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nicializacija</a:t>
            </a: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Dažnio juosta: 433 MHz;</a:t>
            </a:r>
          </a:p>
          <a:p>
            <a:pPr>
              <a:lnSpc>
                <a:spcPct val="90000"/>
              </a:lnSpc>
            </a:pP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Dažnio </a:t>
            </a:r>
            <a:r>
              <a:rPr lang="lt-LT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deviacija: +/-</a:t>
            </a: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210 </a:t>
            </a:r>
            <a:r>
              <a:rPr lang="lt-LT" sz="18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kHz</a:t>
            </a: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lt-LT" sz="18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Nešlio</a:t>
            </a: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dažnis: 439 MHz;</a:t>
            </a:r>
          </a:p>
          <a:p>
            <a:pPr>
              <a:lnSpc>
                <a:spcPct val="90000"/>
              </a:lnSpc>
            </a:pP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Duomenų perdavimo </a:t>
            </a:r>
            <a:r>
              <a:rPr lang="lt-LT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sparta </a:t>
            </a: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8210bp</a:t>
            </a:r>
            <a:r>
              <a:rPr lang="lt-LT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Įjungiama siunčiamų bitų sinchronizacijos funkcija;</a:t>
            </a:r>
          </a:p>
          <a:p>
            <a:pPr>
              <a:lnSpc>
                <a:spcPct val="90000"/>
              </a:lnSpc>
            </a:pP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Išspinduliuojama signalo galia 7dBm (</a:t>
            </a:r>
            <a:r>
              <a:rPr lang="lt-LT" sz="18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Crystal oscillator and synthesizer are enabled by Data </a:t>
            </a:r>
            <a:endParaRPr lang="lt-LT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transmit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Command and disable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lt-LT" sz="18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Sleep</a:t>
            </a: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lt-LT" sz="18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lt-LT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Power amplifier is enabled by Data transmit Command </a:t>
            </a:r>
            <a:endParaRPr lang="lt-LT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disable by Sleep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lt-LT" sz="18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Enable</a:t>
            </a: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lt-LT" sz="180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crystal</a:t>
            </a:r>
            <a:r>
              <a:rPr lang="lt-LT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lt-LT" sz="18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oscillator</a:t>
            </a: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lt-LT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57" y="1273671"/>
            <a:ext cx="2144519" cy="5035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23528" y="980728"/>
            <a:ext cx="407264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ALPHA TX433s veikimo algoritmas:</a:t>
            </a:r>
          </a:p>
        </p:txBody>
      </p:sp>
    </p:spTree>
    <p:extLst>
      <p:ext uri="{BB962C8B-B14F-4D97-AF65-F5344CB8AC3E}">
        <p14:creationId xmlns:p14="http://schemas.microsoft.com/office/powerpoint/2010/main" val="11344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1480"/>
          </a:xfrm>
        </p:spPr>
        <p:txBody>
          <a:bodyPr/>
          <a:lstStyle/>
          <a:p>
            <a:r>
              <a:rPr lang="lt-LT" sz="3600" dirty="0" smtClean="0">
                <a:effectLst/>
              </a:rPr>
              <a:t>ALPHA TX433s(3)</a:t>
            </a:r>
            <a:endParaRPr lang="lt-LT" sz="3600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3848" y="1484784"/>
            <a:ext cx="5940152" cy="489654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Duomenys </a:t>
            </a:r>
            <a:r>
              <a:rPr lang="lt-LT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gali būt siunčiami </a:t>
            </a: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dvejopai:</a:t>
            </a:r>
          </a:p>
          <a:p>
            <a:pPr>
              <a:lnSpc>
                <a:spcPct val="90000"/>
              </a:lnSpc>
            </a:pP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 SPI protokolą, SDI išvadą;</a:t>
            </a:r>
          </a:p>
          <a:p>
            <a:pPr>
              <a:lnSpc>
                <a:spcPct val="90000"/>
              </a:lnSpc>
            </a:pP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 FSK išvadą;</a:t>
            </a:r>
          </a:p>
          <a:p>
            <a:pPr>
              <a:lnSpc>
                <a:spcPct val="90000"/>
              </a:lnSpc>
            </a:pPr>
            <a:endParaRPr lang="lt-LT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lt-LT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lt-LT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lt-LT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lt-LT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lt-LT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lt-LT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Nustačius siunčiamų bitų </a:t>
            </a:r>
            <a:r>
              <a:rPr lang="lt-LT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sinchronizacijos </a:t>
            </a: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funkciją, ALPHA TX433s modulis inicijuoja pertrauktis, atitinkančias perdavimo spartą.</a:t>
            </a:r>
            <a:endParaRPr lang="lt-LT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2486676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51520" y="980728"/>
            <a:ext cx="525658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ALPHA TX433s duomenų </a:t>
            </a:r>
            <a:r>
              <a:rPr lang="lt-LT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siųntimo</a:t>
            </a: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algoritmas:</a:t>
            </a: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653" y="2671581"/>
            <a:ext cx="5716835" cy="205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32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1480"/>
          </a:xfrm>
        </p:spPr>
        <p:txBody>
          <a:bodyPr/>
          <a:lstStyle/>
          <a:p>
            <a:r>
              <a:rPr lang="lt-LT" sz="3600" dirty="0" smtClean="0">
                <a:effectLst/>
              </a:rPr>
              <a:t>ALPHA TX433s(4)</a:t>
            </a:r>
            <a:endParaRPr lang="lt-LT" sz="3600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7776864" cy="489654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Duomenų siuntimas galimas dvejopai:</a:t>
            </a:r>
          </a:p>
          <a:p>
            <a:pPr>
              <a:lnSpc>
                <a:spcPct val="90000"/>
              </a:lnSpc>
            </a:pP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Siunčiant duomenų paketą;</a:t>
            </a:r>
          </a:p>
          <a:p>
            <a:pPr>
              <a:lnSpc>
                <a:spcPct val="90000"/>
              </a:lnSpc>
            </a:pPr>
            <a:endParaRPr lang="lt-LT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lt-LT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lt-LT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lt-LT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lt-LT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lt-LT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lt-LT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Siunčiant pavienius bitus, baitus.</a:t>
            </a:r>
          </a:p>
          <a:p>
            <a:pPr marL="0" indent="0">
              <a:lnSpc>
                <a:spcPct val="90000"/>
              </a:lnSpc>
              <a:buNone/>
            </a:pPr>
            <a:endParaRPr lang="lt-LT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lt-LT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preambulė, jos pagalba imtuvas nustato duomenų perdavimo spartą („</a:t>
            </a:r>
            <a:r>
              <a:rPr lang="lt-LT" sz="180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Clock</a:t>
            </a:r>
            <a:r>
              <a:rPr lang="lt-LT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lt-LT" sz="180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recovery</a:t>
            </a:r>
            <a:r>
              <a:rPr lang="lt-LT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“);</a:t>
            </a:r>
          </a:p>
          <a:p>
            <a:pPr>
              <a:lnSpc>
                <a:spcPct val="90000"/>
              </a:lnSpc>
            </a:pPr>
            <a:r>
              <a:rPr lang="lt-LT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atpažinimo kodas – tik po šio kodo imtuve bus įrašomi priimami duomenys;</a:t>
            </a:r>
          </a:p>
          <a:p>
            <a:pPr marL="0" indent="0">
              <a:lnSpc>
                <a:spcPct val="90000"/>
              </a:lnSpc>
              <a:buNone/>
            </a:pPr>
            <a:endParaRPr lang="lt-LT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705" y="1970534"/>
            <a:ext cx="5209567" cy="2178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79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1480"/>
          </a:xfrm>
        </p:spPr>
        <p:txBody>
          <a:bodyPr/>
          <a:lstStyle/>
          <a:p>
            <a:r>
              <a:rPr lang="lt-LT" sz="3600" dirty="0" smtClean="0">
                <a:effectLst/>
              </a:rPr>
              <a:t>ALPHA RX433s(1)</a:t>
            </a:r>
            <a:endParaRPr lang="lt-LT" sz="3600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128123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ALPHA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X433s(RFM0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lt-LT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modulio išdavų funkcijos, paskirtis:</a:t>
            </a:r>
          </a:p>
          <a:p>
            <a:pPr marL="0" indent="0">
              <a:buNone/>
            </a:pPr>
            <a:endParaRPr lang="lt-LT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2880320" cy="202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1" y="2411337"/>
            <a:ext cx="5904656" cy="3726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98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1480"/>
          </a:xfrm>
        </p:spPr>
        <p:txBody>
          <a:bodyPr/>
          <a:lstStyle/>
          <a:p>
            <a:r>
              <a:rPr lang="lt-LT" sz="3600" dirty="0" smtClean="0">
                <a:effectLst/>
              </a:rPr>
              <a:t>ALPHA RX433s(2)</a:t>
            </a:r>
            <a:endParaRPr lang="lt-LT" sz="3600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1484784"/>
            <a:ext cx="6084168" cy="468052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ALPHA TR433s </a:t>
            </a:r>
            <a:r>
              <a:rPr lang="lt-LT" sz="200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lt-LT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nicializacija</a:t>
            </a: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Dažnio juosta: 433 MHz;</a:t>
            </a:r>
          </a:p>
          <a:p>
            <a:pPr>
              <a:lnSpc>
                <a:spcPct val="90000"/>
              </a:lnSpc>
            </a:pP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Dažnio </a:t>
            </a:r>
            <a:r>
              <a:rPr lang="lt-LT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deviacija: +/-</a:t>
            </a: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210 </a:t>
            </a:r>
            <a:r>
              <a:rPr lang="lt-LT" sz="18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kHz</a:t>
            </a: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lt-LT" sz="18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Nešlio</a:t>
            </a: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dažnis: 439 MHz;</a:t>
            </a:r>
          </a:p>
          <a:p>
            <a:pPr>
              <a:lnSpc>
                <a:spcPct val="90000"/>
              </a:lnSpc>
            </a:pP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Duomenų perdavimo </a:t>
            </a:r>
            <a:r>
              <a:rPr lang="lt-LT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8210bps;</a:t>
            </a:r>
            <a:endParaRPr lang="lt-LT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Įjungiama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lt-LT" sz="180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Automatic</a:t>
            </a:r>
            <a:r>
              <a:rPr lang="lt-LT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lt-LT" sz="180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Frequency</a:t>
            </a:r>
            <a:r>
              <a:rPr lang="lt-LT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lt-LT" sz="180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lt-LT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(AFC) 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priman</a:t>
            </a: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ų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bitų sinchronizacijos funkcija;</a:t>
            </a:r>
          </a:p>
          <a:p>
            <a:pPr>
              <a:lnSpc>
                <a:spcPct val="90000"/>
              </a:lnSpc>
            </a:pPr>
            <a:r>
              <a:rPr lang="lt-LT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Įjungiama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FIFO režimas;</a:t>
            </a:r>
          </a:p>
          <a:p>
            <a:pPr>
              <a:lnSpc>
                <a:spcPct val="90000"/>
              </a:lnSpc>
            </a:pP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Nustatomas imtuvo jautrumas -103dBm;</a:t>
            </a:r>
            <a:endParaRPr lang="lt-LT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23528" y="980728"/>
            <a:ext cx="407264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itchFamily="34" charset="0"/>
              <a:buNone/>
            </a:pP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ALPHA RX433s veikimo algoritmas: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94" y="1495797"/>
            <a:ext cx="2006515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59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1480"/>
          </a:xfrm>
        </p:spPr>
        <p:txBody>
          <a:bodyPr/>
          <a:lstStyle/>
          <a:p>
            <a:r>
              <a:rPr lang="lt-LT" sz="3600" dirty="0" smtClean="0">
                <a:effectLst/>
              </a:rPr>
              <a:t>Realus bandymai(1)</a:t>
            </a:r>
            <a:endParaRPr lang="lt-LT" sz="3600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8208912" cy="489654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Bandymams buvo panaudoti ATtiny2313 </a:t>
            </a:r>
            <a:r>
              <a:rPr lang="lt-LT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mikrokontroleriai</a:t>
            </a:r>
            <a:r>
              <a:rPr lang="lt-LT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tiek imtuve tiek siųstuve, abu </a:t>
            </a:r>
            <a:r>
              <a:rPr lang="lt-LT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mikrokontroleriai</a:t>
            </a: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buvo </a:t>
            </a:r>
            <a:r>
              <a:rPr lang="lt-LT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taktuojami</a:t>
            </a: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vidiniu 8MHz </a:t>
            </a:r>
            <a:r>
              <a:rPr lang="lt-LT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geneartorium</a:t>
            </a: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lt-LT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lt-LT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lt-LT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lt-LT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lt-LT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lt-LT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lt-LT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lt-LT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lt-LT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lt-LT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Sėkmingai pavyko siųsti duomenys maksimalių 114,94Kbps greičiu, taipogi išbandytas 10m atstumas.</a:t>
            </a:r>
          </a:p>
          <a:p>
            <a:pPr>
              <a:lnSpc>
                <a:spcPct val="90000"/>
              </a:lnSpc>
            </a:pP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Tačiau susidurta su problemomis siunčiant duomenis 0,1s tankumu. </a:t>
            </a:r>
            <a:endParaRPr lang="lt-LT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C:\Users\Arthur\Desktop\IMG_151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916832"/>
            <a:ext cx="3240360" cy="243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9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1480"/>
          </a:xfrm>
        </p:spPr>
        <p:txBody>
          <a:bodyPr/>
          <a:lstStyle/>
          <a:p>
            <a:r>
              <a:rPr lang="lt-LT" sz="3600" dirty="0">
                <a:effectLst/>
              </a:rPr>
              <a:t>Realus </a:t>
            </a:r>
            <a:r>
              <a:rPr lang="lt-LT" sz="3600" dirty="0" smtClean="0">
                <a:effectLst/>
              </a:rPr>
              <a:t>bandymai(2)</a:t>
            </a:r>
            <a:endParaRPr lang="lt-LT" sz="3600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640960" cy="547260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Baito perdavimo trukmė ~70us, tai įneša apie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mm </a:t>
            </a: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paklaidą atstumo nustatymui.</a:t>
            </a:r>
          </a:p>
          <a:p>
            <a:pPr marL="0" indent="0">
              <a:lnSpc>
                <a:spcPct val="90000"/>
              </a:lnSpc>
              <a:buNone/>
            </a:pPr>
            <a:endParaRPr lang="lt-LT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lt-LT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lt-LT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lt-LT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lt-LT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lt-LT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lt-LT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lt-LT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Users\Arthur\Desktop\ALPHA RF MODULES\DSC0012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739" y="1772816"/>
            <a:ext cx="5717092" cy="428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rthur\Desktop\ALPHA RF MODULES\DSC0012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199" y="1772816"/>
            <a:ext cx="5688632" cy="428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12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30468" y="4240566"/>
            <a:ext cx="2931029" cy="140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216" r="100000">
                        <a14:foregroundMark x1="77538" y1="44472" x2="77538" y2="44472"/>
                        <a14:foregroundMark x1="64147" y1="48744" x2="64147" y2="48744"/>
                        <a14:foregroundMark x1="36069" y1="49246" x2="36069" y2="49246"/>
                        <a14:foregroundMark x1="19654" y1="47990" x2="19654" y2="47990"/>
                        <a14:foregroundMark x1="4320" y1="43467" x2="4320" y2="43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81" y="1798290"/>
            <a:ext cx="441007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656184"/>
          </a:xfrm>
        </p:spPr>
        <p:txBody>
          <a:bodyPr/>
          <a:lstStyle/>
          <a:p>
            <a:r>
              <a:rPr lang="en-US" dirty="0" err="1" smtClean="0">
                <a:effectLst/>
              </a:rPr>
              <a:t>Sekamo</a:t>
            </a:r>
            <a:r>
              <a:rPr lang="en-US" dirty="0" smtClean="0">
                <a:effectLst/>
              </a:rPr>
              <a:t> </a:t>
            </a:r>
            <a:r>
              <a:rPr lang="en-US" dirty="0" err="1">
                <a:effectLst/>
              </a:rPr>
              <a:t>objekto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projektavimas</a:t>
            </a:r>
            <a:endParaRPr lang="lt-LT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410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1480"/>
          </a:xfrm>
        </p:spPr>
        <p:txBody>
          <a:bodyPr/>
          <a:lstStyle/>
          <a:p>
            <a:r>
              <a:rPr lang="lt-LT" sz="3600" dirty="0" smtClean="0">
                <a:effectLst/>
              </a:rPr>
              <a:t>Objektas</a:t>
            </a:r>
            <a:r>
              <a:rPr lang="en-US" sz="3600" dirty="0" smtClean="0">
                <a:effectLst/>
              </a:rPr>
              <a:t>(1)</a:t>
            </a:r>
            <a:endParaRPr lang="lt-LT" sz="3600" b="1" dirty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lt-LT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Sekamą objektą sudarys:</a:t>
            </a:r>
          </a:p>
          <a:p>
            <a:pPr>
              <a:lnSpc>
                <a:spcPct val="90000"/>
              </a:lnSpc>
            </a:pP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lt-LT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vnt</a:t>
            </a: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baterijų AAA tipo</a:t>
            </a:r>
            <a:r>
              <a:rPr lang="lt-LT" sz="2000" b="1" dirty="0" smtClean="0"/>
              <a:t> </a:t>
            </a: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 laikikliais;</a:t>
            </a:r>
          </a:p>
          <a:p>
            <a:pPr>
              <a:lnSpc>
                <a:spcPct val="90000"/>
              </a:lnSpc>
            </a:pP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ATtiny24A </a:t>
            </a:r>
            <a:r>
              <a:rPr lang="lt-LT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mikrokontroleris</a:t>
            </a: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ALPHA-TX433s modulis;</a:t>
            </a:r>
          </a:p>
          <a:p>
            <a:pPr>
              <a:lnSpc>
                <a:spcPct val="90000"/>
              </a:lnSpc>
            </a:pP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 ultragarsiniai siųstuvai 400ST 120;</a:t>
            </a:r>
          </a:p>
          <a:p>
            <a:pPr>
              <a:lnSpc>
                <a:spcPct val="90000"/>
              </a:lnSpc>
            </a:pPr>
            <a:r>
              <a:rPr lang="lt-LT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ransformatorius;</a:t>
            </a:r>
          </a:p>
          <a:p>
            <a:pPr>
              <a:lnSpc>
                <a:spcPct val="90000"/>
              </a:lnSpc>
            </a:pP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IRF7103 </a:t>
            </a:r>
            <a:r>
              <a:rPr lang="lt-LT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mosfet</a:t>
            </a: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tranzistorius;</a:t>
            </a:r>
          </a:p>
          <a:p>
            <a:pPr>
              <a:lnSpc>
                <a:spcPct val="90000"/>
              </a:lnSpc>
            </a:pPr>
            <a:r>
              <a:rPr lang="lt-LT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ungiklis objekto įjungimui/išjungimui;</a:t>
            </a:r>
          </a:p>
          <a:p>
            <a:pPr>
              <a:lnSpc>
                <a:spcPct val="90000"/>
              </a:lnSpc>
            </a:pPr>
            <a:r>
              <a:rPr lang="lt-LT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š</a:t>
            </a: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viesos diodai išvadiniai 3mm.</a:t>
            </a:r>
          </a:p>
          <a:p>
            <a:pPr>
              <a:lnSpc>
                <a:spcPct val="90000"/>
              </a:lnSpc>
            </a:pPr>
            <a:endParaRPr lang="lt-LT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3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84773"/>
            <a:ext cx="4408556" cy="2926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38" y="3216077"/>
            <a:ext cx="4386634" cy="2805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1480"/>
          </a:xfrm>
        </p:spPr>
        <p:txBody>
          <a:bodyPr/>
          <a:lstStyle/>
          <a:p>
            <a:r>
              <a:rPr lang="lt-LT" sz="3600" dirty="0" smtClean="0">
                <a:effectLst/>
              </a:rPr>
              <a:t>Objektas</a:t>
            </a:r>
            <a:r>
              <a:rPr lang="en-US" sz="3600" dirty="0" smtClean="0">
                <a:effectLst/>
              </a:rPr>
              <a:t>(</a:t>
            </a:r>
            <a:r>
              <a:rPr lang="lt-LT" sz="3600" dirty="0" smtClean="0">
                <a:effectLst/>
              </a:rPr>
              <a:t>2</a:t>
            </a:r>
            <a:r>
              <a:rPr lang="en-US" sz="3600" dirty="0" smtClean="0">
                <a:effectLst/>
              </a:rPr>
              <a:t>)</a:t>
            </a:r>
            <a:endParaRPr lang="lt-LT" sz="3600" b="1" dirty="0">
              <a:effectLst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871" y="1517088"/>
            <a:ext cx="1787425" cy="1407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67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t-LT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97833"/>
            <a:ext cx="4408556" cy="2823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702" y="3204617"/>
            <a:ext cx="4536975" cy="3032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lt-LT" sz="200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Mikrokontroleris</a:t>
            </a:r>
            <a:r>
              <a:rPr lang="lt-LT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parenkamas pagal šiuos parametrus</a:t>
            </a: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8 programuojami išvadai;</a:t>
            </a:r>
          </a:p>
          <a:p>
            <a:pPr>
              <a:lnSpc>
                <a:spcPct val="90000"/>
              </a:lnSpc>
            </a:pP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&gt;0,5Kb atminties;</a:t>
            </a:r>
          </a:p>
          <a:p>
            <a:pPr>
              <a:lnSpc>
                <a:spcPct val="90000"/>
              </a:lnSpc>
            </a:pPr>
            <a:r>
              <a:rPr lang="lt-LT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Mažos energijos </a:t>
            </a: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sąnaudos;</a:t>
            </a:r>
            <a:endParaRPr lang="lt-LT" sz="20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lt-LT" sz="20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Dydis</a:t>
            </a: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Kaina.</a:t>
            </a:r>
          </a:p>
          <a:p>
            <a:pPr>
              <a:lnSpc>
                <a:spcPct val="90000"/>
              </a:lnSpc>
            </a:pPr>
            <a:endParaRPr lang="lt-LT" sz="20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Visus šiuos kriterijus atitiko ATtiny24A,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lt-LT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Atmel</a:t>
            </a: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firmos </a:t>
            </a:r>
            <a:r>
              <a:rPr lang="lt-LT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mikrokontroleris</a:t>
            </a: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iš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„</a:t>
            </a:r>
            <a:r>
              <a:rPr lang="lt-LT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Pico</a:t>
            </a: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Power“ serijos. Kaina £2.45. </a:t>
            </a:r>
          </a:p>
        </p:txBody>
      </p:sp>
    </p:spTree>
    <p:extLst>
      <p:ext uri="{BB962C8B-B14F-4D97-AF65-F5344CB8AC3E}">
        <p14:creationId xmlns:p14="http://schemas.microsoft.com/office/powerpoint/2010/main" val="37394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04056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Baterijos parinktos atlikus tyrimą „Ultragarsiniu keitiklių žadinimo įtampa“, kurio metu buvo išsiaiškinta, kad planuotos 3V baterijos nepakaks, sužadint ultragarsinius keitiklius, tad objekte panaudotos 3 baterijos AAA tipo.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lt-LT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20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20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Taipogi sistemoje panaudoti 2vnt. šviesos diodų – kurių pagrindinė užduotis </a:t>
            </a:r>
            <a:r>
              <a:rPr lang="lt-LT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indikuoti</a:t>
            </a: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duomenų siuntimą. Šviesos diodai parenkami išvadiniai 3mm – tam kad būtų lengviau tvirtinti </a:t>
            </a:r>
            <a:r>
              <a:rPr lang="lt-LT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obejkto</a:t>
            </a: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lt-LT" sz="2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korpuse(dėžutėje</a:t>
            </a: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lt-LT" sz="20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lt-LT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lt-LT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1480"/>
          </a:xfrm>
        </p:spPr>
        <p:txBody>
          <a:bodyPr/>
          <a:lstStyle/>
          <a:p>
            <a:r>
              <a:rPr lang="lt-LT" sz="3600" dirty="0" smtClean="0">
                <a:effectLst/>
              </a:rPr>
              <a:t>Objektas</a:t>
            </a:r>
            <a:r>
              <a:rPr lang="en-US" sz="3600" dirty="0" smtClean="0">
                <a:effectLst/>
              </a:rPr>
              <a:t>(</a:t>
            </a:r>
            <a:r>
              <a:rPr lang="lt-LT" sz="3600" dirty="0">
                <a:effectLst/>
              </a:rPr>
              <a:t>3</a:t>
            </a:r>
            <a:r>
              <a:rPr lang="en-US" sz="3600" dirty="0" smtClean="0">
                <a:effectLst/>
              </a:rPr>
              <a:t>)</a:t>
            </a:r>
            <a:endParaRPr lang="lt-LT" sz="3600" b="1" dirty="0">
              <a:effectLst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3679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t-LT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770" y="4797152"/>
            <a:ext cx="14859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505" y="2042294"/>
            <a:ext cx="1868431" cy="163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3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1480"/>
          </a:xfrm>
        </p:spPr>
        <p:txBody>
          <a:bodyPr/>
          <a:lstStyle/>
          <a:p>
            <a:r>
              <a:rPr lang="en-US" sz="3600" dirty="0" err="1" smtClean="0">
                <a:effectLst/>
              </a:rPr>
              <a:t>Objektas</a:t>
            </a:r>
            <a:r>
              <a:rPr lang="en-US" sz="3600" dirty="0" smtClean="0">
                <a:effectLst/>
              </a:rPr>
              <a:t>(</a:t>
            </a:r>
            <a:r>
              <a:rPr lang="lt-LT" sz="3600" dirty="0">
                <a:effectLst/>
              </a:rPr>
              <a:t>4</a:t>
            </a:r>
            <a:r>
              <a:rPr lang="en-US" sz="3600" dirty="0" smtClean="0">
                <a:effectLst/>
              </a:rPr>
              <a:t>)</a:t>
            </a:r>
            <a:endParaRPr lang="lt-LT" sz="3600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136904" cy="532859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200" dirty="0" err="1" smtClean="0">
                <a:solidFill>
                  <a:schemeClr val="accent1">
                    <a:lumMod val="75000"/>
                  </a:schemeClr>
                </a:solidFill>
              </a:rPr>
              <a:t>Objekto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lt-LT" sz="2200" dirty="0" err="1" smtClean="0">
                <a:solidFill>
                  <a:schemeClr val="accent1">
                    <a:lumMod val="75000"/>
                  </a:schemeClr>
                </a:solidFill>
              </a:rPr>
              <a:t>spausdinio</a:t>
            </a:r>
            <a:r>
              <a:rPr lang="lt-LT" sz="2200" dirty="0" smtClean="0">
                <a:solidFill>
                  <a:schemeClr val="accent1">
                    <a:lumMod val="75000"/>
                  </a:schemeClr>
                </a:solidFill>
              </a:rPr>
              <a:t> montažo plokštės matmenys parenkami atsižvelgiant į maitinimo elementų dydį, bei pasirinktą dėžutę.</a:t>
            </a:r>
            <a:r>
              <a:rPr lang="lt-LT" sz="2200" b="1" dirty="0"/>
              <a:t> </a:t>
            </a:r>
            <a:endParaRPr lang="lt-LT" sz="2200" b="1" dirty="0" smtClean="0"/>
          </a:p>
          <a:p>
            <a:pPr marL="0" indent="0">
              <a:lnSpc>
                <a:spcPct val="90000"/>
              </a:lnSpc>
              <a:buNone/>
            </a:pPr>
            <a:endParaRPr lang="lt-LT" b="1" dirty="0"/>
          </a:p>
          <a:p>
            <a:pPr marL="0" indent="0">
              <a:lnSpc>
                <a:spcPct val="90000"/>
              </a:lnSpc>
              <a:buNone/>
            </a:pPr>
            <a:endParaRPr lang="lt-LT" b="1" dirty="0" smtClean="0"/>
          </a:p>
          <a:p>
            <a:pPr marL="0" indent="0">
              <a:lnSpc>
                <a:spcPct val="90000"/>
              </a:lnSpc>
              <a:buNone/>
            </a:pPr>
            <a:endParaRPr lang="lt-LT" b="1" dirty="0"/>
          </a:p>
          <a:p>
            <a:pPr marL="0" indent="0">
              <a:lnSpc>
                <a:spcPct val="90000"/>
              </a:lnSpc>
              <a:buNone/>
            </a:pPr>
            <a:endParaRPr lang="lt-LT" b="1" dirty="0" smtClean="0"/>
          </a:p>
          <a:p>
            <a:pPr marL="0" indent="0">
              <a:lnSpc>
                <a:spcPct val="90000"/>
              </a:lnSpc>
              <a:buNone/>
            </a:pPr>
            <a:endParaRPr lang="lt-LT" b="1" dirty="0"/>
          </a:p>
          <a:p>
            <a:pPr marL="0" indent="0">
              <a:lnSpc>
                <a:spcPct val="90000"/>
              </a:lnSpc>
              <a:buNone/>
            </a:pPr>
            <a:endParaRPr lang="lt-LT" b="1" dirty="0" smtClean="0"/>
          </a:p>
          <a:p>
            <a:pPr marL="0" indent="0">
              <a:lnSpc>
                <a:spcPct val="90000"/>
              </a:lnSpc>
              <a:buNone/>
            </a:pPr>
            <a:endParaRPr lang="lt-LT" b="1" dirty="0"/>
          </a:p>
          <a:p>
            <a:pPr marL="0" indent="0">
              <a:lnSpc>
                <a:spcPct val="90000"/>
              </a:lnSpc>
              <a:buNone/>
            </a:pPr>
            <a:endParaRPr lang="lt-LT" b="1" dirty="0" smtClean="0"/>
          </a:p>
          <a:p>
            <a:pPr marL="0" indent="0">
              <a:lnSpc>
                <a:spcPct val="90000"/>
              </a:lnSpc>
              <a:buNone/>
            </a:pPr>
            <a:endParaRPr lang="lt-LT" b="1" dirty="0"/>
          </a:p>
          <a:p>
            <a:pPr marL="0" indent="0">
              <a:lnSpc>
                <a:spcPct val="90000"/>
              </a:lnSpc>
              <a:buNone/>
            </a:pPr>
            <a:r>
              <a:rPr lang="lt-LT" b="1" dirty="0" smtClean="0"/>
              <a:t>				</a:t>
            </a:r>
            <a:endParaRPr lang="lt-LT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lt-LT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lt-LT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lt-L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420888"/>
            <a:ext cx="4104456" cy="3064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07031"/>
            <a:ext cx="1881728" cy="3797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26598" y="555857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b="1" dirty="0">
                <a:latin typeface="Times New Roman" pitchFamily="18" charset="0"/>
                <a:cs typeface="Times New Roman" pitchFamily="18" charset="0"/>
              </a:rPr>
              <a:t>89x55x23mm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lt-LT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6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1480"/>
          </a:xfrm>
        </p:spPr>
        <p:txBody>
          <a:bodyPr/>
          <a:lstStyle/>
          <a:p>
            <a:r>
              <a:rPr lang="en-US" sz="3600" dirty="0" err="1" smtClean="0">
                <a:effectLst/>
              </a:rPr>
              <a:t>Objektas</a:t>
            </a:r>
            <a:r>
              <a:rPr lang="en-US" sz="3600" dirty="0" smtClean="0">
                <a:effectLst/>
              </a:rPr>
              <a:t>(</a:t>
            </a:r>
            <a:r>
              <a:rPr lang="lt-LT" sz="3600" dirty="0" smtClean="0">
                <a:effectLst/>
              </a:rPr>
              <a:t>5</a:t>
            </a:r>
            <a:r>
              <a:rPr lang="en-US" sz="3600" dirty="0" smtClean="0">
                <a:effectLst/>
              </a:rPr>
              <a:t>)</a:t>
            </a:r>
            <a:endParaRPr lang="lt-LT" sz="3600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136904" cy="532859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Objekto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principi</a:t>
            </a:r>
            <a:r>
              <a:rPr lang="lt-LT" dirty="0" smtClean="0">
                <a:solidFill>
                  <a:schemeClr val="accent1">
                    <a:lumMod val="75000"/>
                  </a:schemeClr>
                </a:solidFill>
              </a:rPr>
              <a:t>nė schema: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lt-LT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lt-LT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lt-LT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lt-L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20" y="1700808"/>
            <a:ext cx="8444021" cy="4863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96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1480"/>
          </a:xfrm>
        </p:spPr>
        <p:txBody>
          <a:bodyPr/>
          <a:lstStyle/>
          <a:p>
            <a:r>
              <a:rPr lang="en-US" sz="3600" dirty="0" err="1" smtClean="0">
                <a:effectLst/>
              </a:rPr>
              <a:t>Objektas</a:t>
            </a:r>
            <a:r>
              <a:rPr lang="en-US" sz="3600" dirty="0" smtClean="0">
                <a:effectLst/>
              </a:rPr>
              <a:t>(</a:t>
            </a:r>
            <a:r>
              <a:rPr lang="lt-LT" sz="3600" dirty="0">
                <a:effectLst/>
              </a:rPr>
              <a:t>6</a:t>
            </a:r>
            <a:r>
              <a:rPr lang="en-US" sz="3600" dirty="0" smtClean="0">
                <a:effectLst/>
              </a:rPr>
              <a:t>)</a:t>
            </a:r>
            <a:endParaRPr lang="lt-LT" sz="3600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532859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lt-LT" dirty="0" smtClean="0">
                <a:solidFill>
                  <a:schemeClr val="accent1">
                    <a:lumMod val="75000"/>
                  </a:schemeClr>
                </a:solidFill>
              </a:rPr>
              <a:t>Problema:</a:t>
            </a:r>
          </a:p>
          <a:p>
            <a:pPr marL="0" indent="0">
              <a:lnSpc>
                <a:spcPct val="90000"/>
              </a:lnSpc>
              <a:buNone/>
            </a:pPr>
            <a:endParaRPr lang="lt-LT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lt-LT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lt-LT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lt-LT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lt-LT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lt-LT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lt-LT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lt-LT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</a:rPr>
              <a:t>Išvadai kurių </a:t>
            </a:r>
            <a:r>
              <a:rPr lang="lt-LT" sz="2000" dirty="0">
                <a:solidFill>
                  <a:schemeClr val="accent1">
                    <a:lumMod val="75000"/>
                  </a:schemeClr>
                </a:solidFill>
              </a:rPr>
              <a:t>pagalba </a:t>
            </a: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</a:rPr>
              <a:t>formuojami 40kHz impulsai, ultragarsiniams siųstuvam, taipogi naudojami programuojant ATtiny24A </a:t>
            </a:r>
            <a:r>
              <a:rPr lang="lt-LT" sz="2000" dirty="0" err="1" smtClean="0">
                <a:solidFill>
                  <a:schemeClr val="accent1">
                    <a:lumMod val="75000"/>
                  </a:schemeClr>
                </a:solidFill>
              </a:rPr>
              <a:t>mikrokontrolerį</a:t>
            </a: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</a:rPr>
              <a:t>. Kad nebūtų pažeisti ultragarsiniai siųstuvai prieš programuojant būtina atjungti ultragarsinius siųstuvus (P3 jungtis).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lt-LT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lt-LT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lt-LT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lt-LT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lt-LT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lt-LT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lt-LT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lt-LT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26" y="1628800"/>
            <a:ext cx="6732240" cy="272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2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1480"/>
          </a:xfrm>
        </p:spPr>
        <p:txBody>
          <a:bodyPr/>
          <a:lstStyle/>
          <a:p>
            <a:r>
              <a:rPr lang="en-US" sz="3600" dirty="0" err="1" smtClean="0">
                <a:effectLst/>
              </a:rPr>
              <a:t>Objektas</a:t>
            </a:r>
            <a:r>
              <a:rPr lang="en-US" sz="3600" dirty="0" smtClean="0">
                <a:effectLst/>
              </a:rPr>
              <a:t>(</a:t>
            </a:r>
            <a:r>
              <a:rPr lang="lt-LT" sz="3600" dirty="0">
                <a:effectLst/>
              </a:rPr>
              <a:t>7</a:t>
            </a:r>
            <a:r>
              <a:rPr lang="en-US" sz="3600" dirty="0" smtClean="0">
                <a:effectLst/>
              </a:rPr>
              <a:t>)</a:t>
            </a:r>
            <a:endParaRPr lang="lt-LT" sz="3600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136904" cy="532859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Objekto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lt-LT" dirty="0" err="1" smtClean="0">
                <a:solidFill>
                  <a:schemeClr val="accent1">
                    <a:lumMod val="75000"/>
                  </a:schemeClr>
                </a:solidFill>
              </a:rPr>
              <a:t>topologinis</a:t>
            </a:r>
            <a:r>
              <a:rPr lang="lt-LT" dirty="0" smtClean="0">
                <a:solidFill>
                  <a:schemeClr val="accent1">
                    <a:lumMod val="75000"/>
                  </a:schemeClr>
                </a:solidFill>
              </a:rPr>
              <a:t> brėžinys: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lt-LT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lt-LT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lt-LT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lt-L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16334" y="844105"/>
            <a:ext cx="4695305" cy="640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90977" y="826265"/>
            <a:ext cx="4730985" cy="640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21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1480"/>
          </a:xfrm>
        </p:spPr>
        <p:txBody>
          <a:bodyPr/>
          <a:lstStyle/>
          <a:p>
            <a:r>
              <a:rPr lang="en-US" sz="3600" dirty="0" err="1" smtClean="0">
                <a:effectLst/>
              </a:rPr>
              <a:t>Objektas</a:t>
            </a:r>
            <a:r>
              <a:rPr lang="en-US" sz="3600" dirty="0" smtClean="0">
                <a:effectLst/>
              </a:rPr>
              <a:t>(</a:t>
            </a:r>
            <a:r>
              <a:rPr lang="lt-LT" sz="3600" dirty="0" smtClean="0">
                <a:effectLst/>
              </a:rPr>
              <a:t>8</a:t>
            </a:r>
            <a:r>
              <a:rPr lang="en-US" sz="3600" dirty="0" smtClean="0">
                <a:effectLst/>
              </a:rPr>
              <a:t>)</a:t>
            </a:r>
            <a:endParaRPr lang="lt-LT" sz="3600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136904" cy="532859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lt-LT" dirty="0" smtClean="0">
                <a:solidFill>
                  <a:schemeClr val="accent1">
                    <a:lumMod val="75000"/>
                  </a:schemeClr>
                </a:solidFill>
              </a:rPr>
              <a:t>PCB antenos ilgis: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lt-LT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lt-LT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lt-LT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lt-L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56117"/>
            <a:ext cx="6844585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377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1480"/>
          </a:xfrm>
        </p:spPr>
        <p:txBody>
          <a:bodyPr/>
          <a:lstStyle/>
          <a:p>
            <a:r>
              <a:rPr lang="lt-LT" sz="3600" dirty="0">
                <a:effectLst/>
              </a:rPr>
              <a:t>Objektas</a:t>
            </a:r>
            <a:r>
              <a:rPr lang="en-US" sz="3600" dirty="0" smtClean="0">
                <a:effectLst/>
              </a:rPr>
              <a:t>(</a:t>
            </a:r>
            <a:r>
              <a:rPr lang="lt-LT" sz="3600" dirty="0">
                <a:effectLst/>
              </a:rPr>
              <a:t>9</a:t>
            </a:r>
            <a:r>
              <a:rPr lang="en-US" sz="3600" dirty="0" smtClean="0">
                <a:effectLst/>
              </a:rPr>
              <a:t>)</a:t>
            </a:r>
            <a:endParaRPr lang="lt-LT" sz="3600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980728"/>
            <a:ext cx="7848872" cy="489654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Objekto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veikimo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algoritmas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lt-LT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58155"/>
            <a:ext cx="3518312" cy="5067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489" y="1537203"/>
            <a:ext cx="1910887" cy="462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942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1480"/>
          </a:xfrm>
        </p:spPr>
        <p:txBody>
          <a:bodyPr/>
          <a:lstStyle/>
          <a:p>
            <a:r>
              <a:rPr lang="lt-LT" sz="3600" dirty="0">
                <a:effectLst/>
              </a:rPr>
              <a:t>Objektas</a:t>
            </a:r>
            <a:r>
              <a:rPr lang="en-US" sz="3600" dirty="0" smtClean="0">
                <a:effectLst/>
              </a:rPr>
              <a:t>(</a:t>
            </a:r>
            <a:r>
              <a:rPr lang="lt-LT" sz="3600" dirty="0" smtClean="0">
                <a:effectLst/>
              </a:rPr>
              <a:t>10</a:t>
            </a:r>
            <a:r>
              <a:rPr lang="en-US" sz="3600" dirty="0" smtClean="0">
                <a:effectLst/>
              </a:rPr>
              <a:t>)</a:t>
            </a:r>
            <a:endParaRPr lang="lt-LT" sz="3600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08912" cy="489654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Mosfet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tranzistori</a:t>
            </a: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ų valdymo signalai:</a:t>
            </a:r>
          </a:p>
          <a:p>
            <a:pPr marL="0" indent="0">
              <a:lnSpc>
                <a:spcPct val="90000"/>
              </a:lnSpc>
              <a:buNone/>
            </a:pPr>
            <a:endParaRPr lang="lt-LT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F = 40kHz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T </a:t>
            </a:r>
            <a:r>
              <a:rPr lang="lt-LT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1/F = 25us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T </a:t>
            </a:r>
            <a:r>
              <a:rPr lang="lt-LT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el-GR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lt-LT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2t</a:t>
            </a:r>
            <a:r>
              <a:rPr lang="lt-LT" sz="1800" baseline="-25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12,5us </a:t>
            </a:r>
            <a:r>
              <a:rPr lang="lt-LT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l-GR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lt-LT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lt-LT" sz="18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lt-LT" sz="1800" baseline="-250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lt-LT" sz="1800" baseline="-250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lt-LT" sz="18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lt-LT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lt-LT" sz="1800" baseline="-250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18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18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426" y="1628800"/>
            <a:ext cx="40386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38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1195536"/>
          </a:xfrm>
        </p:spPr>
        <p:txBody>
          <a:bodyPr/>
          <a:lstStyle/>
          <a:p>
            <a:r>
              <a:rPr lang="lt-LT" dirty="0" smtClean="0"/>
              <a:t>Tikslai/užduotys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lt-LT" sz="2200" dirty="0">
                <a:solidFill>
                  <a:schemeClr val="accent1">
                    <a:lumMod val="75000"/>
                  </a:schemeClr>
                </a:solidFill>
              </a:rPr>
              <a:t>Suprojektuoti duomenų perdavimo sistemą, kuri remtųsi radijo bangomis</a:t>
            </a:r>
            <a:r>
              <a:rPr lang="lt-LT" sz="22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lt-LT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lt-LT" sz="2200" dirty="0">
                <a:solidFill>
                  <a:schemeClr val="accent1">
                    <a:lumMod val="75000"/>
                  </a:schemeClr>
                </a:solidFill>
              </a:rPr>
              <a:t>Suprojektuoti objekto* principinę schemą, sudaryti spausdintinio montažo </a:t>
            </a:r>
            <a:r>
              <a:rPr lang="lt-LT" sz="2200" dirty="0" smtClean="0">
                <a:solidFill>
                  <a:schemeClr val="accent1">
                    <a:lumMod val="75000"/>
                  </a:schemeClr>
                </a:solidFill>
              </a:rPr>
              <a:t>brėžinį.</a:t>
            </a:r>
            <a:endParaRPr lang="lt-LT" sz="2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lt-LT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lt-LT" sz="2200" dirty="0">
                <a:solidFill>
                  <a:schemeClr val="accent1">
                    <a:lumMod val="75000"/>
                  </a:schemeClr>
                </a:solidFill>
              </a:rPr>
              <a:t>Pateikti </a:t>
            </a:r>
            <a:r>
              <a:rPr lang="lt-LT" sz="2200" dirty="0" err="1">
                <a:solidFill>
                  <a:schemeClr val="accent1">
                    <a:lumMod val="75000"/>
                  </a:schemeClr>
                </a:solidFill>
              </a:rPr>
              <a:t>mikrokontrolerio</a:t>
            </a:r>
            <a:r>
              <a:rPr lang="lt-LT" sz="2200" dirty="0">
                <a:solidFill>
                  <a:schemeClr val="accent1">
                    <a:lumMod val="75000"/>
                  </a:schemeClr>
                </a:solidFill>
              </a:rPr>
              <a:t> programą, kuri valdytų objektą*. Taipogi pateik funkcijas imtuvų mikroprocesoriams, kurios užtikrintų duomenų </a:t>
            </a:r>
            <a:r>
              <a:rPr lang="lt-LT" sz="2200" dirty="0" smtClean="0">
                <a:solidFill>
                  <a:schemeClr val="accent1">
                    <a:lumMod val="75000"/>
                  </a:schemeClr>
                </a:solidFill>
              </a:rPr>
              <a:t>perdavimą bei priėmimą. </a:t>
            </a:r>
          </a:p>
          <a:p>
            <a:pPr algn="just"/>
            <a:endParaRPr lang="lt-LT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lt-LT" dirty="0" smtClean="0"/>
          </a:p>
          <a:p>
            <a:pPr marL="0" indent="0">
              <a:buNone/>
            </a:pPr>
            <a:r>
              <a:rPr lang="pt-BR" sz="1400" dirty="0" smtClean="0"/>
              <a:t>*</a:t>
            </a:r>
            <a:r>
              <a:rPr lang="pt-BR" sz="1400" dirty="0" err="1"/>
              <a:t>Objektas</a:t>
            </a:r>
            <a:r>
              <a:rPr lang="pt-BR" sz="1400" dirty="0"/>
              <a:t> – </a:t>
            </a:r>
            <a:r>
              <a:rPr lang="pt-BR" sz="1400" dirty="0" err="1"/>
              <a:t>prietaisas</a:t>
            </a:r>
            <a:r>
              <a:rPr lang="pt-BR" sz="1400" dirty="0"/>
              <a:t>, </a:t>
            </a:r>
            <a:r>
              <a:rPr lang="pt-BR" sz="1400" dirty="0" err="1"/>
              <a:t>kurio</a:t>
            </a:r>
            <a:r>
              <a:rPr lang="pt-BR" sz="1400" dirty="0"/>
              <a:t> </a:t>
            </a:r>
            <a:r>
              <a:rPr lang="pt-BR" sz="1400" dirty="0" err="1"/>
              <a:t>koordinates</a:t>
            </a:r>
            <a:r>
              <a:rPr lang="pt-BR" sz="1400" dirty="0"/>
              <a:t> </a:t>
            </a:r>
            <a:r>
              <a:rPr lang="pt-BR" sz="1400" dirty="0" err="1"/>
              <a:t>nustatinėsime</a:t>
            </a:r>
            <a:r>
              <a:rPr lang="pt-BR" sz="1400" dirty="0" smtClean="0"/>
              <a:t>.</a:t>
            </a:r>
            <a:endParaRPr lang="lt-LT" dirty="0"/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19052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1480"/>
          </a:xfrm>
        </p:spPr>
        <p:txBody>
          <a:bodyPr/>
          <a:lstStyle/>
          <a:p>
            <a:r>
              <a:rPr lang="lt-LT" sz="3600" dirty="0">
                <a:effectLst/>
              </a:rPr>
              <a:t>Objektas</a:t>
            </a:r>
            <a:r>
              <a:rPr lang="en-US" sz="3600" dirty="0">
                <a:effectLst/>
              </a:rPr>
              <a:t>(</a:t>
            </a:r>
            <a:r>
              <a:rPr lang="lt-LT" sz="3600" dirty="0" smtClean="0">
                <a:effectLst/>
              </a:rPr>
              <a:t>11</a:t>
            </a:r>
            <a:r>
              <a:rPr lang="en-US" sz="3600" dirty="0" smtClean="0">
                <a:effectLst/>
              </a:rPr>
              <a:t>)</a:t>
            </a:r>
            <a:endParaRPr lang="lt-LT" sz="3600" b="1" dirty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lt-LT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Objekto laikinė diagramą:</a:t>
            </a:r>
            <a:endParaRPr lang="lt-LT" sz="20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20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lt-LT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14" y="2256036"/>
            <a:ext cx="7525602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94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1480"/>
          </a:xfrm>
        </p:spPr>
        <p:txBody>
          <a:bodyPr/>
          <a:lstStyle/>
          <a:p>
            <a:r>
              <a:rPr lang="en-US" sz="3600" b="1" dirty="0" err="1" smtClean="0">
                <a:effectLst/>
              </a:rPr>
              <a:t>Energetiniai</a:t>
            </a:r>
            <a:r>
              <a:rPr lang="en-US" sz="3600" b="1" dirty="0" smtClean="0">
                <a:effectLst/>
              </a:rPr>
              <a:t> </a:t>
            </a:r>
            <a:r>
              <a:rPr lang="en-US" sz="3600" b="1" dirty="0" err="1" smtClean="0">
                <a:effectLst/>
              </a:rPr>
              <a:t>parametrai</a:t>
            </a:r>
            <a:endParaRPr lang="lt-LT" sz="3600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496944" cy="5328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lt-LT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Matinimo</a:t>
            </a:r>
            <a:r>
              <a:rPr lang="lt-LT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įtampa:</a:t>
            </a:r>
            <a:endParaRPr lang="lt-LT" sz="2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lt-LT" sz="1900" dirty="0" smtClean="0">
                <a:solidFill>
                  <a:schemeClr val="accent1">
                    <a:lumMod val="75000"/>
                  </a:schemeClr>
                </a:solidFill>
              </a:rPr>
              <a:t>ALPHA-TX433S 2.2 – 5.4V;</a:t>
            </a:r>
          </a:p>
          <a:p>
            <a:r>
              <a:rPr lang="lt-LT" sz="1900" dirty="0" smtClean="0">
                <a:solidFill>
                  <a:schemeClr val="accent1">
                    <a:lumMod val="75000"/>
                  </a:schemeClr>
                </a:solidFill>
              </a:rPr>
              <a:t>ATtiny2313 2.7 – 5.5 V;</a:t>
            </a:r>
          </a:p>
          <a:p>
            <a:r>
              <a:rPr lang="lt-LT" sz="1900" dirty="0" smtClean="0">
                <a:solidFill>
                  <a:schemeClr val="accent1">
                    <a:lumMod val="75000"/>
                  </a:schemeClr>
                </a:solidFill>
              </a:rPr>
              <a:t>ALPHA-TXR433S </a:t>
            </a:r>
            <a:r>
              <a:rPr lang="lt-LT" sz="1900" dirty="0">
                <a:solidFill>
                  <a:schemeClr val="accent1">
                    <a:lumMod val="75000"/>
                  </a:schemeClr>
                </a:solidFill>
              </a:rPr>
              <a:t>2.2 – </a:t>
            </a:r>
            <a:r>
              <a:rPr lang="lt-LT" sz="1900" dirty="0" smtClean="0">
                <a:solidFill>
                  <a:schemeClr val="accent1">
                    <a:lumMod val="75000"/>
                  </a:schemeClr>
                </a:solidFill>
              </a:rPr>
              <a:t>3.8V.</a:t>
            </a:r>
          </a:p>
          <a:p>
            <a:pPr marL="0" indent="0">
              <a:buNone/>
            </a:pPr>
            <a:r>
              <a:rPr lang="lt-LT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Srovės suvartojimas:</a:t>
            </a:r>
          </a:p>
          <a:p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</a:rPr>
              <a:t>ATtiny2313:    </a:t>
            </a:r>
          </a:p>
          <a:p>
            <a:pPr lvl="1"/>
            <a:r>
              <a:rPr lang="lt-LT" dirty="0" smtClean="0">
                <a:solidFill>
                  <a:schemeClr val="accent1">
                    <a:lumMod val="75000"/>
                  </a:schemeClr>
                </a:solidFill>
              </a:rPr>
              <a:t>0.45mA @ 3.3V, 1MHz;</a:t>
            </a:r>
          </a:p>
          <a:p>
            <a:pPr lvl="1"/>
            <a:r>
              <a:rPr lang="lt-LT" dirty="0" smtClean="0">
                <a:solidFill>
                  <a:schemeClr val="accent1">
                    <a:lumMod val="75000"/>
                  </a:schemeClr>
                </a:solidFill>
              </a:rPr>
              <a:t>„</a:t>
            </a:r>
            <a:r>
              <a:rPr lang="lt-LT" dirty="0" err="1" smtClean="0">
                <a:solidFill>
                  <a:schemeClr val="accent1">
                    <a:lumMod val="75000"/>
                  </a:schemeClr>
                </a:solidFill>
              </a:rPr>
              <a:t>Idle</a:t>
            </a:r>
            <a:r>
              <a:rPr lang="lt-LT" dirty="0" smtClean="0">
                <a:solidFill>
                  <a:schemeClr val="accent1">
                    <a:lumMod val="75000"/>
                  </a:schemeClr>
                </a:solidFill>
              </a:rPr>
              <a:t>“ miego režime 0.12mA </a:t>
            </a:r>
            <a:r>
              <a:rPr lang="lt-LT" dirty="0">
                <a:solidFill>
                  <a:schemeClr val="accent1">
                    <a:lumMod val="75000"/>
                  </a:schemeClr>
                </a:solidFill>
              </a:rPr>
              <a:t>@ 3.3V, 1MHz</a:t>
            </a:r>
            <a:r>
              <a:rPr lang="lt-LT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lvl="1"/>
            <a:r>
              <a:rPr lang="lt-LT" dirty="0" smtClean="0">
                <a:solidFill>
                  <a:schemeClr val="accent1">
                    <a:lumMod val="75000"/>
                  </a:schemeClr>
                </a:solidFill>
              </a:rPr>
              <a:t>„Power </a:t>
            </a:r>
            <a:r>
              <a:rPr lang="lt-LT" dirty="0" err="1" smtClean="0">
                <a:solidFill>
                  <a:schemeClr val="accent1">
                    <a:lumMod val="75000"/>
                  </a:schemeClr>
                </a:solidFill>
              </a:rPr>
              <a:t>Down</a:t>
            </a:r>
            <a:r>
              <a:rPr lang="lt-LT" dirty="0" smtClean="0">
                <a:solidFill>
                  <a:schemeClr val="accent1">
                    <a:lumMod val="75000"/>
                  </a:schemeClr>
                </a:solidFill>
              </a:rPr>
              <a:t>“ miego režime 0.23uA @ 3.3V, 1MHz;</a:t>
            </a:r>
          </a:p>
          <a:p>
            <a:pPr lvl="1"/>
            <a:r>
              <a:rPr lang="lt-LT" dirty="0" smtClean="0">
                <a:solidFill>
                  <a:schemeClr val="accent1">
                    <a:lumMod val="75000"/>
                  </a:schemeClr>
                </a:solidFill>
              </a:rPr>
              <a:t>„</a:t>
            </a:r>
            <a:r>
              <a:rPr lang="lt-LT" dirty="0" err="1">
                <a:solidFill>
                  <a:schemeClr val="accent1">
                    <a:lumMod val="75000"/>
                  </a:schemeClr>
                </a:solidFill>
              </a:rPr>
              <a:t>Standby</a:t>
            </a:r>
            <a:r>
              <a:rPr lang="lt-L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lt-LT" dirty="0" smtClean="0">
                <a:solidFill>
                  <a:schemeClr val="accent1">
                    <a:lumMod val="75000"/>
                  </a:schemeClr>
                </a:solidFill>
              </a:rPr>
              <a:t>“ </a:t>
            </a:r>
            <a:r>
              <a:rPr lang="lt-LT" dirty="0">
                <a:solidFill>
                  <a:schemeClr val="accent1">
                    <a:lumMod val="75000"/>
                  </a:schemeClr>
                </a:solidFill>
              </a:rPr>
              <a:t>miego režime </a:t>
            </a:r>
            <a:r>
              <a:rPr lang="lt-LT" dirty="0" smtClean="0">
                <a:solidFill>
                  <a:schemeClr val="accent1">
                    <a:lumMod val="75000"/>
                  </a:schemeClr>
                </a:solidFill>
              </a:rPr>
              <a:t>0.03mA </a:t>
            </a:r>
            <a:r>
              <a:rPr lang="lt-LT" dirty="0">
                <a:solidFill>
                  <a:schemeClr val="accent1">
                    <a:lumMod val="75000"/>
                  </a:schemeClr>
                </a:solidFill>
              </a:rPr>
              <a:t>@ 3.3V, </a:t>
            </a:r>
            <a:r>
              <a:rPr lang="lt-LT" dirty="0" smtClean="0">
                <a:solidFill>
                  <a:schemeClr val="accent1">
                    <a:lumMod val="75000"/>
                  </a:schemeClr>
                </a:solidFill>
              </a:rPr>
              <a:t>1MHz;</a:t>
            </a:r>
            <a:endParaRPr lang="lt-LT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</a:rPr>
              <a:t>ALPHA-TX433S:</a:t>
            </a:r>
          </a:p>
          <a:p>
            <a:pPr lvl="1"/>
            <a:r>
              <a:rPr lang="lt-LT" dirty="0" smtClean="0">
                <a:solidFill>
                  <a:schemeClr val="accent1">
                    <a:lumMod val="75000"/>
                  </a:schemeClr>
                </a:solidFill>
              </a:rPr>
              <a:t>0.12mA;</a:t>
            </a:r>
          </a:p>
          <a:p>
            <a:pPr lvl="1"/>
            <a:r>
              <a:rPr lang="lt-LT" dirty="0" smtClean="0">
                <a:solidFill>
                  <a:schemeClr val="accent1">
                    <a:lumMod val="75000"/>
                  </a:schemeClr>
                </a:solidFill>
              </a:rPr>
              <a:t>Siunčiant maksimalią galią 0.23mA;</a:t>
            </a:r>
          </a:p>
          <a:p>
            <a:pPr lvl="1"/>
            <a:r>
              <a:rPr lang="lt-LT" dirty="0" smtClean="0">
                <a:solidFill>
                  <a:schemeClr val="accent1">
                    <a:lumMod val="75000"/>
                  </a:schemeClr>
                </a:solidFill>
              </a:rPr>
              <a:t>Miego režime 0.3uA.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lt-LT" sz="2200" dirty="0" smtClean="0">
                <a:solidFill>
                  <a:schemeClr val="accent1">
                    <a:lumMod val="75000"/>
                  </a:schemeClr>
                </a:solidFill>
              </a:rPr>
              <a:t>ALPHA-TXR433S</a:t>
            </a:r>
            <a:r>
              <a:rPr lang="lt-LT" sz="22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lt-LT" dirty="0" smtClean="0">
                <a:solidFill>
                  <a:schemeClr val="accent1">
                    <a:lumMod val="75000"/>
                  </a:schemeClr>
                </a:solidFill>
              </a:rPr>
              <a:t>0.13mA</a:t>
            </a:r>
            <a:r>
              <a:rPr lang="lt-LT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lvl="1"/>
            <a:r>
              <a:rPr lang="lt-LT" dirty="0">
                <a:solidFill>
                  <a:schemeClr val="accent1">
                    <a:lumMod val="75000"/>
                  </a:schemeClr>
                </a:solidFill>
              </a:rPr>
              <a:t>Siunčiant maksimalią galią </a:t>
            </a:r>
            <a:r>
              <a:rPr lang="lt-LT" dirty="0" smtClean="0">
                <a:solidFill>
                  <a:schemeClr val="accent1">
                    <a:lumMod val="75000"/>
                  </a:schemeClr>
                </a:solidFill>
              </a:rPr>
              <a:t>0.21mA</a:t>
            </a:r>
            <a:r>
              <a:rPr lang="lt-LT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lvl="1"/>
            <a:r>
              <a:rPr lang="lt-LT" dirty="0">
                <a:solidFill>
                  <a:schemeClr val="accent1">
                    <a:lumMod val="75000"/>
                  </a:schemeClr>
                </a:solidFill>
              </a:rPr>
              <a:t>Miego režime 0.3uA.</a:t>
            </a:r>
          </a:p>
          <a:p>
            <a:pPr lvl="1"/>
            <a:endParaRPr lang="lt-LT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lt-LT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lt-LT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lt-LT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lt-LT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lt-L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8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1480"/>
          </a:xfrm>
        </p:spPr>
        <p:txBody>
          <a:bodyPr/>
          <a:lstStyle/>
          <a:p>
            <a:r>
              <a:rPr lang="lt-LT" sz="3600" dirty="0" smtClean="0">
                <a:effectLst/>
              </a:rPr>
              <a:t>Komponentų sąrašas</a:t>
            </a:r>
            <a:endParaRPr lang="lt-LT" sz="3600" b="1" dirty="0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lt-LT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155946"/>
              </p:ext>
            </p:extLst>
          </p:nvPr>
        </p:nvGraphicFramePr>
        <p:xfrm>
          <a:off x="1259632" y="980728"/>
          <a:ext cx="60960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/>
                <a:gridCol w="1728192"/>
                <a:gridCol w="1775520"/>
              </a:tblGrid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Elementas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Kiekis </a:t>
                      </a:r>
                      <a:r>
                        <a:rPr lang="lt-LT" dirty="0" err="1" smtClean="0"/>
                        <a:t>vnt</a:t>
                      </a:r>
                      <a:r>
                        <a:rPr lang="lt-LT" dirty="0" smtClean="0"/>
                        <a:t>.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 smtClean="0"/>
                        <a:t>Kaina</a:t>
                      </a:r>
                      <a:r>
                        <a:rPr lang="lt-LT" baseline="0" dirty="0" smtClean="0"/>
                        <a:t> </a:t>
                      </a:r>
                      <a:r>
                        <a:rPr lang="lt-LT" dirty="0" smtClean="0"/>
                        <a:t>Lt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ATtiny24A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1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12,79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ALPHA</a:t>
                      </a:r>
                      <a:r>
                        <a:rPr lang="lt-LT" baseline="0" dirty="0" smtClean="0"/>
                        <a:t> TX433S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1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23,03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Baterijos</a:t>
                      </a:r>
                      <a:r>
                        <a:rPr lang="lt-LT" baseline="0" dirty="0" smtClean="0"/>
                        <a:t> AAA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6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5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Baterijų laikikliai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6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1,09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err="1" smtClean="0"/>
                        <a:t>Led</a:t>
                      </a:r>
                      <a:r>
                        <a:rPr lang="lt-LT" dirty="0" smtClean="0"/>
                        <a:t> </a:t>
                      </a:r>
                      <a:r>
                        <a:rPr lang="lt-LT" dirty="0" err="1" smtClean="0"/>
                        <a:t>mėlinas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1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0,83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dirty="0" err="1" smtClean="0"/>
                        <a:t>Led</a:t>
                      </a:r>
                      <a:r>
                        <a:rPr lang="lt-LT" dirty="0" smtClean="0"/>
                        <a:t> raudonas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1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0,53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400ST120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4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87,96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Transformatorius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1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13,15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IR7103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1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3,2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Dėžutė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1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6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2200uF kondensatorius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1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1,08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SMD kondensatoriai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4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0,5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SMD</a:t>
                      </a:r>
                      <a:r>
                        <a:rPr lang="lt-LT" baseline="0" dirty="0" smtClean="0"/>
                        <a:t> v</a:t>
                      </a:r>
                      <a:r>
                        <a:rPr lang="lt-LT" dirty="0" smtClean="0"/>
                        <a:t>aržos 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6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0,5</a:t>
                      </a:r>
                      <a:endParaRPr lang="lt-L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 smtClean="0"/>
                        <a:t>Jungiklis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1</a:t>
                      </a:r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t-LT" dirty="0" smtClean="0"/>
                        <a:t>0,45</a:t>
                      </a:r>
                      <a:endParaRPr lang="lt-L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0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23528"/>
          </a:xfrm>
        </p:spPr>
        <p:txBody>
          <a:bodyPr/>
          <a:lstStyle/>
          <a:p>
            <a:r>
              <a:rPr lang="en-US" dirty="0" err="1" smtClean="0"/>
              <a:t>Naudota</a:t>
            </a:r>
            <a:r>
              <a:rPr lang="en-US" dirty="0" smtClean="0"/>
              <a:t> </a:t>
            </a:r>
            <a:r>
              <a:rPr lang="en-US" dirty="0" err="1" smtClean="0"/>
              <a:t>literat</a:t>
            </a:r>
            <a:r>
              <a:rPr lang="lt-LT" dirty="0" err="1" smtClean="0"/>
              <a:t>ūra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lt-LT" sz="2000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http</a:t>
            </a:r>
            <a:r>
              <a:rPr lang="lt-LT" sz="20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://www.electropages.com/articleDocuments/14372.pdf</a:t>
            </a:r>
            <a:endParaRPr lang="lt-LT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lt-LT" sz="20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http://</a:t>
            </a:r>
            <a:r>
              <a:rPr lang="lt-LT" sz="2000" dirty="0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www.quasaruk.co.uk/acatalog/DSQ-ALPHA-TRX-5.pdf</a:t>
            </a:r>
            <a:endParaRPr lang="lt-LT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lt-LT" sz="2000" dirty="0">
                <a:solidFill>
                  <a:schemeClr val="tx2">
                    <a:lumMod val="75000"/>
                  </a:schemeClr>
                </a:solidFill>
                <a:hlinkClick r:id="rId4"/>
              </a:rPr>
              <a:t>http://</a:t>
            </a:r>
            <a:r>
              <a:rPr lang="lt-LT" sz="2000" dirty="0" smtClean="0">
                <a:solidFill>
                  <a:schemeClr val="tx2">
                    <a:lumMod val="75000"/>
                  </a:schemeClr>
                </a:solidFill>
                <a:hlinkClick r:id="rId4"/>
              </a:rPr>
              <a:t>www.hoperf.com/upfile/rf02.pdf</a:t>
            </a:r>
            <a:endParaRPr lang="lt-LT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lt-LT" sz="2000" dirty="0">
                <a:solidFill>
                  <a:schemeClr val="tx2">
                    <a:lumMod val="75000"/>
                  </a:schemeClr>
                </a:solidFill>
                <a:hlinkClick r:id="rId5"/>
              </a:rPr>
              <a:t>http://</a:t>
            </a:r>
            <a:r>
              <a:rPr lang="lt-LT" sz="2000" dirty="0" smtClean="0">
                <a:solidFill>
                  <a:schemeClr val="tx2">
                    <a:lumMod val="75000"/>
                  </a:schemeClr>
                </a:solidFill>
                <a:hlinkClick r:id="rId5"/>
              </a:rPr>
              <a:t>www.hoperf.com/upfile/rf02_code.pdf</a:t>
            </a:r>
            <a:endParaRPr lang="lt-LT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lt-LT" sz="2000" dirty="0">
                <a:solidFill>
                  <a:schemeClr val="tx2">
                    <a:lumMod val="75000"/>
                  </a:schemeClr>
                </a:solidFill>
                <a:hlinkClick r:id="rId6"/>
              </a:rPr>
              <a:t>http://</a:t>
            </a:r>
            <a:r>
              <a:rPr lang="lt-LT" sz="2000" dirty="0" smtClean="0">
                <a:solidFill>
                  <a:schemeClr val="tx2">
                    <a:lumMod val="75000"/>
                  </a:schemeClr>
                </a:solidFill>
                <a:hlinkClick r:id="rId6"/>
              </a:rPr>
              <a:t>www.hoperf.com/upfile/rf01.pdf</a:t>
            </a:r>
            <a:endParaRPr lang="lt-LT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lt-LT" sz="2000" dirty="0" smtClean="0">
                <a:solidFill>
                  <a:schemeClr val="tx2">
                    <a:lumMod val="75000"/>
                  </a:schemeClr>
                </a:solidFill>
                <a:hlinkClick r:id="rId7"/>
              </a:rPr>
              <a:t>http</a:t>
            </a:r>
            <a:r>
              <a:rPr lang="lt-LT" sz="2000" dirty="0">
                <a:solidFill>
                  <a:schemeClr val="tx2">
                    <a:lumMod val="75000"/>
                  </a:schemeClr>
                </a:solidFill>
                <a:hlinkClick r:id="rId7"/>
              </a:rPr>
              <a:t>://</a:t>
            </a:r>
            <a:r>
              <a:rPr lang="lt-LT" sz="2000" dirty="0" smtClean="0">
                <a:solidFill>
                  <a:schemeClr val="tx2">
                    <a:lumMod val="75000"/>
                  </a:schemeClr>
                </a:solidFill>
                <a:hlinkClick r:id="rId7"/>
              </a:rPr>
              <a:t>www.hoperf.com/upfile/RF01_code.pdf</a:t>
            </a:r>
            <a:endParaRPr lang="lt-LT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lt-LT" sz="2000" dirty="0">
                <a:solidFill>
                  <a:schemeClr val="tx2">
                    <a:lumMod val="75000"/>
                  </a:schemeClr>
                </a:solidFill>
                <a:hlinkClick r:id="rId8"/>
              </a:rPr>
              <a:t>http://</a:t>
            </a:r>
            <a:r>
              <a:rPr lang="lt-LT" sz="2000" dirty="0" smtClean="0">
                <a:solidFill>
                  <a:schemeClr val="tx2">
                    <a:lumMod val="75000"/>
                  </a:schemeClr>
                </a:solidFill>
                <a:hlinkClick r:id="rId8"/>
              </a:rPr>
              <a:t>www.hoperf.com/upfile/ANTENNAS_MODULE.pdf</a:t>
            </a:r>
            <a:endParaRPr lang="lt-LT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lt-LT" sz="2000" dirty="0">
                <a:solidFill>
                  <a:schemeClr val="tx2">
                    <a:lumMod val="75000"/>
                  </a:schemeClr>
                </a:solidFill>
                <a:hlinkClick r:id="rId9"/>
              </a:rPr>
              <a:t>http://</a:t>
            </a:r>
            <a:r>
              <a:rPr lang="lt-LT" sz="2000" dirty="0" smtClean="0">
                <a:solidFill>
                  <a:schemeClr val="tx2">
                    <a:lumMod val="75000"/>
                  </a:schemeClr>
                </a:solidFill>
                <a:hlinkClick r:id="rId9"/>
              </a:rPr>
              <a:t>www.hoperf.com/upfile/ANTENNAS_0102.pdf</a:t>
            </a:r>
            <a:endParaRPr lang="lt-LT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lt-LT" sz="2000" dirty="0">
                <a:solidFill>
                  <a:schemeClr val="tx2">
                    <a:lumMod val="75000"/>
                  </a:schemeClr>
                </a:solidFill>
                <a:hlinkClick r:id="rId10"/>
              </a:rPr>
              <a:t>http://lt.wikipedia.org</a:t>
            </a:r>
            <a:endParaRPr lang="lt-LT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lt-LT" sz="2000" dirty="0">
                <a:solidFill>
                  <a:schemeClr val="accent1">
                    <a:lumMod val="75000"/>
                  </a:schemeClr>
                </a:solidFill>
              </a:rPr>
              <a:t>Navigacijos ir </a:t>
            </a:r>
            <a:r>
              <a:rPr lang="lt-LT" sz="2000" dirty="0" err="1">
                <a:solidFill>
                  <a:schemeClr val="accent1">
                    <a:lumMod val="75000"/>
                  </a:schemeClr>
                </a:solidFill>
              </a:rPr>
              <a:t>vizualizacijos</a:t>
            </a:r>
            <a:r>
              <a:rPr lang="lt-LT" sz="2000" dirty="0">
                <a:solidFill>
                  <a:schemeClr val="accent1">
                    <a:lumMod val="75000"/>
                  </a:schemeClr>
                </a:solidFill>
              </a:rPr>
              <a:t> sistemos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pro</a:t>
            </a:r>
            <a:r>
              <a:rPr lang="lt-LT" sz="2000" dirty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Linas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Svilainis</a:t>
            </a:r>
            <a:endParaRPr lang="lt-LT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lt-LT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lt-LT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lt-LT" sz="2000" dirty="0">
              <a:solidFill>
                <a:schemeClr val="tx2">
                  <a:lumMod val="75000"/>
                </a:schemeClr>
              </a:solidFill>
            </a:endParaRPr>
          </a:p>
          <a:p>
            <a:endParaRPr lang="lt-LT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lt-LT" dirty="0">
              <a:solidFill>
                <a:schemeClr val="tx2">
                  <a:lumMod val="75000"/>
                </a:schemeClr>
              </a:solidFill>
            </a:endParaRP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88448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060848"/>
            <a:ext cx="8229600" cy="1024136"/>
          </a:xfrm>
        </p:spPr>
        <p:txBody>
          <a:bodyPr/>
          <a:lstStyle/>
          <a:p>
            <a:r>
              <a:rPr lang="lt-LT" dirty="0" smtClean="0"/>
              <a:t>Dėkui už dėmesį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88366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229600" cy="763488"/>
          </a:xfrm>
        </p:spPr>
        <p:txBody>
          <a:bodyPr/>
          <a:lstStyle/>
          <a:p>
            <a:r>
              <a:rPr lang="lt-LT" sz="3600" dirty="0" smtClean="0">
                <a:effectLst/>
              </a:rPr>
              <a:t>Objekto veikimo principas</a:t>
            </a:r>
            <a:endParaRPr lang="lt-LT" sz="36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8092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lt-LT" dirty="0" smtClean="0">
                <a:solidFill>
                  <a:schemeClr val="accent1">
                    <a:lumMod val="75000"/>
                  </a:schemeClr>
                </a:solidFill>
              </a:rPr>
              <a:t>       Objektas periodiškai, </a:t>
            </a:r>
            <a:r>
              <a:rPr lang="lt-LT" dirty="0">
                <a:solidFill>
                  <a:schemeClr val="accent1">
                    <a:lumMod val="75000"/>
                  </a:schemeClr>
                </a:solidFill>
              </a:rPr>
              <a:t>kas </a:t>
            </a:r>
            <a:r>
              <a:rPr lang="lt-LT" dirty="0" smtClean="0">
                <a:solidFill>
                  <a:schemeClr val="accent1">
                    <a:lumMod val="75000"/>
                  </a:schemeClr>
                </a:solidFill>
              </a:rPr>
              <a:t>200ms, </a:t>
            </a:r>
            <a:r>
              <a:rPr lang="lt-LT" dirty="0">
                <a:solidFill>
                  <a:schemeClr val="accent1">
                    <a:lumMod val="75000"/>
                  </a:schemeClr>
                </a:solidFill>
              </a:rPr>
              <a:t>siunčia sinchronizacijos </a:t>
            </a:r>
            <a:r>
              <a:rPr lang="lt-LT" dirty="0" smtClean="0">
                <a:solidFill>
                  <a:schemeClr val="accent1">
                    <a:lumMod val="75000"/>
                  </a:schemeClr>
                </a:solidFill>
              </a:rPr>
              <a:t>signalą atraminiams taškams radijo bangomis, iškart po jo seką ultragarsinis signalas, kurio vėliną </a:t>
            </a:r>
            <a:r>
              <a:rPr lang="lt-LT" dirty="0">
                <a:solidFill>
                  <a:schemeClr val="accent1">
                    <a:lumMod val="75000"/>
                  </a:schemeClr>
                </a:solidFill>
              </a:rPr>
              <a:t>matuos </a:t>
            </a:r>
            <a:r>
              <a:rPr lang="lt-LT" dirty="0" smtClean="0">
                <a:solidFill>
                  <a:schemeClr val="accent1">
                    <a:lumMod val="75000"/>
                  </a:schemeClr>
                </a:solidFill>
              </a:rPr>
              <a:t>imtuvai. Išsiuntus abu šiuos signalus objektas perjungiamas į miego („</a:t>
            </a:r>
            <a:r>
              <a:rPr lang="lt-LT" dirty="0" err="1" smtClean="0">
                <a:solidFill>
                  <a:schemeClr val="accent1">
                    <a:lumMod val="75000"/>
                  </a:schemeClr>
                </a:solidFill>
              </a:rPr>
              <a:t>Sleep</a:t>
            </a:r>
            <a:r>
              <a:rPr lang="lt-LT" dirty="0" smtClean="0">
                <a:solidFill>
                  <a:schemeClr val="accent1">
                    <a:lumMod val="75000"/>
                  </a:schemeClr>
                </a:solidFill>
              </a:rPr>
              <a:t>“) rėžimą, siekiant sumažinti energijos sąnaudas.</a:t>
            </a:r>
          </a:p>
        </p:txBody>
      </p:sp>
    </p:spTree>
    <p:extLst>
      <p:ext uri="{BB962C8B-B14F-4D97-AF65-F5344CB8AC3E}">
        <p14:creationId xmlns:p14="http://schemas.microsoft.com/office/powerpoint/2010/main" val="89460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229600" cy="763488"/>
          </a:xfrm>
        </p:spPr>
        <p:txBody>
          <a:bodyPr/>
          <a:lstStyle/>
          <a:p>
            <a:r>
              <a:rPr lang="lt-LT" sz="3600" dirty="0">
                <a:effectLst/>
              </a:rPr>
              <a:t>S</a:t>
            </a:r>
            <a:r>
              <a:rPr lang="lt-LT" sz="3600" dirty="0" smtClean="0">
                <a:effectLst/>
              </a:rPr>
              <a:t>inchronizacijos signalas</a:t>
            </a:r>
            <a:endParaRPr lang="lt-LT" sz="36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8092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lt-LT" sz="2200" dirty="0">
                <a:solidFill>
                  <a:schemeClr val="accent1">
                    <a:lumMod val="75000"/>
                  </a:schemeClr>
                </a:solidFill>
              </a:rPr>
              <a:t>Pagrindinė problema kurią tenka spręsti, naudojant </a:t>
            </a:r>
            <a:r>
              <a:rPr lang="lt-LT" sz="2200" dirty="0" err="1">
                <a:solidFill>
                  <a:schemeClr val="accent1">
                    <a:lumMod val="75000"/>
                  </a:schemeClr>
                </a:solidFill>
              </a:rPr>
              <a:t>trilateracijos</a:t>
            </a:r>
            <a:r>
              <a:rPr lang="lt-LT" sz="2200" dirty="0">
                <a:solidFill>
                  <a:schemeClr val="accent1">
                    <a:lumMod val="75000"/>
                  </a:schemeClr>
                </a:solidFill>
              </a:rPr>
              <a:t> metodą - reikia žinoti laiko momentą, kada siųstuvas išsiųs signalą nes tada pradedamas vėlinimo laiko matavimas. Reikalinga siųstuvo ir imtuvo sinchronizacija. </a:t>
            </a:r>
            <a:endParaRPr lang="lt-LT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lt-LT" sz="22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lt-LT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lt-LT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lt-LT" sz="22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lt-LT" sz="2200" dirty="0" smtClean="0">
                <a:solidFill>
                  <a:schemeClr val="accent1">
                    <a:lumMod val="75000"/>
                  </a:schemeClr>
                </a:solidFill>
              </a:rPr>
              <a:t>Tam tikslui naudojamos radijo bangos, kurios beveik milijona kartu greitesnės už ultragarso bangas.</a:t>
            </a:r>
            <a:endParaRPr lang="lt-LT" sz="22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lt-LT" sz="2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38802"/>
              </p:ext>
            </p:extLst>
          </p:nvPr>
        </p:nvGraphicFramePr>
        <p:xfrm>
          <a:off x="3275856" y="2852936"/>
          <a:ext cx="2376264" cy="122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Picture" r:id="rId3" imgW="2742480" imgH="1421280" progId="Word.Picture.8">
                  <p:embed/>
                </p:oleObj>
              </mc:Choice>
              <mc:Fallback>
                <p:oleObj name="Picture" r:id="rId3" imgW="2742480" imgH="142128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852936"/>
                        <a:ext cx="2376264" cy="1229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660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56" y="188640"/>
            <a:ext cx="8229600" cy="763488"/>
          </a:xfrm>
        </p:spPr>
        <p:txBody>
          <a:bodyPr/>
          <a:lstStyle/>
          <a:p>
            <a:r>
              <a:rPr lang="lt-LT" sz="3600" dirty="0">
                <a:effectLst/>
              </a:rPr>
              <a:t>Duomenų perdavimo 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8092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lt-LT" sz="2200" dirty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lt-LT" sz="2200" dirty="0" smtClean="0">
                <a:solidFill>
                  <a:schemeClr val="accent1">
                    <a:lumMod val="75000"/>
                  </a:schemeClr>
                </a:solidFill>
              </a:rPr>
              <a:t>ėlinimo rezultatų iš atraminių taškų perdavimui į kompiuteri, tolimesniam apdorojimui, naudojamas radijo ryšis. Toks duomenų perdavimo būdas pasirinktas dėl patogumo, mat atraminių taškų pozicionavimo vietos galės būt lengvai pakeistos. </a:t>
            </a:r>
          </a:p>
          <a:p>
            <a:pPr marL="0" indent="0" algn="just">
              <a:buNone/>
            </a:pPr>
            <a:endParaRPr lang="lt-LT" sz="22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lt-LT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lt-LT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84984"/>
            <a:ext cx="39147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9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835496"/>
          </a:xfrm>
        </p:spPr>
        <p:txBody>
          <a:bodyPr/>
          <a:lstStyle/>
          <a:p>
            <a:r>
              <a:rPr lang="lt-LT" sz="3600" dirty="0">
                <a:effectLst/>
              </a:rPr>
              <a:t>Radijo siųstuvų/imtuvų parinkimas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b="1" dirty="0" smtClean="0">
                <a:solidFill>
                  <a:schemeClr val="accent1">
                    <a:lumMod val="75000"/>
                  </a:schemeClr>
                </a:solidFill>
              </a:rPr>
              <a:t>Siųstuvai/imtuvai </a:t>
            </a:r>
            <a:r>
              <a:rPr lang="lt-LT" b="1" dirty="0">
                <a:solidFill>
                  <a:schemeClr val="accent1">
                    <a:lumMod val="75000"/>
                  </a:schemeClr>
                </a:solidFill>
              </a:rPr>
              <a:t>parenkami pagal šiuos kriterijus</a:t>
            </a:r>
            <a:r>
              <a:rPr lang="lt-LT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lt-LT" dirty="0" smtClean="0">
                <a:solidFill>
                  <a:schemeClr val="accent1">
                    <a:lumMod val="75000"/>
                  </a:schemeClr>
                </a:solidFill>
              </a:rPr>
              <a:t>kaina;</a:t>
            </a:r>
          </a:p>
          <a:p>
            <a:r>
              <a:rPr lang="lt-LT" dirty="0" smtClean="0">
                <a:solidFill>
                  <a:schemeClr val="accent1">
                    <a:lumMod val="75000"/>
                  </a:schemeClr>
                </a:solidFill>
              </a:rPr>
              <a:t>energijos suvartojimas;</a:t>
            </a:r>
            <a:endParaRPr lang="lt-LT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lt-LT" dirty="0" smtClean="0">
                <a:solidFill>
                  <a:schemeClr val="accent1">
                    <a:lumMod val="75000"/>
                  </a:schemeClr>
                </a:solidFill>
              </a:rPr>
              <a:t>dažnių ruožas;</a:t>
            </a:r>
          </a:p>
          <a:p>
            <a:r>
              <a:rPr lang="lt-LT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lt-LT" dirty="0" smtClean="0">
                <a:solidFill>
                  <a:schemeClr val="accent1">
                    <a:lumMod val="75000"/>
                  </a:schemeClr>
                </a:solidFill>
              </a:rPr>
              <a:t>ralaidos justa;</a:t>
            </a:r>
            <a:endParaRPr lang="lt-LT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lt-LT" dirty="0" smtClean="0">
                <a:solidFill>
                  <a:schemeClr val="accent1">
                    <a:lumMod val="75000"/>
                  </a:schemeClr>
                </a:solidFill>
              </a:rPr>
              <a:t>perdavimo atstumas;</a:t>
            </a:r>
            <a:endParaRPr lang="lt-LT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lt-LT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lt-LT" dirty="0" smtClean="0">
                <a:solidFill>
                  <a:schemeClr val="accent1">
                    <a:lumMod val="75000"/>
                  </a:schemeClr>
                </a:solidFill>
              </a:rPr>
              <a:t>erdavimo sparta.</a:t>
            </a:r>
          </a:p>
          <a:p>
            <a:endParaRPr lang="lt-L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74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63488"/>
          </a:xfrm>
        </p:spPr>
        <p:txBody>
          <a:bodyPr/>
          <a:lstStyle/>
          <a:p>
            <a:r>
              <a:rPr lang="lt-LT" sz="3600" b="1" dirty="0">
                <a:effectLst/>
              </a:rPr>
              <a:t>ALPHA RF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lt-L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234" y="836712"/>
            <a:ext cx="6212110" cy="5617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488832" y="213285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t-LT" dirty="0"/>
              <a:t>£4.73 </a:t>
            </a:r>
            <a:br>
              <a:rPr lang="lt-LT" dirty="0"/>
            </a:br>
            <a:endParaRPr lang="lt-LT" dirty="0" smtClean="0"/>
          </a:p>
          <a:p>
            <a:endParaRPr lang="lt-LT" dirty="0"/>
          </a:p>
          <a:p>
            <a:endParaRPr lang="lt-LT" dirty="0" smtClean="0"/>
          </a:p>
          <a:p>
            <a:endParaRPr lang="lt-LT" dirty="0"/>
          </a:p>
          <a:p>
            <a:endParaRPr lang="lt-LT" dirty="0" smtClean="0"/>
          </a:p>
          <a:p>
            <a:endParaRPr lang="lt-LT" dirty="0"/>
          </a:p>
          <a:p>
            <a:r>
              <a:rPr lang="lt-LT" dirty="0" smtClean="0"/>
              <a:t>£</a:t>
            </a:r>
            <a:r>
              <a:rPr lang="lt-LT" dirty="0"/>
              <a:t>4.41 </a:t>
            </a:r>
          </a:p>
        </p:txBody>
      </p:sp>
    </p:spTree>
    <p:extLst>
      <p:ext uri="{BB962C8B-B14F-4D97-AF65-F5344CB8AC3E}">
        <p14:creationId xmlns:p14="http://schemas.microsoft.com/office/powerpoint/2010/main" val="20580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91480"/>
          </a:xfrm>
        </p:spPr>
        <p:txBody>
          <a:bodyPr/>
          <a:lstStyle/>
          <a:p>
            <a:r>
              <a:rPr lang="en-US" sz="3600" dirty="0" err="1" smtClean="0">
                <a:effectLst/>
              </a:rPr>
              <a:t>Gamintojas</a:t>
            </a:r>
            <a:r>
              <a:rPr lang="en-US" sz="3600" dirty="0" smtClean="0">
                <a:effectLst/>
              </a:rPr>
              <a:t>(1)</a:t>
            </a:r>
            <a:endParaRPr lang="lt-LT" sz="3600" b="1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136904" cy="5328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kas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gamintojas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lt-LT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lt-LT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lt-LT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lt-L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799"/>
            <a:ext cx="6626763" cy="438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221088"/>
            <a:ext cx="5688632" cy="22966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2483768" y="2420888"/>
            <a:ext cx="15121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267744" y="5085184"/>
            <a:ext cx="1152128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89410"/>
            <a:ext cx="1425510" cy="1383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93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4059</TotalTime>
  <Words>1028</Words>
  <Application>Microsoft Office PowerPoint</Application>
  <PresentationFormat>On-screen Show (4:3)</PresentationFormat>
  <Paragraphs>356</Paragraphs>
  <Slides>34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Executive</vt:lpstr>
      <vt:lpstr>Picture</vt:lpstr>
      <vt:lpstr>   Ultragarsinė navigacinė ir vizualizacinė sistema</vt:lpstr>
      <vt:lpstr>Sekamo objekto projektavimas</vt:lpstr>
      <vt:lpstr>Tikslai/užduotys</vt:lpstr>
      <vt:lpstr>Objekto veikimo principas</vt:lpstr>
      <vt:lpstr>Sinchronizacijos signalas</vt:lpstr>
      <vt:lpstr>Duomenų perdavimo sistema</vt:lpstr>
      <vt:lpstr>Radijo siųstuvų/imtuvų parinkimas</vt:lpstr>
      <vt:lpstr>ALPHA RF MODULES</vt:lpstr>
      <vt:lpstr>Gamintojas(1)</vt:lpstr>
      <vt:lpstr>Gamintojas(2)</vt:lpstr>
      <vt:lpstr>Gamintojas(3)</vt:lpstr>
      <vt:lpstr>ALPHA TX433s(1)</vt:lpstr>
      <vt:lpstr>ALPHA TX433s(2)</vt:lpstr>
      <vt:lpstr>ALPHA TX433s(3)</vt:lpstr>
      <vt:lpstr>ALPHA TX433s(4)</vt:lpstr>
      <vt:lpstr>ALPHA RX433s(1)</vt:lpstr>
      <vt:lpstr>ALPHA RX433s(2)</vt:lpstr>
      <vt:lpstr>Realus bandymai(1)</vt:lpstr>
      <vt:lpstr>Realus bandymai(2)</vt:lpstr>
      <vt:lpstr>Objektas(1)</vt:lpstr>
      <vt:lpstr>Objektas(2)</vt:lpstr>
      <vt:lpstr>Objektas(3)</vt:lpstr>
      <vt:lpstr>Objektas(4)</vt:lpstr>
      <vt:lpstr>Objektas(5)</vt:lpstr>
      <vt:lpstr>Objektas(6)</vt:lpstr>
      <vt:lpstr>Objektas(7)</vt:lpstr>
      <vt:lpstr>Objektas(8)</vt:lpstr>
      <vt:lpstr>Objektas(9)</vt:lpstr>
      <vt:lpstr>Objektas(10)</vt:lpstr>
      <vt:lpstr>Objektas(11)</vt:lpstr>
      <vt:lpstr>Energetiniai parametrai</vt:lpstr>
      <vt:lpstr>Komponentų sąrašas</vt:lpstr>
      <vt:lpstr>Naudota literatūra</vt:lpstr>
      <vt:lpstr>Dėkui už dėmesį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Trianguliacijos metodas</dc:title>
  <dc:creator>Arthur</dc:creator>
  <cp:lastModifiedBy>Arthur</cp:lastModifiedBy>
  <cp:revision>275</cp:revision>
  <dcterms:created xsi:type="dcterms:W3CDTF">2010-10-13T22:34:13Z</dcterms:created>
  <dcterms:modified xsi:type="dcterms:W3CDTF">2011-01-25T17:33:55Z</dcterms:modified>
</cp:coreProperties>
</file>