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76ff1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76ff1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318bfb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318bfb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18bfb2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18bfb2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77ed05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77ed05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18bfb2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18bfb2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77ed050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77ed050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77ed050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77ed050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77ed05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77ed05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77ed050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77ed050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Sudoku</a:t>
            </a:r>
            <a:r>
              <a:rPr lang="en"/>
              <a:t> Solvers</a:t>
            </a:r>
            <a:endParaRPr/>
          </a:p>
        </p:txBody>
      </p:sp>
      <p:sp>
        <p:nvSpPr>
          <p:cNvPr id="60" name="Google Shape;60;p13"/>
          <p:cNvSpPr txBox="1"/>
          <p:nvPr>
            <p:ph idx="1" type="subTitle"/>
          </p:nvPr>
        </p:nvSpPr>
        <p:spPr>
          <a:xfrm>
            <a:off x="510450" y="3182331"/>
            <a:ext cx="8123100" cy="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 Aleks Murauskas, Erion Hysa, Batin Can Balkan, Nicolas Barreyro Lopez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25" name="Google Shape;125;p22"/>
          <p:cNvSpPr txBox="1"/>
          <p:nvPr>
            <p:ph idx="1" type="body"/>
          </p:nvPr>
        </p:nvSpPr>
        <p:spPr>
          <a:xfrm>
            <a:off x="311700" y="1152475"/>
            <a:ext cx="8520600" cy="382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Crook’s Algorithm is faster than our Brute Force Algorithm</a:t>
            </a:r>
            <a:endParaRPr/>
          </a:p>
          <a:p>
            <a:pPr indent="-342900" lvl="0" marL="457200" rtl="0" algn="l">
              <a:spcBef>
                <a:spcPts val="0"/>
              </a:spcBef>
              <a:spcAft>
                <a:spcPts val="0"/>
              </a:spcAft>
              <a:buSzPts val="1800"/>
              <a:buChar char="●"/>
            </a:pPr>
            <a:r>
              <a:rPr lang="en"/>
              <a:t>However, Crook’s algorithm may not solve all possible Sudoku Boards</a:t>
            </a:r>
            <a:endParaRPr/>
          </a:p>
          <a:p>
            <a:pPr indent="-342900" lvl="0" marL="457200" rtl="0" algn="l">
              <a:spcBef>
                <a:spcPts val="0"/>
              </a:spcBef>
              <a:spcAft>
                <a:spcPts val="0"/>
              </a:spcAft>
              <a:buSzPts val="1800"/>
              <a:buChar char="●"/>
            </a:pPr>
            <a:r>
              <a:rPr lang="en"/>
              <a:t>Ideal Algorithm as follows:</a:t>
            </a:r>
            <a:endParaRPr/>
          </a:p>
          <a:p>
            <a:pPr indent="-342900" lvl="0" marL="457200" rtl="0" algn="l">
              <a:spcBef>
                <a:spcPts val="0"/>
              </a:spcBef>
              <a:spcAft>
                <a:spcPts val="0"/>
              </a:spcAft>
              <a:buSzPts val="1800"/>
              <a:buAutoNum type="arabicPeriod"/>
            </a:pPr>
            <a:r>
              <a:rPr lang="en"/>
              <a:t>Feed Puzzle into Crook’s Algorithm</a:t>
            </a:r>
            <a:endParaRPr/>
          </a:p>
          <a:p>
            <a:pPr indent="-342900" lvl="0" marL="457200" rtl="0" algn="l">
              <a:spcBef>
                <a:spcPts val="0"/>
              </a:spcBef>
              <a:spcAft>
                <a:spcPts val="0"/>
              </a:spcAft>
              <a:buSzPts val="1800"/>
              <a:buAutoNum type="arabicPeriod"/>
            </a:pPr>
            <a:r>
              <a:rPr lang="en"/>
              <a:t>If Crook’s Solves Puzzle: Print Solution Board. </a:t>
            </a:r>
            <a:endParaRPr/>
          </a:p>
          <a:p>
            <a:pPr indent="-342900" lvl="0" marL="457200" rtl="0" algn="l">
              <a:spcBef>
                <a:spcPts val="0"/>
              </a:spcBef>
              <a:spcAft>
                <a:spcPts val="0"/>
              </a:spcAft>
              <a:buSzPts val="1800"/>
              <a:buAutoNum type="arabicPeriod"/>
            </a:pPr>
            <a:r>
              <a:rPr lang="en"/>
              <a:t>Else: Feed Crook’s unfinished Solution into Brute Force</a:t>
            </a:r>
            <a:endParaRPr/>
          </a:p>
          <a:p>
            <a:pPr indent="-342900" lvl="0" marL="457200" rtl="0" algn="l">
              <a:spcBef>
                <a:spcPts val="0"/>
              </a:spcBef>
              <a:spcAft>
                <a:spcPts val="0"/>
              </a:spcAft>
              <a:buSzPts val="1800"/>
              <a:buAutoNum type="arabicPeriod"/>
            </a:pPr>
            <a:r>
              <a:rPr lang="en"/>
              <a:t>If Brute Force Finds a Solution: Print Solution Board</a:t>
            </a:r>
            <a:endParaRPr/>
          </a:p>
          <a:p>
            <a:pPr indent="-342900" lvl="0" marL="457200" rtl="0" algn="l">
              <a:spcBef>
                <a:spcPts val="0"/>
              </a:spcBef>
              <a:spcAft>
                <a:spcPts val="0"/>
              </a:spcAft>
              <a:buSzPts val="1800"/>
              <a:buAutoNum type="arabicPeriod"/>
            </a:pPr>
            <a:r>
              <a:rPr lang="en"/>
              <a:t>Else: Puzzle is unsolvable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of </a:t>
            </a:r>
            <a:r>
              <a:rPr lang="en"/>
              <a:t>Sudoku</a:t>
            </a:r>
            <a:r>
              <a:rPr lang="en"/>
              <a:t> </a:t>
            </a:r>
            <a:endParaRPr/>
          </a:p>
        </p:txBody>
      </p:sp>
      <p:sp>
        <p:nvSpPr>
          <p:cNvPr id="66" name="Google Shape;66;p14"/>
          <p:cNvSpPr txBox="1"/>
          <p:nvPr>
            <p:ph idx="1" type="body"/>
          </p:nvPr>
        </p:nvSpPr>
        <p:spPr>
          <a:xfrm>
            <a:off x="311700" y="1152475"/>
            <a:ext cx="4260300" cy="390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Cell must hold a value between 1 and 9</a:t>
            </a:r>
            <a:endParaRPr/>
          </a:p>
          <a:p>
            <a:pPr indent="-342900" lvl="0" marL="457200" rtl="0" algn="l">
              <a:spcBef>
                <a:spcPts val="0"/>
              </a:spcBef>
              <a:spcAft>
                <a:spcPts val="0"/>
              </a:spcAft>
              <a:buSzPts val="1800"/>
              <a:buChar char="●"/>
            </a:pPr>
            <a:r>
              <a:rPr lang="en"/>
              <a:t>Each Row, Column and Block can have no repeating values </a:t>
            </a:r>
            <a:endParaRPr/>
          </a:p>
          <a:p>
            <a:pPr indent="-342900" lvl="0" marL="457200" rtl="0" algn="l">
              <a:spcBef>
                <a:spcPts val="0"/>
              </a:spcBef>
              <a:spcAft>
                <a:spcPts val="0"/>
              </a:spcAft>
              <a:buSzPts val="1800"/>
              <a:buChar char="●"/>
            </a:pPr>
            <a:r>
              <a:rPr lang="en"/>
              <a:t>The Solving of a Sudoku Puzzle is NP Complete, there is no P-time algorithm</a:t>
            </a:r>
            <a:endParaRPr/>
          </a:p>
          <a:p>
            <a:pPr indent="-342900" lvl="0" marL="457200" rtl="0" algn="l">
              <a:spcBef>
                <a:spcPts val="0"/>
              </a:spcBef>
              <a:spcAft>
                <a:spcPts val="0"/>
              </a:spcAft>
              <a:buSzPts val="1800"/>
              <a:buChar char="●"/>
            </a:pPr>
            <a:r>
              <a:rPr lang="en"/>
              <a:t>The smallest number of clues is 17</a:t>
            </a:r>
            <a:endParaRPr/>
          </a:p>
          <a:p>
            <a:pPr indent="-342900" lvl="0" marL="457200" rtl="0" algn="l">
              <a:spcBef>
                <a:spcPts val="0"/>
              </a:spcBef>
              <a:spcAft>
                <a:spcPts val="0"/>
              </a:spcAft>
              <a:buSzPts val="1800"/>
              <a:buChar char="●"/>
            </a:pPr>
            <a:r>
              <a:rPr lang="en"/>
              <a:t>6.671×10^21 possible Sudoku puzzles</a:t>
            </a:r>
            <a:endParaRPr/>
          </a:p>
          <a:p>
            <a:pPr indent="-342900" lvl="0" marL="457200" rtl="0" algn="l">
              <a:spcBef>
                <a:spcPts val="0"/>
              </a:spcBef>
              <a:spcAft>
                <a:spcPts val="0"/>
              </a:spcAft>
              <a:buSzPts val="1800"/>
              <a:buChar char="●"/>
            </a:pPr>
            <a:r>
              <a:rPr lang="en"/>
              <a:t>We will compare two algorithms and how well they can be </a:t>
            </a:r>
            <a:r>
              <a:rPr lang="en"/>
              <a:t>parallelized</a:t>
            </a:r>
            <a:endParaRPr/>
          </a:p>
        </p:txBody>
      </p:sp>
      <p:pic>
        <p:nvPicPr>
          <p:cNvPr id="67" name="Google Shape;67;p14"/>
          <p:cNvPicPr preferRelativeResize="0"/>
          <p:nvPr/>
        </p:nvPicPr>
        <p:blipFill>
          <a:blip r:embed="rId3">
            <a:alphaModFix/>
          </a:blip>
          <a:stretch>
            <a:fillRect/>
          </a:stretch>
        </p:blipFill>
        <p:spPr>
          <a:xfrm>
            <a:off x="5402700" y="661263"/>
            <a:ext cx="323873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Brute Force Solution Algorithm</a:t>
            </a:r>
            <a:endParaRPr/>
          </a:p>
        </p:txBody>
      </p:sp>
      <p:sp>
        <p:nvSpPr>
          <p:cNvPr id="73" name="Google Shape;73;p15"/>
          <p:cNvSpPr txBox="1"/>
          <p:nvPr>
            <p:ph idx="1" type="body"/>
          </p:nvPr>
        </p:nvSpPr>
        <p:spPr>
          <a:xfrm>
            <a:off x="311700" y="1152475"/>
            <a:ext cx="4260300" cy="387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Insert a value into the next empty space (1-9)</a:t>
            </a:r>
            <a:endParaRPr/>
          </a:p>
          <a:p>
            <a:pPr indent="-342900" lvl="0" marL="457200" rtl="0" algn="l">
              <a:spcBef>
                <a:spcPts val="0"/>
              </a:spcBef>
              <a:spcAft>
                <a:spcPts val="0"/>
              </a:spcAft>
              <a:buSzPts val="1800"/>
              <a:buAutoNum type="arabicPeriod"/>
            </a:pPr>
            <a:r>
              <a:rPr lang="en"/>
              <a:t>Check if it is valid</a:t>
            </a:r>
            <a:endParaRPr/>
          </a:p>
          <a:p>
            <a:pPr indent="-317500" lvl="1" marL="914400" rtl="0" algn="l">
              <a:spcBef>
                <a:spcPts val="0"/>
              </a:spcBef>
              <a:spcAft>
                <a:spcPts val="0"/>
              </a:spcAft>
              <a:buSzPts val="1400"/>
              <a:buAutoNum type="alphaLcPeriod"/>
            </a:pPr>
            <a:r>
              <a:rPr lang="en"/>
              <a:t>If it is, continue to the next space and repeat step 1</a:t>
            </a:r>
            <a:endParaRPr/>
          </a:p>
          <a:p>
            <a:pPr indent="-317500" lvl="1" marL="914400" rtl="0" algn="l">
              <a:spcBef>
                <a:spcPts val="0"/>
              </a:spcBef>
              <a:spcAft>
                <a:spcPts val="0"/>
              </a:spcAft>
              <a:buSzPts val="1400"/>
              <a:buAutoNum type="alphaLcPeriod"/>
            </a:pPr>
            <a:r>
              <a:rPr lang="en"/>
              <a:t>If not, check if a valid guess has been found earlier this run</a:t>
            </a:r>
            <a:endParaRPr/>
          </a:p>
          <a:p>
            <a:pPr indent="-317500" lvl="2" marL="1371600" rtl="0" algn="l">
              <a:spcBef>
                <a:spcPts val="0"/>
              </a:spcBef>
              <a:spcAft>
                <a:spcPts val="0"/>
              </a:spcAft>
              <a:buSzPts val="1400"/>
              <a:buAutoNum type="romanLcPeriod"/>
            </a:pPr>
            <a:r>
              <a:rPr lang="en"/>
              <a:t>If yes, reset the board and add to a queue to restart from one position back, with value +1</a:t>
            </a:r>
            <a:endParaRPr/>
          </a:p>
          <a:p>
            <a:pPr indent="-317500" lvl="2" marL="1371600" rtl="0" algn="l">
              <a:spcBef>
                <a:spcPts val="0"/>
              </a:spcBef>
              <a:spcAft>
                <a:spcPts val="0"/>
              </a:spcAft>
              <a:buSzPts val="1400"/>
              <a:buAutoNum type="romanLcPeriod"/>
            </a:pPr>
            <a:r>
              <a:rPr lang="en"/>
              <a:t>If not, end the algorithm, and pull from queue</a:t>
            </a:r>
            <a:endParaRPr/>
          </a:p>
          <a:p>
            <a:pPr indent="-342900" lvl="0" marL="457200" rtl="0" algn="l">
              <a:spcBef>
                <a:spcPts val="0"/>
              </a:spcBef>
              <a:spcAft>
                <a:spcPts val="0"/>
              </a:spcAft>
              <a:buSzPts val="1800"/>
              <a:buAutoNum type="arabicPeriod"/>
            </a:pPr>
            <a:r>
              <a:rPr lang="en"/>
              <a:t>When queue is empty, the board is </a:t>
            </a:r>
            <a:r>
              <a:rPr lang="en"/>
              <a:t>solved</a:t>
            </a:r>
            <a:r>
              <a:rPr lang="en"/>
              <a:t> </a:t>
            </a:r>
            <a:endParaRPr/>
          </a:p>
        </p:txBody>
      </p:sp>
      <p:pic>
        <p:nvPicPr>
          <p:cNvPr id="74" name="Google Shape;74;p15"/>
          <p:cNvPicPr preferRelativeResize="0"/>
          <p:nvPr/>
        </p:nvPicPr>
        <p:blipFill>
          <a:blip r:embed="rId3">
            <a:alphaModFix/>
          </a:blip>
          <a:stretch>
            <a:fillRect/>
          </a:stretch>
        </p:blipFill>
        <p:spPr>
          <a:xfrm>
            <a:off x="5127700" y="1152478"/>
            <a:ext cx="341640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0" name="Google Shape;80;p16"/>
          <p:cNvSpPr txBox="1"/>
          <p:nvPr>
            <p:ph idx="1" type="body"/>
          </p:nvPr>
        </p:nvSpPr>
        <p:spPr>
          <a:xfrm>
            <a:off x="311700" y="1152475"/>
            <a:ext cx="4260300" cy="364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Execution time ignored the </a:t>
            </a:r>
            <a:r>
              <a:rPr lang="en"/>
              <a:t>perceived</a:t>
            </a:r>
            <a:r>
              <a:rPr lang="en"/>
              <a:t> difficulty of the board </a:t>
            </a:r>
            <a:endParaRPr/>
          </a:p>
          <a:p>
            <a:pPr indent="-342900" lvl="0" marL="457200" rtl="0" algn="l">
              <a:spcBef>
                <a:spcPts val="0"/>
              </a:spcBef>
              <a:spcAft>
                <a:spcPts val="0"/>
              </a:spcAft>
              <a:buSzPts val="1800"/>
              <a:buChar char="●"/>
            </a:pPr>
            <a:r>
              <a:rPr lang="en"/>
              <a:t>After running our sequential program we found that the </a:t>
            </a:r>
            <a:r>
              <a:rPr lang="en"/>
              <a:t>processing</a:t>
            </a:r>
            <a:r>
              <a:rPr lang="en"/>
              <a:t> time scaled heavily with the number of </a:t>
            </a:r>
            <a:r>
              <a:rPr lang="en"/>
              <a:t>initial</a:t>
            </a:r>
            <a:r>
              <a:rPr lang="en"/>
              <a:t> knowns</a:t>
            </a:r>
            <a:endParaRPr/>
          </a:p>
          <a:p>
            <a:pPr indent="-342900" lvl="0" marL="457200" rtl="0" algn="l">
              <a:spcBef>
                <a:spcPts val="0"/>
              </a:spcBef>
              <a:spcAft>
                <a:spcPts val="0"/>
              </a:spcAft>
              <a:buSzPts val="1800"/>
              <a:buChar char="●"/>
            </a:pPr>
            <a:r>
              <a:rPr lang="en"/>
              <a:t>If the board has a solution, brute force will always find it.</a:t>
            </a:r>
            <a:endParaRPr/>
          </a:p>
          <a:p>
            <a:pPr indent="-342900" lvl="0" marL="457200" rtl="0" algn="l">
              <a:spcBef>
                <a:spcPts val="0"/>
              </a:spcBef>
              <a:spcAft>
                <a:spcPts val="0"/>
              </a:spcAft>
              <a:buSzPts val="1800"/>
              <a:buChar char="●"/>
            </a:pPr>
            <a:r>
              <a:rPr lang="en"/>
              <a:t>The hardest possible puzzle took over 12 minutes to solve</a:t>
            </a:r>
            <a:endParaRPr/>
          </a:p>
        </p:txBody>
      </p:sp>
      <p:pic>
        <p:nvPicPr>
          <p:cNvPr id="81" name="Google Shape;81;p16"/>
          <p:cNvPicPr preferRelativeResize="0"/>
          <p:nvPr/>
        </p:nvPicPr>
        <p:blipFill>
          <a:blip r:embed="rId3">
            <a:alphaModFix/>
          </a:blip>
          <a:stretch>
            <a:fillRect/>
          </a:stretch>
        </p:blipFill>
        <p:spPr>
          <a:xfrm>
            <a:off x="4804038" y="2571750"/>
            <a:ext cx="4052384" cy="2434800"/>
          </a:xfrm>
          <a:prstGeom prst="rect">
            <a:avLst/>
          </a:prstGeom>
          <a:noFill/>
          <a:ln>
            <a:noFill/>
          </a:ln>
        </p:spPr>
      </p:pic>
      <p:pic>
        <p:nvPicPr>
          <p:cNvPr id="82" name="Google Shape;82;p16"/>
          <p:cNvPicPr preferRelativeResize="0"/>
          <p:nvPr/>
        </p:nvPicPr>
        <p:blipFill>
          <a:blip r:embed="rId4">
            <a:alphaModFix/>
          </a:blip>
          <a:stretch>
            <a:fillRect/>
          </a:stretch>
        </p:blipFill>
        <p:spPr>
          <a:xfrm>
            <a:off x="4804050" y="320419"/>
            <a:ext cx="4052375" cy="22513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Brute Force </a:t>
            </a:r>
            <a:r>
              <a:rPr lang="en"/>
              <a:t>Solution</a:t>
            </a:r>
            <a:r>
              <a:rPr lang="en"/>
              <a:t> Algorithm</a:t>
            </a:r>
            <a:endParaRPr/>
          </a:p>
        </p:txBody>
      </p:sp>
      <p:sp>
        <p:nvSpPr>
          <p:cNvPr id="88" name="Google Shape;88;p17"/>
          <p:cNvSpPr txBox="1"/>
          <p:nvPr>
            <p:ph idx="1" type="body"/>
          </p:nvPr>
        </p:nvSpPr>
        <p:spPr>
          <a:xfrm>
            <a:off x="311700" y="1152475"/>
            <a:ext cx="4892100" cy="384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Some overhead, at least one input per thread must be entered into the queue in order to have all working simultaneously</a:t>
            </a:r>
            <a:endParaRPr sz="1500"/>
          </a:p>
          <a:p>
            <a:pPr indent="-323850" lvl="0" marL="457200" rtl="0" algn="l">
              <a:spcBef>
                <a:spcPts val="0"/>
              </a:spcBef>
              <a:spcAft>
                <a:spcPts val="0"/>
              </a:spcAft>
              <a:buSzPts val="1500"/>
              <a:buChar char="●"/>
            </a:pPr>
            <a:r>
              <a:rPr lang="en" sz="1500"/>
              <a:t>If we check validity on a value is in flux, the validity check fails to be accurate </a:t>
            </a:r>
            <a:endParaRPr sz="1500"/>
          </a:p>
          <a:p>
            <a:pPr indent="-323850" lvl="0" marL="457200" rtl="0" algn="l">
              <a:spcBef>
                <a:spcPts val="0"/>
              </a:spcBef>
              <a:spcAft>
                <a:spcPts val="0"/>
              </a:spcAft>
              <a:buSzPts val="1500"/>
              <a:buChar char="●"/>
            </a:pPr>
            <a:r>
              <a:rPr lang="en" sz="1500"/>
              <a:t>A race condition is discovered</a:t>
            </a:r>
            <a:endParaRPr sz="1500"/>
          </a:p>
          <a:p>
            <a:pPr indent="-311150" lvl="1" marL="914400" rtl="0" algn="l">
              <a:spcBef>
                <a:spcPts val="0"/>
              </a:spcBef>
              <a:spcAft>
                <a:spcPts val="0"/>
              </a:spcAft>
              <a:buSzPts val="1300"/>
              <a:buChar char="○"/>
            </a:pPr>
            <a:r>
              <a:rPr lang="en" sz="1300"/>
              <a:t>To solve this, we introduce locks</a:t>
            </a:r>
            <a:endParaRPr sz="1300"/>
          </a:p>
          <a:p>
            <a:pPr indent="-311150" lvl="1" marL="914400" rtl="0" algn="l">
              <a:spcBef>
                <a:spcPts val="0"/>
              </a:spcBef>
              <a:spcAft>
                <a:spcPts val="0"/>
              </a:spcAft>
              <a:buSzPts val="1300"/>
              <a:buChar char="○"/>
            </a:pPr>
            <a:r>
              <a:rPr lang="en" sz="1300"/>
              <a:t>Each Row, C</a:t>
            </a:r>
            <a:r>
              <a:rPr lang="en" sz="1300"/>
              <a:t>olumn</a:t>
            </a:r>
            <a:r>
              <a:rPr lang="en" sz="1300"/>
              <a:t>, and Block must be locked if a thread is using it</a:t>
            </a:r>
            <a:endParaRPr sz="1300"/>
          </a:p>
          <a:p>
            <a:pPr indent="-311150" lvl="1" marL="914400" rtl="0" algn="l">
              <a:spcBef>
                <a:spcPts val="0"/>
              </a:spcBef>
              <a:spcAft>
                <a:spcPts val="0"/>
              </a:spcAft>
              <a:buSzPts val="1300"/>
              <a:buChar char="○"/>
            </a:pPr>
            <a:r>
              <a:rPr lang="en" sz="1300"/>
              <a:t>Before acting on a cell, the algorithm checks if it is locked, if locked it is added to the queue and acts on the next cell</a:t>
            </a:r>
            <a:endParaRPr sz="1300"/>
          </a:p>
          <a:p>
            <a:pPr indent="-311150" lvl="1" marL="914400" rtl="0" algn="l">
              <a:spcBef>
                <a:spcPts val="0"/>
              </a:spcBef>
              <a:spcAft>
                <a:spcPts val="0"/>
              </a:spcAft>
              <a:buSzPts val="1300"/>
              <a:buChar char="○"/>
            </a:pPr>
            <a:r>
              <a:rPr lang="en" sz="1300"/>
              <a:t>Therefore, in our algorithm will not scale beyond 9 threads</a:t>
            </a:r>
            <a:endParaRPr sz="1300"/>
          </a:p>
          <a:p>
            <a:pPr indent="0" lvl="0" marL="0" rtl="0" algn="l">
              <a:spcBef>
                <a:spcPts val="1600"/>
              </a:spcBef>
              <a:spcAft>
                <a:spcPts val="1600"/>
              </a:spcAft>
              <a:buNone/>
            </a:pPr>
            <a:r>
              <a:t/>
            </a:r>
            <a:endParaRPr/>
          </a:p>
        </p:txBody>
      </p:sp>
      <p:pic>
        <p:nvPicPr>
          <p:cNvPr id="89" name="Google Shape;89;p17"/>
          <p:cNvPicPr preferRelativeResize="0"/>
          <p:nvPr/>
        </p:nvPicPr>
        <p:blipFill rotWithShape="1">
          <a:blip r:embed="rId3">
            <a:alphaModFix/>
          </a:blip>
          <a:srcRect b="31257" l="37570" r="38890" t="47878"/>
          <a:stretch/>
        </p:blipFill>
        <p:spPr>
          <a:xfrm>
            <a:off x="5264025" y="1868550"/>
            <a:ext cx="3526123" cy="175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5" name="Google Shape;95;p18"/>
          <p:cNvSpPr txBox="1"/>
          <p:nvPr>
            <p:ph idx="1" type="body"/>
          </p:nvPr>
        </p:nvSpPr>
        <p:spPr>
          <a:xfrm>
            <a:off x="311700" y="1152475"/>
            <a:ext cx="4260300" cy="375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our tests, our Brute Force Algorithm appears to scale exponentially </a:t>
            </a:r>
            <a:endParaRPr/>
          </a:p>
          <a:p>
            <a:pPr indent="-342900" lvl="0" marL="457200" rtl="0" algn="l">
              <a:spcBef>
                <a:spcPts val="0"/>
              </a:spcBef>
              <a:spcAft>
                <a:spcPts val="0"/>
              </a:spcAft>
              <a:buSzPts val="1800"/>
              <a:buChar char="●"/>
            </a:pPr>
            <a:r>
              <a:rPr lang="en"/>
              <a:t>Beyond 9 threads, we no longer </a:t>
            </a:r>
            <a:r>
              <a:rPr lang="en"/>
              <a:t>significantly</a:t>
            </a:r>
            <a:r>
              <a:rPr lang="en"/>
              <a:t> achieve speedup</a:t>
            </a:r>
            <a:endParaRPr/>
          </a:p>
          <a:p>
            <a:pPr indent="-317500" lvl="1" marL="914400" rtl="0" algn="l">
              <a:spcBef>
                <a:spcPts val="0"/>
              </a:spcBef>
              <a:spcAft>
                <a:spcPts val="0"/>
              </a:spcAft>
              <a:buSzPts val="1400"/>
              <a:buChar char="○"/>
            </a:pPr>
            <a:r>
              <a:rPr lang="en"/>
              <a:t>This is due to avoiding the race condition.</a:t>
            </a:r>
            <a:endParaRPr/>
          </a:p>
          <a:p>
            <a:pPr indent="-342900" lvl="0" marL="457200" rtl="0" algn="l">
              <a:spcBef>
                <a:spcPts val="0"/>
              </a:spcBef>
              <a:spcAft>
                <a:spcPts val="0"/>
              </a:spcAft>
              <a:buSzPts val="1800"/>
              <a:buChar char="●"/>
            </a:pPr>
            <a:r>
              <a:rPr lang="en"/>
              <a:t>We achieve a maximum speedup of about 6</a:t>
            </a:r>
            <a:endParaRPr/>
          </a:p>
          <a:p>
            <a:pPr indent="-342900" lvl="0" marL="457200" rtl="0" algn="l">
              <a:spcBef>
                <a:spcPts val="0"/>
              </a:spcBef>
              <a:spcAft>
                <a:spcPts val="0"/>
              </a:spcAft>
              <a:buSzPts val="1800"/>
              <a:buChar char="●"/>
            </a:pPr>
            <a:r>
              <a:rPr lang="en"/>
              <a:t>If we were to increase the number of threads beyond this, there would an abundance of threads waiting</a:t>
            </a:r>
            <a:endParaRPr/>
          </a:p>
        </p:txBody>
      </p:sp>
      <p:pic>
        <p:nvPicPr>
          <p:cNvPr id="96" name="Google Shape;96;p18"/>
          <p:cNvPicPr preferRelativeResize="0"/>
          <p:nvPr/>
        </p:nvPicPr>
        <p:blipFill>
          <a:blip r:embed="rId3">
            <a:alphaModFix/>
          </a:blip>
          <a:stretch>
            <a:fillRect/>
          </a:stretch>
        </p:blipFill>
        <p:spPr>
          <a:xfrm>
            <a:off x="4674175" y="202072"/>
            <a:ext cx="4419599" cy="2259178"/>
          </a:xfrm>
          <a:prstGeom prst="rect">
            <a:avLst/>
          </a:prstGeom>
          <a:noFill/>
          <a:ln>
            <a:noFill/>
          </a:ln>
        </p:spPr>
      </p:pic>
      <p:pic>
        <p:nvPicPr>
          <p:cNvPr id="97" name="Google Shape;97;p18"/>
          <p:cNvPicPr preferRelativeResize="0"/>
          <p:nvPr/>
        </p:nvPicPr>
        <p:blipFill>
          <a:blip r:embed="rId4">
            <a:alphaModFix/>
          </a:blip>
          <a:stretch>
            <a:fillRect/>
          </a:stretch>
        </p:blipFill>
        <p:spPr>
          <a:xfrm>
            <a:off x="4674175" y="2529559"/>
            <a:ext cx="4419600" cy="24388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Crook’s Algorithm Sequential</a:t>
            </a:r>
            <a:endParaRPr/>
          </a:p>
        </p:txBody>
      </p:sp>
      <p:sp>
        <p:nvSpPr>
          <p:cNvPr id="103" name="Google Shape;103;p19"/>
          <p:cNvSpPr txBox="1"/>
          <p:nvPr>
            <p:ph idx="1" type="body"/>
          </p:nvPr>
        </p:nvSpPr>
        <p:spPr>
          <a:xfrm>
            <a:off x="311700" y="1152475"/>
            <a:ext cx="4260300" cy="386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Crook’s Algorithm is more akin to how a human would solve a Sudoku</a:t>
            </a:r>
            <a:endParaRPr sz="1500"/>
          </a:p>
          <a:p>
            <a:pPr indent="-323850" lvl="0" marL="457200" rtl="0" algn="l">
              <a:spcBef>
                <a:spcPts val="0"/>
              </a:spcBef>
              <a:spcAft>
                <a:spcPts val="0"/>
              </a:spcAft>
              <a:buSzPts val="1500"/>
              <a:buChar char="●"/>
            </a:pPr>
            <a:r>
              <a:rPr lang="en" sz="1500"/>
              <a:t>The algorithm tracks what the possible values are for each cell, then solves by process of elimination.</a:t>
            </a:r>
            <a:endParaRPr sz="1500"/>
          </a:p>
          <a:p>
            <a:pPr indent="-323850" lvl="0" marL="457200" rtl="0" algn="l">
              <a:spcBef>
                <a:spcPts val="0"/>
              </a:spcBef>
              <a:spcAft>
                <a:spcPts val="0"/>
              </a:spcAft>
              <a:buSzPts val="1500"/>
              <a:buChar char="●"/>
            </a:pPr>
            <a:r>
              <a:rPr lang="en" sz="1500"/>
              <a:t>It is possible for this algorithm to not be able to find a solution </a:t>
            </a:r>
            <a:endParaRPr sz="1500"/>
          </a:p>
          <a:p>
            <a:pPr indent="-323850" lvl="0" marL="457200" rtl="0" algn="l">
              <a:spcBef>
                <a:spcPts val="0"/>
              </a:spcBef>
              <a:spcAft>
                <a:spcPts val="0"/>
              </a:spcAft>
              <a:buSzPts val="1500"/>
              <a:buAutoNum type="arabicPeriod"/>
            </a:pPr>
            <a:r>
              <a:rPr lang="en" sz="1500"/>
              <a:t>Update Cells with all possible values</a:t>
            </a:r>
            <a:endParaRPr sz="1500"/>
          </a:p>
          <a:p>
            <a:pPr indent="-323850" lvl="0" marL="457200" rtl="0" algn="l">
              <a:spcBef>
                <a:spcPts val="0"/>
              </a:spcBef>
              <a:spcAft>
                <a:spcPts val="0"/>
              </a:spcAft>
              <a:buSzPts val="1500"/>
              <a:buAutoNum type="arabicPeriod"/>
            </a:pPr>
            <a:r>
              <a:rPr lang="en" sz="1500"/>
              <a:t>Solve cells that only have one possible value x</a:t>
            </a:r>
            <a:endParaRPr sz="1500"/>
          </a:p>
          <a:p>
            <a:pPr indent="-323850" lvl="0" marL="457200" rtl="0" algn="l">
              <a:spcBef>
                <a:spcPts val="0"/>
              </a:spcBef>
              <a:spcAft>
                <a:spcPts val="0"/>
              </a:spcAft>
              <a:buSzPts val="1500"/>
              <a:buAutoNum type="arabicPeriod"/>
            </a:pPr>
            <a:r>
              <a:rPr lang="en" sz="1500"/>
              <a:t>Solve cells that are the only member in the set that can hold x</a:t>
            </a:r>
            <a:endParaRPr sz="1500"/>
          </a:p>
          <a:p>
            <a:pPr indent="-323850" lvl="0" marL="457200" rtl="0" algn="l">
              <a:spcBef>
                <a:spcPts val="0"/>
              </a:spcBef>
              <a:spcAft>
                <a:spcPts val="0"/>
              </a:spcAft>
              <a:buSzPts val="1500"/>
              <a:buAutoNum type="arabicPeriod"/>
            </a:pPr>
            <a:r>
              <a:rPr lang="en" sz="1500"/>
              <a:t>If a step successfully solves a cell, update the board and start again</a:t>
            </a:r>
            <a:endParaRPr sz="1500"/>
          </a:p>
        </p:txBody>
      </p:sp>
      <p:pic>
        <p:nvPicPr>
          <p:cNvPr id="104" name="Google Shape;104;p19"/>
          <p:cNvPicPr preferRelativeResize="0"/>
          <p:nvPr/>
        </p:nvPicPr>
        <p:blipFill>
          <a:blip r:embed="rId3">
            <a:alphaModFix/>
          </a:blip>
          <a:stretch>
            <a:fillRect/>
          </a:stretch>
        </p:blipFill>
        <p:spPr>
          <a:xfrm>
            <a:off x="5345575" y="1152475"/>
            <a:ext cx="34164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Crook’s Algorithm Results</a:t>
            </a:r>
            <a:endParaRPr/>
          </a:p>
        </p:txBody>
      </p:sp>
      <p:sp>
        <p:nvSpPr>
          <p:cNvPr id="110" name="Google Shape;110;p20"/>
          <p:cNvSpPr txBox="1"/>
          <p:nvPr>
            <p:ph idx="1" type="body"/>
          </p:nvPr>
        </p:nvSpPr>
        <p:spPr>
          <a:xfrm>
            <a:off x="311700" y="1152475"/>
            <a:ext cx="421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Crook’s algorithm achieves a faster processing time</a:t>
            </a:r>
            <a:endParaRPr/>
          </a:p>
          <a:p>
            <a:pPr indent="-342900" lvl="0" marL="457200" rtl="0" algn="l">
              <a:spcBef>
                <a:spcPts val="0"/>
              </a:spcBef>
              <a:spcAft>
                <a:spcPts val="0"/>
              </a:spcAft>
              <a:buSzPts val="1800"/>
              <a:buChar char="●"/>
            </a:pPr>
            <a:r>
              <a:rPr lang="en"/>
              <a:t>Crook’s Algorithm scales with number of clues as well</a:t>
            </a:r>
            <a:endParaRPr/>
          </a:p>
          <a:p>
            <a:pPr indent="-342900" lvl="0" marL="457200" rtl="0" algn="l">
              <a:spcBef>
                <a:spcPts val="0"/>
              </a:spcBef>
              <a:spcAft>
                <a:spcPts val="0"/>
              </a:spcAft>
              <a:buSzPts val="1800"/>
              <a:buChar char="●"/>
            </a:pPr>
            <a:r>
              <a:rPr lang="en"/>
              <a:t>However, It is possible for Crook’s algorithm to encounter a puzzle where it cannot find a solution</a:t>
            </a:r>
            <a:endParaRPr/>
          </a:p>
        </p:txBody>
      </p:sp>
      <p:pic>
        <p:nvPicPr>
          <p:cNvPr id="111" name="Google Shape;111;p20"/>
          <p:cNvPicPr preferRelativeResize="0"/>
          <p:nvPr/>
        </p:nvPicPr>
        <p:blipFill>
          <a:blip r:embed="rId3">
            <a:alphaModFix/>
          </a:blip>
          <a:stretch>
            <a:fillRect/>
          </a:stretch>
        </p:blipFill>
        <p:spPr>
          <a:xfrm>
            <a:off x="4683000" y="963538"/>
            <a:ext cx="4308601" cy="3216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Crook’s Parallel Results</a:t>
            </a:r>
            <a:endParaRPr/>
          </a:p>
        </p:txBody>
      </p:sp>
      <p:sp>
        <p:nvSpPr>
          <p:cNvPr id="117" name="Google Shape;117;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Crook’s algorithm achieves a smaller base processing time, but does not scale as well as our brute force algorithm</a:t>
            </a:r>
            <a:endParaRPr/>
          </a:p>
          <a:p>
            <a:pPr indent="-342900" lvl="0" marL="457200" rtl="0" algn="l">
              <a:spcBef>
                <a:spcPts val="0"/>
              </a:spcBef>
              <a:spcAft>
                <a:spcPts val="0"/>
              </a:spcAft>
              <a:buSzPts val="1800"/>
              <a:buChar char="●"/>
            </a:pPr>
            <a:r>
              <a:rPr lang="en"/>
              <a:t>As Crook’s operates by process of elimination, it relies on updating the board with new constraints. It is rare for more than one or two new cells to be solved each board update. </a:t>
            </a:r>
            <a:endParaRPr/>
          </a:p>
          <a:p>
            <a:pPr indent="-342900" lvl="0" marL="457200" rtl="0" algn="l">
              <a:spcBef>
                <a:spcPts val="0"/>
              </a:spcBef>
              <a:spcAft>
                <a:spcPts val="0"/>
              </a:spcAft>
              <a:buSzPts val="1800"/>
              <a:buChar char="●"/>
            </a:pPr>
            <a:r>
              <a:rPr lang="en"/>
              <a:t>Our speed up is about 2.5</a:t>
            </a:r>
            <a:endParaRPr/>
          </a:p>
        </p:txBody>
      </p:sp>
      <p:pic>
        <p:nvPicPr>
          <p:cNvPr id="118" name="Google Shape;118;p21"/>
          <p:cNvPicPr preferRelativeResize="0"/>
          <p:nvPr/>
        </p:nvPicPr>
        <p:blipFill>
          <a:blip r:embed="rId3">
            <a:alphaModFix/>
          </a:blip>
          <a:stretch>
            <a:fillRect/>
          </a:stretch>
        </p:blipFill>
        <p:spPr>
          <a:xfrm>
            <a:off x="5240600" y="513898"/>
            <a:ext cx="3436925" cy="2057852"/>
          </a:xfrm>
          <a:prstGeom prst="rect">
            <a:avLst/>
          </a:prstGeom>
          <a:noFill/>
          <a:ln>
            <a:noFill/>
          </a:ln>
        </p:spPr>
      </p:pic>
      <p:pic>
        <p:nvPicPr>
          <p:cNvPr id="119" name="Google Shape;119;p21"/>
          <p:cNvPicPr preferRelativeResize="0"/>
          <p:nvPr/>
        </p:nvPicPr>
        <p:blipFill>
          <a:blip r:embed="rId4">
            <a:alphaModFix/>
          </a:blip>
          <a:stretch>
            <a:fillRect/>
          </a:stretch>
        </p:blipFill>
        <p:spPr>
          <a:xfrm>
            <a:off x="5240600" y="2682100"/>
            <a:ext cx="3436936" cy="205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