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5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30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9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14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97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1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6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0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5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3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EF05-FF8F-4674-9503-96C4A2BEDA51}" type="datetimeFigureOut">
              <a:rPr lang="ru-RU" smtClean="0"/>
              <a:t>29.12.2019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77D96-5576-4B7A-9E4A-1E5ED3A09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ujkova.ru/sites/default/files/lec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7AF3F-26EB-45B4-8164-E202959AB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ctr"/>
            <a:r>
              <a:rPr lang="ru-BY" dirty="0"/>
              <a:t>Персистентный дек</a:t>
            </a:r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C575-8B5F-45CA-A18E-F5FA2C31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800100"/>
          </a:xfrm>
        </p:spPr>
        <p:txBody>
          <a:bodyPr/>
          <a:lstStyle/>
          <a:p>
            <a:pPr algn="ctr"/>
            <a:r>
              <a:rPr lang="ru-BY" dirty="0"/>
              <a:t>Н</a:t>
            </a:r>
            <a:r>
              <a:rPr lang="ru-RU" dirty="0"/>
              <a:t>а</a:t>
            </a:r>
            <a:r>
              <a:rPr lang="ru-BY" dirty="0"/>
              <a:t>з</a:t>
            </a:r>
            <a:r>
              <a:rPr lang="ru-RU" dirty="0"/>
              <a:t>н</a:t>
            </a:r>
            <a:r>
              <a:rPr lang="ru-BY" dirty="0"/>
              <a:t>а</a:t>
            </a:r>
            <a:r>
              <a:rPr lang="ru-RU" dirty="0"/>
              <a:t>ч</a:t>
            </a:r>
            <a:r>
              <a:rPr lang="ru-BY" dirty="0"/>
              <a:t>е</a:t>
            </a:r>
            <a:r>
              <a:rPr lang="ru-RU" dirty="0"/>
              <a:t>н</a:t>
            </a:r>
            <a:r>
              <a:rPr lang="ru-BY" dirty="0"/>
              <a:t>и</a:t>
            </a:r>
            <a:r>
              <a:rPr lang="ru-RU" dirty="0"/>
              <a:t>е</a:t>
            </a:r>
            <a:r>
              <a:rPr lang="ru-BY" dirty="0"/>
              <a:t> </a:t>
            </a:r>
            <a:r>
              <a:rPr lang="ru-RU" dirty="0"/>
              <a:t>а</a:t>
            </a:r>
            <a:r>
              <a:rPr lang="ru-BY" dirty="0"/>
              <a:t>л</a:t>
            </a:r>
            <a:r>
              <a:rPr lang="ru-RU" dirty="0"/>
              <a:t>г</a:t>
            </a:r>
            <a:r>
              <a:rPr lang="ru-BY" dirty="0"/>
              <a:t>о</a:t>
            </a:r>
            <a:r>
              <a:rPr lang="ru-RU" dirty="0"/>
              <a:t>р</a:t>
            </a:r>
            <a:r>
              <a:rPr lang="ru-BY" dirty="0"/>
              <a:t>и</a:t>
            </a:r>
            <a:r>
              <a:rPr lang="ru-RU" dirty="0"/>
              <a:t>т</a:t>
            </a:r>
            <a:r>
              <a:rPr lang="ru-BY" dirty="0"/>
              <a:t>м</a:t>
            </a:r>
            <a:r>
              <a:rPr lang="ru-RU" dirty="0"/>
              <a:t>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2BBE9-546A-49CA-96CA-6C674887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5937"/>
            <a:ext cx="8596668" cy="4586288"/>
          </a:xfrm>
        </p:spPr>
        <p:txBody>
          <a:bodyPr>
            <a:normAutofit/>
          </a:bodyPr>
          <a:lstStyle/>
          <a:p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ж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п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ь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ы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/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ь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ы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ц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200" dirty="0" err="1">
                <a:ea typeface="Tahoma" panose="020B0604030504040204" pitchFamily="34" charset="0"/>
                <a:cs typeface="Tahoma" panose="020B0604030504040204" pitchFamily="34" charset="0"/>
              </a:rPr>
              <a:t>push_back</a:t>
            </a:r>
            <a:r>
              <a:rPr lang="en-CA" sz="2200" dirty="0"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 в начало </a:t>
            </a:r>
            <a:r>
              <a:rPr lang="en-CA" sz="2200" dirty="0" err="1">
                <a:ea typeface="Tahoma" panose="020B0604030504040204" pitchFamily="34" charset="0"/>
                <a:cs typeface="Tahoma" panose="020B0604030504040204" pitchFamily="34" charset="0"/>
              </a:rPr>
              <a:t>push_front</a:t>
            </a:r>
            <a:r>
              <a:rPr lang="en-CA" sz="2200" dirty="0"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удалять элементы в начале </a:t>
            </a:r>
            <a:r>
              <a:rPr lang="en-CA" sz="2200" dirty="0" err="1">
                <a:ea typeface="Tahoma" panose="020B0604030504040204" pitchFamily="34" charset="0"/>
                <a:cs typeface="Tahoma" panose="020B0604030504040204" pitchFamily="34" charset="0"/>
              </a:rPr>
              <a:t>pop_back</a:t>
            </a:r>
            <a:r>
              <a:rPr lang="en-CA" sz="2200" dirty="0"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uk-UA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 в конце </a:t>
            </a:r>
            <a:r>
              <a:rPr lang="en-CA" sz="2200" dirty="0" err="1">
                <a:ea typeface="Tahoma" panose="020B0604030504040204" pitchFamily="34" charset="0"/>
                <a:cs typeface="Tahoma" panose="020B0604030504040204" pitchFamily="34" charset="0"/>
              </a:rPr>
              <a:t>pop_front</a:t>
            </a:r>
            <a:r>
              <a:rPr lang="en-CA" sz="2200" dirty="0"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может быть использован при решении задачи нахождения минимального на </a:t>
            </a:r>
            <a:r>
              <a:rPr lang="ru-BY" sz="2200" dirty="0" err="1">
                <a:ea typeface="Tahoma" panose="020B0604030504040204" pitchFamily="34" charset="0"/>
                <a:cs typeface="Tahoma" panose="020B0604030504040204" pitchFamily="34" charset="0"/>
              </a:rPr>
              <a:t>фик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ч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ь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я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б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ы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ю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щ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й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ь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ч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just"/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 err="1">
                <a:ea typeface="Tahoma" panose="020B0604030504040204" pitchFamily="34" charset="0"/>
                <a:cs typeface="Tahoma" panose="020B0604030504040204" pitchFamily="34" charset="0"/>
              </a:rPr>
              <a:t>зен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в алгоритмах, где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ф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ц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я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ш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ь 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ч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ч</a:t>
            </a:r>
            <a:r>
              <a:rPr lang="ru-RU" sz="22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200" dirty="0">
                <a:ea typeface="Tahoma" panose="020B0604030504040204" pitchFamily="34" charset="0"/>
                <a:cs typeface="Tahoma" panose="020B0604030504040204" pitchFamily="34" charset="0"/>
              </a:rPr>
              <a:t>о.</a:t>
            </a:r>
            <a:endParaRPr lang="ru-RU" sz="2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D6F7B5-E1A9-4B45-B2DD-2CE3F62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800100"/>
          </a:xfrm>
        </p:spPr>
        <p:txBody>
          <a:bodyPr/>
          <a:lstStyle/>
          <a:p>
            <a:pPr algn="ctr"/>
            <a:r>
              <a:rPr lang="ru-BY" dirty="0"/>
              <a:t>Изложение алгоритма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846F3B-30D5-4238-B26A-04A673A09E96}"/>
              </a:ext>
            </a:extLst>
          </p:cNvPr>
          <p:cNvSpPr txBox="1">
            <a:spLocks/>
          </p:cNvSpPr>
          <p:nvPr/>
        </p:nvSpPr>
        <p:spPr>
          <a:xfrm>
            <a:off x="393405" y="1181098"/>
            <a:ext cx="9654362" cy="567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BY" sz="2800" b="1" dirty="0">
                <a:solidFill>
                  <a:schemeClr val="tx1"/>
                </a:solidFill>
              </a:rPr>
              <a:t>Д</a:t>
            </a:r>
            <a:r>
              <a:rPr lang="ru-RU" sz="2800" b="1" dirty="0">
                <a:solidFill>
                  <a:schemeClr val="tx1"/>
                </a:solidFill>
              </a:rPr>
              <a:t>е</a:t>
            </a:r>
            <a:r>
              <a:rPr lang="ru-BY" sz="2800" b="1" dirty="0">
                <a:solidFill>
                  <a:schemeClr val="tx1"/>
                </a:solidFill>
              </a:rPr>
              <a:t>к </a:t>
            </a:r>
            <a:r>
              <a:rPr lang="ru-RU" sz="2400" dirty="0">
                <a:solidFill>
                  <a:schemeClr val="tx1"/>
                </a:solidFill>
              </a:rPr>
              <a:t>— структура данных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с двусторонним доступом к элементам</a:t>
            </a:r>
            <a:r>
              <a:rPr lang="ru-BY" sz="2400" dirty="0">
                <a:solidFill>
                  <a:schemeClr val="tx1"/>
                </a:solidFill>
              </a:rPr>
              <a:t>.</a:t>
            </a:r>
          </a:p>
          <a:p>
            <a:endParaRPr lang="ru-BY" sz="2400" b="1" dirty="0">
              <a:solidFill>
                <a:schemeClr val="tx1"/>
              </a:solidFill>
            </a:endParaRPr>
          </a:p>
          <a:p>
            <a:r>
              <a:rPr lang="ru-BY" sz="2400" dirty="0">
                <a:solidFill>
                  <a:schemeClr val="tx1"/>
                </a:solidFill>
              </a:rPr>
              <a:t>Поддерживает такие </a:t>
            </a:r>
            <a:r>
              <a:rPr lang="ru-BY" sz="2400" b="1" dirty="0">
                <a:solidFill>
                  <a:schemeClr val="tx1"/>
                </a:solidFill>
              </a:rPr>
              <a:t>операции: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chemeClr val="tx1"/>
                </a:solidFill>
              </a:rPr>
              <a:t>push_front</a:t>
            </a:r>
            <a:r>
              <a:rPr lang="en-CA" sz="2400" b="1" dirty="0">
                <a:solidFill>
                  <a:schemeClr val="tx1"/>
                </a:solidFill>
              </a:rPr>
              <a:t> () </a:t>
            </a:r>
            <a:r>
              <a:rPr lang="ru-RU" sz="2400" dirty="0">
                <a:solidFill>
                  <a:schemeClr val="tx1"/>
                </a:solidFill>
              </a:rPr>
              <a:t>—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ru-BY" sz="2400" dirty="0">
                <a:solidFill>
                  <a:schemeClr val="tx1"/>
                </a:solidFill>
              </a:rPr>
              <a:t>добавление в начало дека нов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г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chemeClr val="tx1"/>
                </a:solidFill>
              </a:rPr>
              <a:t>push_back</a:t>
            </a:r>
            <a:r>
              <a:rPr lang="en-CA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—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ru-BY" sz="2400" dirty="0">
                <a:solidFill>
                  <a:schemeClr val="tx1"/>
                </a:solidFill>
              </a:rPr>
              <a:t>добавление в конец дека нов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г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а</a:t>
            </a:r>
            <a:r>
              <a:rPr lang="en-CA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chemeClr val="tx1"/>
                </a:solidFill>
              </a:rPr>
              <a:t>pop_front</a:t>
            </a:r>
            <a:r>
              <a:rPr lang="en-CA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—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ru-BY" sz="2400" dirty="0">
                <a:solidFill>
                  <a:schemeClr val="tx1"/>
                </a:solidFill>
              </a:rPr>
              <a:t>извлечение из дека первого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а (</a:t>
            </a:r>
            <a:r>
              <a:rPr lang="ru-RU" sz="2400" dirty="0">
                <a:solidFill>
                  <a:schemeClr val="tx1"/>
                </a:solidFill>
              </a:rPr>
              <a:t>в</a:t>
            </a:r>
            <a:r>
              <a:rPr lang="ru-BY" sz="2400" dirty="0">
                <a:solidFill>
                  <a:schemeClr val="tx1"/>
                </a:solidFill>
              </a:rPr>
              <a:t>о</a:t>
            </a:r>
            <a:r>
              <a:rPr lang="ru-RU" sz="2400" dirty="0">
                <a:solidFill>
                  <a:schemeClr val="tx1"/>
                </a:solidFill>
              </a:rPr>
              <a:t>з</a:t>
            </a:r>
            <a:r>
              <a:rPr lang="ru-BY" sz="2400" dirty="0">
                <a:solidFill>
                  <a:schemeClr val="tx1"/>
                </a:solidFill>
              </a:rPr>
              <a:t>в</a:t>
            </a:r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BY" sz="2400" dirty="0">
                <a:solidFill>
                  <a:schemeClr val="tx1"/>
                </a:solidFill>
              </a:rPr>
              <a:t>а</a:t>
            </a:r>
            <a:r>
              <a:rPr lang="ru-RU" sz="2400" dirty="0">
                <a:solidFill>
                  <a:schemeClr val="tx1"/>
                </a:solidFill>
              </a:rPr>
              <a:t>щ</a:t>
            </a:r>
            <a:r>
              <a:rPr lang="ru-BY" sz="2400" dirty="0">
                <a:solidFill>
                  <a:schemeClr val="tx1"/>
                </a:solidFill>
              </a:rPr>
              <a:t>а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т </a:t>
            </a:r>
            <a:r>
              <a:rPr lang="ru-RU" sz="2400" dirty="0">
                <a:solidFill>
                  <a:schemeClr val="tx1"/>
                </a:solidFill>
              </a:rPr>
              <a:t>п</a:t>
            </a:r>
            <a:r>
              <a:rPr lang="ru-BY" sz="2400" dirty="0">
                <a:solidFill>
                  <a:schemeClr val="tx1"/>
                </a:solidFill>
              </a:rPr>
              <a:t>е</a:t>
            </a:r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BY" sz="2400" dirty="0">
                <a:solidFill>
                  <a:schemeClr val="tx1"/>
                </a:solidFill>
              </a:rPr>
              <a:t>в</a:t>
            </a:r>
            <a:r>
              <a:rPr lang="ru-RU" sz="2400" dirty="0">
                <a:solidFill>
                  <a:schemeClr val="tx1"/>
                </a:solidFill>
              </a:rPr>
              <a:t>ы</a:t>
            </a:r>
            <a:r>
              <a:rPr lang="ru-BY" sz="2400" dirty="0">
                <a:solidFill>
                  <a:schemeClr val="tx1"/>
                </a:solidFill>
              </a:rPr>
              <a:t>й элемент и дек без этого элемента)</a:t>
            </a:r>
            <a:r>
              <a:rPr lang="en-CA" sz="2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>
                <a:solidFill>
                  <a:schemeClr val="tx1"/>
                </a:solidFill>
              </a:rPr>
              <a:t>pop_back</a:t>
            </a:r>
            <a:r>
              <a:rPr lang="en-CA" sz="2400" b="1" dirty="0">
                <a:solidFill>
                  <a:schemeClr val="tx1"/>
                </a:solidFill>
              </a:rPr>
              <a:t>() </a:t>
            </a:r>
            <a:r>
              <a:rPr lang="ru-RU" sz="2400" dirty="0">
                <a:solidFill>
                  <a:schemeClr val="tx1"/>
                </a:solidFill>
              </a:rPr>
              <a:t>—</a:t>
            </a:r>
            <a:r>
              <a:rPr lang="en-CA" sz="2400" dirty="0">
                <a:solidFill>
                  <a:schemeClr val="tx1"/>
                </a:solidFill>
              </a:rPr>
              <a:t> </a:t>
            </a:r>
            <a:r>
              <a:rPr lang="ru-BY" sz="2400" dirty="0" err="1">
                <a:solidFill>
                  <a:schemeClr val="tx1"/>
                </a:solidFill>
              </a:rPr>
              <a:t>извлеч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BY" sz="2400" dirty="0">
                <a:solidFill>
                  <a:schemeClr val="tx1"/>
                </a:solidFill>
              </a:rPr>
              <a:t>е 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BY" sz="2400" dirty="0">
                <a:solidFill>
                  <a:schemeClr val="tx1"/>
                </a:solidFill>
              </a:rPr>
              <a:t>з </a:t>
            </a:r>
            <a:r>
              <a:rPr lang="ru-RU" sz="2400" dirty="0">
                <a:solidFill>
                  <a:schemeClr val="tx1"/>
                </a:solidFill>
              </a:rPr>
              <a:t>д</a:t>
            </a:r>
            <a:r>
              <a:rPr lang="ru-BY" sz="2400" dirty="0">
                <a:solidFill>
                  <a:schemeClr val="tx1"/>
                </a:solidFill>
              </a:rPr>
              <a:t>е</a:t>
            </a:r>
            <a:r>
              <a:rPr lang="ru-RU" sz="2400" dirty="0">
                <a:solidFill>
                  <a:schemeClr val="tx1"/>
                </a:solidFill>
              </a:rPr>
              <a:t>к</a:t>
            </a:r>
            <a:r>
              <a:rPr lang="ru-BY" sz="2400" dirty="0">
                <a:solidFill>
                  <a:schemeClr val="tx1"/>
                </a:solidFill>
              </a:rPr>
              <a:t>а </a:t>
            </a:r>
            <a:r>
              <a:rPr lang="ru-RU" sz="2400" dirty="0">
                <a:solidFill>
                  <a:schemeClr val="tx1"/>
                </a:solidFill>
              </a:rPr>
              <a:t>п</a:t>
            </a:r>
            <a:r>
              <a:rPr lang="ru-BY" sz="2400" dirty="0">
                <a:solidFill>
                  <a:schemeClr val="tx1"/>
                </a:solidFill>
              </a:rPr>
              <a:t>о</a:t>
            </a:r>
            <a:r>
              <a:rPr lang="ru-RU" sz="2400" dirty="0">
                <a:solidFill>
                  <a:schemeClr val="tx1"/>
                </a:solidFill>
              </a:rPr>
              <a:t>с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д</a:t>
            </a:r>
            <a:r>
              <a:rPr lang="ru-RU" sz="2400" dirty="0">
                <a:solidFill>
                  <a:schemeClr val="tx1"/>
                </a:solidFill>
              </a:rPr>
              <a:t>н</a:t>
            </a:r>
            <a:r>
              <a:rPr lang="ru-BY" sz="2400" dirty="0">
                <a:solidFill>
                  <a:schemeClr val="tx1"/>
                </a:solidFill>
              </a:rPr>
              <a:t>е</a:t>
            </a:r>
            <a:r>
              <a:rPr lang="ru-RU" sz="2400" dirty="0">
                <a:solidFill>
                  <a:schemeClr val="tx1"/>
                </a:solidFill>
              </a:rPr>
              <a:t>г</a:t>
            </a:r>
            <a:r>
              <a:rPr lang="ru-BY" sz="2400" dirty="0">
                <a:solidFill>
                  <a:schemeClr val="tx1"/>
                </a:solidFill>
              </a:rPr>
              <a:t>о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а (</a:t>
            </a:r>
            <a:r>
              <a:rPr lang="ru-RU" sz="2400" dirty="0">
                <a:solidFill>
                  <a:schemeClr val="tx1"/>
                </a:solidFill>
              </a:rPr>
              <a:t>в</a:t>
            </a:r>
            <a:r>
              <a:rPr lang="ru-BY" sz="2400" dirty="0">
                <a:solidFill>
                  <a:schemeClr val="tx1"/>
                </a:solidFill>
              </a:rPr>
              <a:t>о</a:t>
            </a:r>
            <a:r>
              <a:rPr lang="ru-RU" sz="2400" dirty="0">
                <a:solidFill>
                  <a:schemeClr val="tx1"/>
                </a:solidFill>
              </a:rPr>
              <a:t>з</a:t>
            </a:r>
            <a:r>
              <a:rPr lang="ru-BY" sz="2400" dirty="0">
                <a:solidFill>
                  <a:schemeClr val="tx1"/>
                </a:solidFill>
              </a:rPr>
              <a:t>в</a:t>
            </a:r>
            <a:r>
              <a:rPr lang="ru-RU" sz="2400" dirty="0">
                <a:solidFill>
                  <a:schemeClr val="tx1"/>
                </a:solidFill>
              </a:rPr>
              <a:t>р</a:t>
            </a:r>
            <a:r>
              <a:rPr lang="ru-BY" sz="2400" dirty="0">
                <a:solidFill>
                  <a:schemeClr val="tx1"/>
                </a:solidFill>
              </a:rPr>
              <a:t>а</a:t>
            </a:r>
            <a:r>
              <a:rPr lang="ru-RU" sz="2400" dirty="0">
                <a:solidFill>
                  <a:schemeClr val="tx1"/>
                </a:solidFill>
              </a:rPr>
              <a:t>щ</a:t>
            </a:r>
            <a:r>
              <a:rPr lang="ru-BY" sz="2400" dirty="0">
                <a:solidFill>
                  <a:schemeClr val="tx1"/>
                </a:solidFill>
              </a:rPr>
              <a:t>а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т </a:t>
            </a:r>
            <a:r>
              <a:rPr lang="ru-RU" sz="2400" dirty="0">
                <a:solidFill>
                  <a:schemeClr val="tx1"/>
                </a:solidFill>
              </a:rPr>
              <a:t>п</a:t>
            </a:r>
            <a:r>
              <a:rPr lang="ru-BY" sz="2400" dirty="0">
                <a:solidFill>
                  <a:schemeClr val="tx1"/>
                </a:solidFill>
              </a:rPr>
              <a:t>о</a:t>
            </a:r>
            <a:r>
              <a:rPr lang="ru-RU" sz="2400" dirty="0">
                <a:solidFill>
                  <a:schemeClr val="tx1"/>
                </a:solidFill>
              </a:rPr>
              <a:t>с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д</a:t>
            </a:r>
            <a:r>
              <a:rPr lang="ru-RU" sz="2400" dirty="0">
                <a:solidFill>
                  <a:schemeClr val="tx1"/>
                </a:solidFill>
              </a:rPr>
              <a:t>н</a:t>
            </a:r>
            <a:r>
              <a:rPr lang="ru-BY" sz="2400" dirty="0">
                <a:solidFill>
                  <a:schemeClr val="tx1"/>
                </a:solidFill>
              </a:rPr>
              <a:t>и</a:t>
            </a:r>
            <a:r>
              <a:rPr lang="ru-RU" sz="2400" dirty="0">
                <a:solidFill>
                  <a:schemeClr val="tx1"/>
                </a:solidFill>
              </a:rPr>
              <a:t>й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д</a:t>
            </a:r>
            <a:r>
              <a:rPr lang="ru-BY" sz="2400" dirty="0">
                <a:solidFill>
                  <a:schemeClr val="tx1"/>
                </a:solidFill>
              </a:rPr>
              <a:t>е</a:t>
            </a:r>
            <a:r>
              <a:rPr lang="ru-RU" sz="2400" dirty="0">
                <a:solidFill>
                  <a:schemeClr val="tx1"/>
                </a:solidFill>
              </a:rPr>
              <a:t>к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б</a:t>
            </a:r>
            <a:r>
              <a:rPr lang="ru-BY" sz="2400" dirty="0">
                <a:solidFill>
                  <a:schemeClr val="tx1"/>
                </a:solidFill>
              </a:rPr>
              <a:t>е</a:t>
            </a:r>
            <a:r>
              <a:rPr lang="ru-RU" sz="2400" dirty="0">
                <a:solidFill>
                  <a:schemeClr val="tx1"/>
                </a:solidFill>
              </a:rPr>
              <a:t>з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т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г</a:t>
            </a:r>
            <a:r>
              <a:rPr lang="ru-RU" sz="2400" dirty="0">
                <a:solidFill>
                  <a:schemeClr val="tx1"/>
                </a:solidFill>
              </a:rPr>
              <a:t>о</a:t>
            </a:r>
            <a:r>
              <a:rPr lang="ru-BY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э</a:t>
            </a:r>
            <a:r>
              <a:rPr lang="ru-BY" sz="2400" dirty="0">
                <a:solidFill>
                  <a:schemeClr val="tx1"/>
                </a:solidFill>
              </a:rPr>
              <a:t>л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м</a:t>
            </a:r>
            <a:r>
              <a:rPr lang="ru-RU" sz="2400" dirty="0">
                <a:solidFill>
                  <a:schemeClr val="tx1"/>
                </a:solidFill>
              </a:rPr>
              <a:t>е</a:t>
            </a:r>
            <a:r>
              <a:rPr lang="ru-BY" sz="2400" dirty="0">
                <a:solidFill>
                  <a:schemeClr val="tx1"/>
                </a:solidFill>
              </a:rPr>
              <a:t>н</a:t>
            </a:r>
            <a:r>
              <a:rPr lang="ru-RU" sz="2400" dirty="0">
                <a:solidFill>
                  <a:schemeClr val="tx1"/>
                </a:solidFill>
              </a:rPr>
              <a:t>т</a:t>
            </a:r>
            <a:r>
              <a:rPr lang="ru-BY" sz="2400" dirty="0">
                <a:solidFill>
                  <a:schemeClr val="tx1"/>
                </a:solidFill>
              </a:rPr>
              <a:t>а).</a:t>
            </a:r>
            <a:endParaRPr lang="ru-BY" sz="2400" b="1" dirty="0">
              <a:solidFill>
                <a:schemeClr val="tx1"/>
              </a:solidFill>
            </a:endParaRPr>
          </a:p>
          <a:p>
            <a:r>
              <a:rPr lang="ru-BY" sz="2800" b="1" dirty="0">
                <a:solidFill>
                  <a:schemeClr val="tx1"/>
                </a:solidFill>
              </a:rPr>
              <a:t> 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E41816-5046-4DB7-AA94-4FCBF579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800100"/>
          </a:xfrm>
        </p:spPr>
        <p:txBody>
          <a:bodyPr/>
          <a:lstStyle/>
          <a:p>
            <a:pPr algn="ctr"/>
            <a:r>
              <a:rPr lang="ru-BY" dirty="0"/>
              <a:t>Варианты использования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0BFC02-F2A6-4281-9B3A-733E58FE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967"/>
            <a:ext cx="8596668" cy="5011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BY" sz="2200" b="1" dirty="0">
                <a:ea typeface="Tahoma" panose="020B0604030504040204" pitchFamily="34" charset="0"/>
                <a:cs typeface="Tahoma" panose="020B0604030504040204" pitchFamily="34" charset="0"/>
              </a:rPr>
              <a:t>Решение задачи нахождения минимального на фиксированном отрезке.</a:t>
            </a:r>
          </a:p>
          <a:p>
            <a:pPr marL="0" indent="0" algn="just">
              <a:buNone/>
            </a:pPr>
            <a:r>
              <a:rPr lang="ru-RU" sz="2000" dirty="0" err="1">
                <a:ea typeface="Tahoma" panose="020B0604030504040204" pitchFamily="34" charset="0"/>
                <a:cs typeface="Tahoma" panose="020B0604030504040204" pitchFamily="34" charset="0"/>
              </a:rPr>
              <a:t>deque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ru-RU" sz="2000" dirty="0" err="1"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&gt; q;// Дек для хранения неубывающей последовательности </a:t>
            </a:r>
            <a:endParaRPr lang="ru-BY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min = </a:t>
            </a:r>
            <a:r>
              <a:rPr lang="en-CA" sz="2000" dirty="0" err="1">
                <a:ea typeface="Tahoma" panose="020B0604030504040204" pitchFamily="34" charset="0"/>
                <a:cs typeface="Tahoma" panose="020B0604030504040204" pitchFamily="34" charset="0"/>
              </a:rPr>
              <a:t>q.front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(); //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 В вершине такой очереди хранится минимум последовательности</a:t>
            </a:r>
          </a:p>
          <a:p>
            <a:pPr marL="0" indent="0" algn="just">
              <a:buNone/>
            </a:pP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while (!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q.empty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() &amp;&amp;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q.back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() &gt;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new_el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CA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q.pop_back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0" indent="0" algn="just">
              <a:buNone/>
            </a:pP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q.push_back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ea typeface="Tahoma" panose="020B0604030504040204" pitchFamily="34" charset="0"/>
                <a:cs typeface="Tahoma" panose="020B0604030504040204" pitchFamily="34" charset="0"/>
              </a:rPr>
              <a:t>new_el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); //</a:t>
            </a:r>
            <a:r>
              <a:rPr lang="uk-UA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Добавление элементов 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endParaRPr lang="ru-BY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if (!</a:t>
            </a:r>
            <a:r>
              <a:rPr lang="en-CA" sz="2000" dirty="0" err="1">
                <a:ea typeface="Tahoma" panose="020B0604030504040204" pitchFamily="34" charset="0"/>
                <a:cs typeface="Tahoma" panose="020B0604030504040204" pitchFamily="34" charset="0"/>
              </a:rPr>
              <a:t>q.empty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() &amp;&amp; </a:t>
            </a:r>
            <a:r>
              <a:rPr lang="en-CA" sz="2000" dirty="0" err="1">
                <a:ea typeface="Tahoma" panose="020B0604030504040204" pitchFamily="34" charset="0"/>
                <a:cs typeface="Tahoma" panose="020B0604030504040204" pitchFamily="34" charset="0"/>
              </a:rPr>
              <a:t>q.front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() == </a:t>
            </a:r>
            <a:r>
              <a:rPr lang="en-CA" sz="2000" dirty="0" err="1">
                <a:ea typeface="Tahoma" panose="020B0604030504040204" pitchFamily="34" charset="0"/>
                <a:cs typeface="Tahoma" panose="020B0604030504040204" pitchFamily="34" charset="0"/>
              </a:rPr>
              <a:t>rem_el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)  </a:t>
            </a:r>
            <a:r>
              <a:rPr lang="en-CA" sz="2000" dirty="0" err="1">
                <a:ea typeface="Tahoma" panose="020B0604030504040204" pitchFamily="34" charset="0"/>
                <a:cs typeface="Tahoma" panose="020B0604030504040204" pitchFamily="34" charset="0"/>
              </a:rPr>
              <a:t>q.pop_front</a:t>
            </a:r>
            <a:r>
              <a:rPr lang="en-CA" sz="2000" dirty="0">
                <a:ea typeface="Tahoma" panose="020B0604030504040204" pitchFamily="34" charset="0"/>
                <a:cs typeface="Tahoma" panose="020B0604030504040204" pitchFamily="34" charset="0"/>
              </a:rPr>
              <a:t>(); // 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Извлечение 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а </a:t>
            </a:r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000" dirty="0">
                <a:ea typeface="Tahoma" panose="020B0604030504040204" pitchFamily="34" charset="0"/>
                <a:cs typeface="Tahoma" panose="020B0604030504040204" pitchFamily="34" charset="0"/>
              </a:rPr>
              <a:t>з головы очереди</a:t>
            </a:r>
          </a:p>
          <a:p>
            <a:pPr marL="0" indent="0" algn="ctr">
              <a:buNone/>
            </a:pP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н 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ц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г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т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м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л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о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я 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з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й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CA" sz="2000" b="1" dirty="0">
                <a:ea typeface="Tahoma" panose="020B0604030504040204" pitchFamily="34" charset="0"/>
                <a:cs typeface="Tahoma" panose="020B0604030504040204" pitchFamily="34" charset="0"/>
              </a:rPr>
              <a:t>A-Steal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операций </a:t>
            </a:r>
            <a:r>
              <a:rPr lang="en-CA" sz="2000" b="1" dirty="0">
                <a:ea typeface="Tahoma" panose="020B0604030504040204" pitchFamily="34" charset="0"/>
                <a:cs typeface="Tahoma" panose="020B0604030504040204" pitchFamily="34" charset="0"/>
              </a:rPr>
              <a:t>Undo – Redo </a:t>
            </a:r>
            <a:r>
              <a:rPr lang="ru-BY" sz="2000" b="1" dirty="0">
                <a:ea typeface="Tahoma" panose="020B0604030504040204" pitchFamily="34" charset="0"/>
                <a:cs typeface="Tahoma" panose="020B0604030504040204" pitchFamily="34" charset="0"/>
              </a:rPr>
              <a:t>в программных приложениях.</a:t>
            </a:r>
            <a:endParaRPr lang="en-CA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ru-RU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ru-BY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BY" sz="22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5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306D2E-92D0-44EF-B515-7491536E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23" y="1927151"/>
            <a:ext cx="8596668" cy="2711301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http://shujkova.ru/sites/default/files/lec1.pdf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— </a:t>
            </a:r>
            <a:r>
              <a:rPr lang="ru-BY" sz="2000" dirty="0">
                <a:solidFill>
                  <a:schemeClr val="tx1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а</a:t>
            </a:r>
            <a:r>
              <a:rPr lang="ru-BY" sz="2000" dirty="0">
                <a:solidFill>
                  <a:schemeClr val="tx1"/>
                </a:solidFill>
              </a:rPr>
              <a:t>ц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о</a:t>
            </a:r>
            <a:r>
              <a:rPr lang="ru-RU" sz="2000" dirty="0">
                <a:solidFill>
                  <a:schemeClr val="tx1"/>
                </a:solidFill>
              </a:rPr>
              <a:t>н</a:t>
            </a:r>
            <a:r>
              <a:rPr lang="ru-BY" sz="2000" dirty="0">
                <a:solidFill>
                  <a:schemeClr val="tx1"/>
                </a:solidFill>
              </a:rPr>
              <a:t>а</a:t>
            </a:r>
            <a:r>
              <a:rPr lang="ru-RU" sz="2000" dirty="0">
                <a:solidFill>
                  <a:schemeClr val="tx1"/>
                </a:solidFill>
              </a:rPr>
              <a:t>л</a:t>
            </a:r>
            <a:r>
              <a:rPr lang="ru-BY" sz="2000" dirty="0">
                <a:solidFill>
                  <a:schemeClr val="tx1"/>
                </a:solidFill>
              </a:rPr>
              <a:t>ь</a:t>
            </a:r>
            <a:r>
              <a:rPr lang="ru-RU" sz="2000" dirty="0">
                <a:solidFill>
                  <a:schemeClr val="tx1"/>
                </a:solidFill>
              </a:rPr>
              <a:t>н</a:t>
            </a:r>
            <a:r>
              <a:rPr lang="ru-BY" sz="2000" dirty="0">
                <a:solidFill>
                  <a:schemeClr val="tx1"/>
                </a:solidFill>
              </a:rPr>
              <a:t>ы</a:t>
            </a:r>
            <a:r>
              <a:rPr lang="ru-RU" sz="2000" dirty="0">
                <a:solidFill>
                  <a:schemeClr val="tx1"/>
                </a:solidFill>
              </a:rPr>
              <a:t>й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с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BY" sz="2000" dirty="0">
                <a:solidFill>
                  <a:schemeClr val="tx1"/>
                </a:solidFill>
              </a:rPr>
              <a:t>л</a:t>
            </a:r>
            <a:r>
              <a:rPr lang="ru-RU" sz="2000" dirty="0">
                <a:solidFill>
                  <a:schemeClr val="tx1"/>
                </a:solidFill>
              </a:rPr>
              <a:t>е</a:t>
            </a:r>
            <a:r>
              <a:rPr lang="ru-BY" sz="2000" dirty="0">
                <a:solidFill>
                  <a:schemeClr val="tx1"/>
                </a:solidFill>
              </a:rPr>
              <a:t>д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BY" sz="2000" dirty="0">
                <a:solidFill>
                  <a:schemeClr val="tx1"/>
                </a:solidFill>
              </a:rPr>
              <a:t>в</a:t>
            </a:r>
            <a:r>
              <a:rPr lang="ru-RU" sz="2000" dirty="0">
                <a:solidFill>
                  <a:schemeClr val="tx1"/>
                </a:solidFill>
              </a:rPr>
              <a:t>а</a:t>
            </a:r>
            <a:r>
              <a:rPr lang="ru-BY" sz="2000" dirty="0">
                <a:solidFill>
                  <a:schemeClr val="tx1"/>
                </a:solidFill>
              </a:rPr>
              <a:t>т</a:t>
            </a:r>
            <a:r>
              <a:rPr lang="ru-RU" sz="2000" dirty="0">
                <a:solidFill>
                  <a:schemeClr val="tx1"/>
                </a:solidFill>
              </a:rPr>
              <a:t>е</a:t>
            </a:r>
            <a:r>
              <a:rPr lang="ru-BY" sz="2000" dirty="0">
                <a:solidFill>
                  <a:schemeClr val="tx1"/>
                </a:solidFill>
              </a:rPr>
              <a:t>л</a:t>
            </a:r>
            <a:r>
              <a:rPr lang="ru-RU" sz="2000" dirty="0">
                <a:solidFill>
                  <a:schemeClr val="tx1"/>
                </a:solidFill>
              </a:rPr>
              <a:t>ь</a:t>
            </a:r>
            <a:r>
              <a:rPr lang="ru-BY" sz="2000" dirty="0">
                <a:solidFill>
                  <a:schemeClr val="tx1"/>
                </a:solidFill>
              </a:rPr>
              <a:t>с</a:t>
            </a:r>
            <a:r>
              <a:rPr lang="ru-RU" sz="2000" dirty="0">
                <a:solidFill>
                  <a:schemeClr val="tx1"/>
                </a:solidFill>
              </a:rPr>
              <a:t>к</a:t>
            </a:r>
            <a:r>
              <a:rPr lang="ru-BY" sz="2000" dirty="0">
                <a:solidFill>
                  <a:schemeClr val="tx1"/>
                </a:solidFill>
              </a:rPr>
              <a:t>и</a:t>
            </a:r>
            <a:r>
              <a:rPr lang="ru-RU" sz="2000" dirty="0">
                <a:solidFill>
                  <a:schemeClr val="tx1"/>
                </a:solidFill>
              </a:rPr>
              <a:t>й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BY" sz="2000" dirty="0" err="1">
                <a:solidFill>
                  <a:schemeClr val="tx1"/>
                </a:solidFill>
              </a:rPr>
              <a:t>универси</a:t>
            </a:r>
            <a:r>
              <a:rPr lang="ru-RU" sz="2000" dirty="0">
                <a:solidFill>
                  <a:schemeClr val="tx1"/>
                </a:solidFill>
              </a:rPr>
              <a:t>т</a:t>
            </a:r>
            <a:r>
              <a:rPr lang="ru-BY" sz="2000" dirty="0" err="1">
                <a:solidFill>
                  <a:schemeClr val="tx1"/>
                </a:solidFill>
              </a:rPr>
              <a:t>ет</a:t>
            </a:r>
            <a:r>
              <a:rPr lang="ru-BY" sz="2000" dirty="0">
                <a:solidFill>
                  <a:schemeClr val="tx1"/>
                </a:solidFill>
              </a:rPr>
              <a:t>  </a:t>
            </a:r>
            <a:r>
              <a:rPr lang="en-CA" sz="2000" dirty="0">
                <a:solidFill>
                  <a:schemeClr val="tx1"/>
                </a:solidFill>
              </a:rPr>
              <a:t>“</a:t>
            </a:r>
            <a:r>
              <a:rPr lang="ru-BY" sz="2000" dirty="0">
                <a:solidFill>
                  <a:schemeClr val="tx1"/>
                </a:solidFill>
              </a:rPr>
              <a:t>Высшая школа экономики</a:t>
            </a:r>
            <a:r>
              <a:rPr lang="en-CA" sz="2000" dirty="0">
                <a:solidFill>
                  <a:schemeClr val="tx1"/>
                </a:solidFill>
              </a:rPr>
              <a:t>”</a:t>
            </a:r>
            <a:r>
              <a:rPr lang="ru-BY" sz="2000" dirty="0">
                <a:solidFill>
                  <a:schemeClr val="tx1"/>
                </a:solidFill>
              </a:rPr>
              <a:t> (</a:t>
            </a:r>
            <a:r>
              <a:rPr lang="ru-RU" sz="2000" dirty="0">
                <a:solidFill>
                  <a:schemeClr val="tx1"/>
                </a:solidFill>
              </a:rPr>
              <a:t>Л</a:t>
            </a:r>
            <a:r>
              <a:rPr lang="ru-BY" sz="2000" dirty="0">
                <a:solidFill>
                  <a:schemeClr val="tx1"/>
                </a:solidFill>
              </a:rPr>
              <a:t>е</a:t>
            </a:r>
            <a:r>
              <a:rPr lang="ru-RU" sz="2000" dirty="0">
                <a:solidFill>
                  <a:schemeClr val="tx1"/>
                </a:solidFill>
              </a:rPr>
              <a:t>к</a:t>
            </a:r>
            <a:r>
              <a:rPr lang="ru-BY" sz="2000" dirty="0">
                <a:solidFill>
                  <a:schemeClr val="tx1"/>
                </a:solidFill>
              </a:rPr>
              <a:t>ц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я 1. 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BY" sz="2000" dirty="0" err="1">
                <a:solidFill>
                  <a:schemeClr val="tx1"/>
                </a:solidFill>
              </a:rPr>
              <a:t>труктуры</a:t>
            </a:r>
            <a:r>
              <a:rPr lang="ru-BY" sz="2000" dirty="0">
                <a:solidFill>
                  <a:schemeClr val="tx1"/>
                </a:solidFill>
              </a:rPr>
              <a:t> данных. Стек. 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BY" sz="2000" dirty="0" err="1">
                <a:solidFill>
                  <a:schemeClr val="tx1"/>
                </a:solidFill>
              </a:rPr>
              <a:t>чередь</a:t>
            </a:r>
            <a:r>
              <a:rPr lang="ru-BY" sz="2000" dirty="0">
                <a:solidFill>
                  <a:schemeClr val="tx1"/>
                </a:solidFill>
              </a:rPr>
              <a:t>. Дек);</a:t>
            </a:r>
          </a:p>
          <a:p>
            <a:r>
              <a:rPr lang="ru-BY" sz="2000" dirty="0">
                <a:solidFill>
                  <a:schemeClr val="tx1"/>
                </a:solidFill>
              </a:rPr>
              <a:t>А</a:t>
            </a:r>
            <a:r>
              <a:rPr lang="ru-RU" sz="2000" dirty="0">
                <a:solidFill>
                  <a:schemeClr val="tx1"/>
                </a:solidFill>
              </a:rPr>
              <a:t>л</a:t>
            </a:r>
            <a:r>
              <a:rPr lang="ru-BY" sz="2000" dirty="0">
                <a:solidFill>
                  <a:schemeClr val="tx1"/>
                </a:solidFill>
              </a:rPr>
              <a:t>г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BY" sz="2000" dirty="0">
                <a:solidFill>
                  <a:schemeClr val="tx1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т</a:t>
            </a:r>
            <a:r>
              <a:rPr lang="ru-RU" sz="2000" dirty="0">
                <a:solidFill>
                  <a:schemeClr val="tx1"/>
                </a:solidFill>
              </a:rPr>
              <a:t>м</a:t>
            </a:r>
            <a:r>
              <a:rPr lang="ru-BY" sz="2000" dirty="0">
                <a:solidFill>
                  <a:schemeClr val="tx1"/>
                </a:solidFill>
              </a:rPr>
              <a:t>ы. </a:t>
            </a:r>
            <a:r>
              <a:rPr lang="ru-RU" sz="2000" dirty="0">
                <a:solidFill>
                  <a:schemeClr val="tx1"/>
                </a:solidFill>
              </a:rPr>
              <a:t>Т</a:t>
            </a:r>
            <a:r>
              <a:rPr lang="ru-BY" sz="2000" dirty="0">
                <a:solidFill>
                  <a:schemeClr val="tx1"/>
                </a:solidFill>
              </a:rPr>
              <a:t>е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BY" sz="2000" dirty="0">
                <a:solidFill>
                  <a:schemeClr val="tx1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я 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</a:t>
            </a:r>
            <a:r>
              <a:rPr lang="ru-BY" sz="2000" dirty="0">
                <a:solidFill>
                  <a:schemeClr val="tx1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а</a:t>
            </a:r>
            <a:r>
              <a:rPr lang="ru-BY" sz="2000" dirty="0">
                <a:solidFill>
                  <a:schemeClr val="tx1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т</a:t>
            </a:r>
            <a:r>
              <a:rPr lang="ru-BY" sz="2000" dirty="0">
                <a:solidFill>
                  <a:schemeClr val="tx1"/>
                </a:solidFill>
              </a:rPr>
              <a:t>и</a:t>
            </a:r>
            <a:r>
              <a:rPr lang="ru-RU" sz="2000" dirty="0">
                <a:solidFill>
                  <a:schemeClr val="tx1"/>
                </a:solidFill>
              </a:rPr>
              <a:t>ч</a:t>
            </a:r>
            <a:r>
              <a:rPr lang="ru-BY" sz="2000" dirty="0">
                <a:solidFill>
                  <a:schemeClr val="tx1"/>
                </a:solidFill>
              </a:rPr>
              <a:t>е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BY" sz="2000" dirty="0">
                <a:solidFill>
                  <a:schemeClr val="tx1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BY" sz="2000" dirty="0">
                <a:solidFill>
                  <a:schemeClr val="tx1"/>
                </a:solidFill>
              </a:rPr>
              <a:t>е применение (</a:t>
            </a:r>
            <a:r>
              <a:rPr lang="ru-RU" sz="2000" dirty="0">
                <a:solidFill>
                  <a:schemeClr val="tx1"/>
                </a:solidFill>
              </a:rPr>
              <a:t>а</a:t>
            </a:r>
            <a:r>
              <a:rPr lang="ru-BY" sz="2000" dirty="0">
                <a:solidFill>
                  <a:schemeClr val="tx1"/>
                </a:solidFill>
              </a:rPr>
              <a:t>в</a:t>
            </a:r>
            <a:r>
              <a:rPr lang="ru-RU" sz="2000" dirty="0">
                <a:solidFill>
                  <a:schemeClr val="tx1"/>
                </a:solidFill>
              </a:rPr>
              <a:t>т</a:t>
            </a:r>
            <a:r>
              <a:rPr lang="ru-BY" sz="2000" dirty="0">
                <a:solidFill>
                  <a:schemeClr val="tx1"/>
                </a:solidFill>
              </a:rPr>
              <a:t>о</a:t>
            </a:r>
            <a:r>
              <a:rPr lang="ru-RU" sz="2000" dirty="0">
                <a:solidFill>
                  <a:schemeClr val="tx1"/>
                </a:solidFill>
              </a:rPr>
              <a:t>р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Р</a:t>
            </a:r>
            <a:r>
              <a:rPr lang="ru-BY" sz="2000" dirty="0">
                <a:solidFill>
                  <a:schemeClr val="tx1"/>
                </a:solidFill>
              </a:rPr>
              <a:t>о</a:t>
            </a:r>
            <a:r>
              <a:rPr lang="ru-RU" sz="2000" dirty="0">
                <a:solidFill>
                  <a:schemeClr val="tx1"/>
                </a:solidFill>
              </a:rPr>
              <a:t>д</a:t>
            </a:r>
            <a:r>
              <a:rPr lang="ru-BY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BY" sz="2000" dirty="0">
                <a:solidFill>
                  <a:schemeClr val="tx1"/>
                </a:solidFill>
              </a:rPr>
              <a:t>т</a:t>
            </a: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BY" sz="2000" dirty="0">
                <a:solidFill>
                  <a:schemeClr val="tx1"/>
                </a:solidFill>
              </a:rPr>
              <a:t>в</a:t>
            </a:r>
            <a:r>
              <a:rPr lang="ru-RU" sz="2000" dirty="0">
                <a:solidFill>
                  <a:schemeClr val="tx1"/>
                </a:solidFill>
              </a:rPr>
              <a:t>е</a:t>
            </a:r>
            <a:r>
              <a:rPr lang="ru-BY" sz="2000" dirty="0">
                <a:solidFill>
                  <a:schemeClr val="tx1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BY" sz="2000" dirty="0">
                <a:solidFill>
                  <a:schemeClr val="tx1"/>
                </a:solidFill>
              </a:rPr>
              <a:t>);</a:t>
            </a:r>
          </a:p>
          <a:p>
            <a:r>
              <a:rPr lang="en-CA" sz="2000" dirty="0">
                <a:solidFill>
                  <a:schemeClr val="tx1"/>
                </a:solidFill>
              </a:rPr>
              <a:t>H</a:t>
            </a:r>
            <a:r>
              <a:rPr lang="en-US" sz="2000" dirty="0" err="1"/>
              <a:t>andbook</a:t>
            </a:r>
            <a:r>
              <a:rPr lang="en-US" sz="2000" dirty="0"/>
              <a:t> of Data Structures and Applications, Second Edition (</a:t>
            </a:r>
            <a:r>
              <a:rPr lang="ru-BY" sz="2000" dirty="0"/>
              <a:t>редакторы: </a:t>
            </a:r>
            <a:r>
              <a:rPr lang="en-CA" sz="2000" dirty="0"/>
              <a:t>Dinesh P. Mehta, Sartaj </a:t>
            </a:r>
            <a:r>
              <a:rPr lang="en-CA" sz="2000" dirty="0" err="1"/>
              <a:t>Sahni</a:t>
            </a:r>
            <a:r>
              <a:rPr lang="en-US" sz="2000" dirty="0"/>
              <a:t>)</a:t>
            </a:r>
            <a:r>
              <a:rPr lang="ru-BY" sz="2000" dirty="0"/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5A54FA-04AF-491F-B362-07DED9D9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800100"/>
          </a:xfrm>
        </p:spPr>
        <p:txBody>
          <a:bodyPr/>
          <a:lstStyle/>
          <a:p>
            <a:pPr algn="ctr"/>
            <a:r>
              <a:rPr lang="ru-BY" dirty="0"/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24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323F91-16F8-4A13-97A8-9857FEA9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2838"/>
            <a:ext cx="8596668" cy="32322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BY" sz="2000" dirty="0"/>
              <a:t>Д</a:t>
            </a:r>
            <a:r>
              <a:rPr lang="ru-RU" sz="2000" dirty="0"/>
              <a:t>л</a:t>
            </a:r>
            <a:r>
              <a:rPr lang="ru-BY" sz="2000" dirty="0"/>
              <a:t>я </a:t>
            </a:r>
            <a:r>
              <a:rPr lang="ru-RU" sz="2000" dirty="0"/>
              <a:t>т</a:t>
            </a:r>
            <a:r>
              <a:rPr lang="ru-BY" sz="2000" dirty="0"/>
              <a:t>о</a:t>
            </a:r>
            <a:r>
              <a:rPr lang="ru-RU" sz="2000" dirty="0"/>
              <a:t>г</a:t>
            </a:r>
            <a:r>
              <a:rPr lang="ru-BY" sz="2000" dirty="0"/>
              <a:t>о, </a:t>
            </a:r>
            <a:r>
              <a:rPr lang="ru-RU" sz="2000" dirty="0"/>
              <a:t>ч</a:t>
            </a:r>
            <a:r>
              <a:rPr lang="ru-BY" sz="2000" dirty="0"/>
              <a:t>т</a:t>
            </a:r>
            <a:r>
              <a:rPr lang="ru-RU" sz="2000" dirty="0"/>
              <a:t>о</a:t>
            </a:r>
            <a:r>
              <a:rPr lang="ru-BY" sz="2000" dirty="0"/>
              <a:t>б</a:t>
            </a:r>
            <a:r>
              <a:rPr lang="ru-RU" sz="2000" dirty="0"/>
              <a:t>ы</a:t>
            </a:r>
            <a:r>
              <a:rPr lang="ru-BY" sz="2000" dirty="0"/>
              <a:t> </a:t>
            </a:r>
            <a:r>
              <a:rPr lang="ru-RU" sz="2000" dirty="0"/>
              <a:t>и</a:t>
            </a:r>
            <a:r>
              <a:rPr lang="ru-BY" sz="2000" dirty="0"/>
              <a:t>з</a:t>
            </a:r>
            <a:r>
              <a:rPr lang="ru-RU" sz="2000" dirty="0"/>
              <a:t>в</a:t>
            </a:r>
            <a:r>
              <a:rPr lang="ru-BY" sz="2000" dirty="0"/>
              <a:t>л</a:t>
            </a:r>
            <a:r>
              <a:rPr lang="ru-RU" sz="2000" dirty="0"/>
              <a:t>е</a:t>
            </a:r>
            <a:r>
              <a:rPr lang="ru-BY" sz="2000" dirty="0"/>
              <a:t>ч</a:t>
            </a:r>
            <a:r>
              <a:rPr lang="ru-RU" sz="2000" dirty="0"/>
              <a:t>ь</a:t>
            </a:r>
            <a:r>
              <a:rPr lang="ru-BY" sz="2000" dirty="0"/>
              <a:t> </a:t>
            </a:r>
            <a:r>
              <a:rPr lang="ru-RU" sz="2000" dirty="0"/>
              <a:t>э</a:t>
            </a:r>
            <a:r>
              <a:rPr lang="ru-BY" sz="2000" dirty="0"/>
              <a:t>л</a:t>
            </a:r>
            <a:r>
              <a:rPr lang="ru-RU" sz="2000" dirty="0"/>
              <a:t>е</a:t>
            </a:r>
            <a:r>
              <a:rPr lang="ru-BY" sz="2000" dirty="0"/>
              <a:t>м</a:t>
            </a:r>
            <a:r>
              <a:rPr lang="ru-RU" sz="2000" dirty="0"/>
              <a:t>е</a:t>
            </a:r>
            <a:r>
              <a:rPr lang="ru-BY" sz="2000" dirty="0"/>
              <a:t>н</a:t>
            </a:r>
            <a:r>
              <a:rPr lang="ru-RU" sz="2000" dirty="0"/>
              <a:t>т</a:t>
            </a:r>
            <a:r>
              <a:rPr lang="ru-BY" sz="2000" dirty="0"/>
              <a:t> </a:t>
            </a:r>
            <a:r>
              <a:rPr lang="ru-RU" sz="2000" dirty="0"/>
              <a:t>н</a:t>
            </a:r>
            <a:r>
              <a:rPr lang="ru-BY" sz="2000" dirty="0"/>
              <a:t>у</a:t>
            </a:r>
            <a:r>
              <a:rPr lang="ru-RU" sz="2000" dirty="0"/>
              <a:t>ж</a:t>
            </a:r>
            <a:r>
              <a:rPr lang="ru-BY" sz="2000" dirty="0"/>
              <a:t>н</a:t>
            </a:r>
            <a:r>
              <a:rPr lang="ru-RU" sz="2000" dirty="0"/>
              <a:t>о</a:t>
            </a:r>
            <a:r>
              <a:rPr lang="ru-BY" sz="2000" dirty="0"/>
              <a:t> </a:t>
            </a:r>
            <a:r>
              <a:rPr lang="ru-RU" sz="2000" dirty="0"/>
              <a:t>с</a:t>
            </a:r>
            <a:r>
              <a:rPr lang="ru-BY" sz="2000" dirty="0"/>
              <a:t>п</a:t>
            </a:r>
            <a:r>
              <a:rPr lang="ru-RU" sz="2000" dirty="0"/>
              <a:t>у</a:t>
            </a:r>
            <a:r>
              <a:rPr lang="ru-BY" sz="2000" dirty="0"/>
              <a:t>с</a:t>
            </a:r>
            <a:r>
              <a:rPr lang="ru-RU" sz="2000" dirty="0"/>
              <a:t>т</a:t>
            </a:r>
            <a:r>
              <a:rPr lang="ru-BY" sz="2000" dirty="0"/>
              <a:t>и</a:t>
            </a:r>
            <a:r>
              <a:rPr lang="ru-RU" sz="2000" dirty="0"/>
              <a:t>т</a:t>
            </a:r>
            <a:r>
              <a:rPr lang="ru-BY" sz="2000" dirty="0"/>
              <a:t>ь</a:t>
            </a:r>
            <a:r>
              <a:rPr lang="ru-RU" sz="2000" dirty="0"/>
              <a:t>с</a:t>
            </a:r>
            <a:r>
              <a:rPr lang="ru-BY" sz="2000" dirty="0"/>
              <a:t>я </a:t>
            </a:r>
            <a:r>
              <a:rPr lang="ru-RU" sz="2000" dirty="0"/>
              <a:t>н</a:t>
            </a:r>
            <a:r>
              <a:rPr lang="ru-BY" sz="2000" dirty="0"/>
              <a:t>е </a:t>
            </a:r>
            <a:r>
              <a:rPr lang="ru-RU" sz="2000" dirty="0"/>
              <a:t>б</a:t>
            </a:r>
            <a:r>
              <a:rPr lang="ru-BY" sz="2000" dirty="0"/>
              <a:t>о</a:t>
            </a:r>
            <a:r>
              <a:rPr lang="ru-RU" sz="2000" dirty="0"/>
              <a:t>л</a:t>
            </a:r>
            <a:r>
              <a:rPr lang="ru-BY" sz="2000" dirty="0"/>
              <a:t>ь</a:t>
            </a:r>
            <a:r>
              <a:rPr lang="ru-RU" sz="2000" dirty="0"/>
              <a:t>ш</a:t>
            </a:r>
            <a:r>
              <a:rPr lang="ru-BY" sz="2000" dirty="0"/>
              <a:t>е, </a:t>
            </a:r>
            <a:r>
              <a:rPr lang="ru-RU" sz="2000" dirty="0"/>
              <a:t>ч</a:t>
            </a:r>
            <a:r>
              <a:rPr lang="ru-BY" sz="2000" dirty="0"/>
              <a:t>е</a:t>
            </a:r>
            <a:r>
              <a:rPr lang="ru-RU" sz="2000" dirty="0"/>
              <a:t>м</a:t>
            </a:r>
            <a:r>
              <a:rPr lang="ru-BY" sz="2000" dirty="0"/>
              <a:t> </a:t>
            </a:r>
            <a:r>
              <a:rPr lang="ru-RU" sz="2000" dirty="0"/>
              <a:t>н</a:t>
            </a:r>
            <a:r>
              <a:rPr lang="ru-BY" sz="2000" dirty="0"/>
              <a:t>а </a:t>
            </a:r>
            <a:r>
              <a:rPr lang="ru-RU" sz="2000" dirty="0"/>
              <a:t>г</a:t>
            </a:r>
            <a:r>
              <a:rPr lang="ru-BY" sz="2000" dirty="0"/>
              <a:t>л</a:t>
            </a:r>
            <a:r>
              <a:rPr lang="ru-RU" sz="2000" dirty="0"/>
              <a:t>у</a:t>
            </a:r>
            <a:r>
              <a:rPr lang="ru-BY" sz="2000" dirty="0"/>
              <a:t>б</a:t>
            </a:r>
            <a:r>
              <a:rPr lang="ru-RU" sz="2000" dirty="0"/>
              <a:t>и</a:t>
            </a:r>
            <a:r>
              <a:rPr lang="ru-BY" sz="2000" dirty="0"/>
              <a:t>н</a:t>
            </a:r>
            <a:r>
              <a:rPr lang="ru-RU" sz="2000" dirty="0"/>
              <a:t>у</a:t>
            </a:r>
            <a:r>
              <a:rPr lang="ru-BY" sz="2000" dirty="0"/>
              <a:t> </a:t>
            </a:r>
            <a:r>
              <a:rPr lang="ru-RU" sz="2000" dirty="0"/>
              <a:t>д</a:t>
            </a:r>
            <a:r>
              <a:rPr lang="ru-BY" sz="2000" dirty="0"/>
              <a:t>е</a:t>
            </a:r>
            <a:r>
              <a:rPr lang="ru-RU" sz="2000" dirty="0"/>
              <a:t>р</a:t>
            </a:r>
            <a:r>
              <a:rPr lang="ru-BY" sz="2000" dirty="0"/>
              <a:t>е</a:t>
            </a:r>
            <a:r>
              <a:rPr lang="ru-RU" sz="2000" dirty="0"/>
              <a:t>в</a:t>
            </a:r>
            <a:r>
              <a:rPr lang="ru-BY" sz="2000" dirty="0"/>
              <a:t>а, </a:t>
            </a:r>
            <a:r>
              <a:rPr lang="ru-RU" sz="2000" dirty="0"/>
              <a:t>ч</a:t>
            </a:r>
            <a:r>
              <a:rPr lang="ru-BY" sz="2000" dirty="0"/>
              <a:t>т</a:t>
            </a:r>
            <a:r>
              <a:rPr lang="ru-RU" sz="2000" dirty="0"/>
              <a:t>о</a:t>
            </a:r>
            <a:r>
              <a:rPr lang="ru-BY" sz="2000" dirty="0"/>
              <a:t> </a:t>
            </a:r>
            <a:r>
              <a:rPr lang="ru-RU" sz="2000" dirty="0"/>
              <a:t>в</a:t>
            </a:r>
            <a:r>
              <a:rPr lang="ru-BY" sz="2000" dirty="0"/>
              <a:t>ы</a:t>
            </a:r>
            <a:r>
              <a:rPr lang="ru-RU" sz="2000" dirty="0"/>
              <a:t>п</a:t>
            </a:r>
            <a:r>
              <a:rPr lang="ru-BY" sz="2000" dirty="0"/>
              <a:t>о</a:t>
            </a:r>
            <a:r>
              <a:rPr lang="ru-RU" sz="2000" dirty="0"/>
              <a:t>л</a:t>
            </a:r>
            <a:r>
              <a:rPr lang="ru-BY" sz="2000" dirty="0"/>
              <a:t>н</a:t>
            </a:r>
            <a:r>
              <a:rPr lang="ru-RU" sz="2000" dirty="0"/>
              <a:t>я</a:t>
            </a:r>
            <a:r>
              <a:rPr lang="ru-BY" sz="2000" dirty="0"/>
              <a:t>е</a:t>
            </a:r>
            <a:r>
              <a:rPr lang="ru-RU" sz="2000" dirty="0"/>
              <a:t>т</a:t>
            </a:r>
            <a:r>
              <a:rPr lang="ru-BY" sz="2000" dirty="0"/>
              <a:t>с</a:t>
            </a:r>
            <a:r>
              <a:rPr lang="ru-RU" sz="2000" dirty="0"/>
              <a:t>я</a:t>
            </a:r>
            <a:r>
              <a:rPr lang="ru-BY" sz="2000" dirty="0"/>
              <a:t> </a:t>
            </a:r>
            <a:r>
              <a:rPr lang="ru-RU" sz="2000" dirty="0"/>
              <a:t>з</a:t>
            </a:r>
            <a:r>
              <a:rPr lang="ru-BY" sz="2000" dirty="0"/>
              <a:t>а </a:t>
            </a:r>
            <a:r>
              <a:rPr lang="en-CA" sz="2000" dirty="0"/>
              <a:t>log</a:t>
            </a:r>
            <a:r>
              <a:rPr lang="en-CA" sz="2000" baseline="-25000" dirty="0"/>
              <a:t>2</a:t>
            </a:r>
            <a:r>
              <a:rPr lang="en-CA" sz="2000" dirty="0"/>
              <a:t>n. </a:t>
            </a:r>
          </a:p>
          <a:p>
            <a:pPr marL="0" indent="0" algn="just">
              <a:buNone/>
            </a:pPr>
            <a:r>
              <a:rPr lang="ru-BY" sz="2000" dirty="0"/>
              <a:t>Таким образом, операции извлечения </a:t>
            </a:r>
            <a:r>
              <a:rPr lang="en-CA" sz="2000" dirty="0" err="1"/>
              <a:t>pop_front</a:t>
            </a:r>
            <a:r>
              <a:rPr lang="en-CA" sz="2000" dirty="0"/>
              <a:t>() </a:t>
            </a:r>
            <a:r>
              <a:rPr lang="ru-BY" sz="2000" dirty="0"/>
              <a:t>и </a:t>
            </a:r>
            <a:r>
              <a:rPr lang="en-CA" sz="2000" dirty="0" err="1"/>
              <a:t>pop_back</a:t>
            </a:r>
            <a:r>
              <a:rPr lang="en-CA" sz="2000" dirty="0"/>
              <a:t>()</a:t>
            </a:r>
            <a:r>
              <a:rPr lang="ru-BY" sz="2000" dirty="0"/>
              <a:t> </a:t>
            </a:r>
            <a:r>
              <a:rPr lang="ru-BY" sz="2000" dirty="0" err="1"/>
              <a:t>выпол</a:t>
            </a:r>
            <a:r>
              <a:rPr lang="ru-RU" sz="2000" dirty="0"/>
              <a:t>н</a:t>
            </a:r>
            <a:r>
              <a:rPr lang="ru-BY" sz="2000" dirty="0"/>
              <a:t>я</a:t>
            </a:r>
            <a:r>
              <a:rPr lang="ru-RU" sz="2000" dirty="0"/>
              <a:t>ю</a:t>
            </a:r>
            <a:r>
              <a:rPr lang="ru-BY" sz="2000" dirty="0"/>
              <a:t>т</a:t>
            </a:r>
            <a:r>
              <a:rPr lang="ru-RU" sz="2000" dirty="0"/>
              <a:t>с</a:t>
            </a:r>
            <a:r>
              <a:rPr lang="ru-BY" sz="2000" dirty="0"/>
              <a:t>я </a:t>
            </a:r>
            <a:r>
              <a:rPr lang="ru-RU" sz="2000" dirty="0"/>
              <a:t>з</a:t>
            </a:r>
            <a:r>
              <a:rPr lang="ru-BY" sz="2000" dirty="0"/>
              <a:t>а </a:t>
            </a:r>
            <a:r>
              <a:rPr lang="en-CA" sz="2000" dirty="0"/>
              <a:t>O(log n).</a:t>
            </a:r>
          </a:p>
          <a:p>
            <a:pPr marL="0" indent="0" algn="just">
              <a:buNone/>
            </a:pPr>
            <a:r>
              <a:rPr lang="ru-BY" sz="2000" dirty="0"/>
              <a:t>Аналогично, операции добавления </a:t>
            </a:r>
            <a:r>
              <a:rPr lang="en-CA" sz="2000" dirty="0" err="1"/>
              <a:t>push_front</a:t>
            </a:r>
            <a:r>
              <a:rPr lang="en-CA" sz="2000" dirty="0"/>
              <a:t>() </a:t>
            </a:r>
            <a:r>
              <a:rPr lang="ru-BY" sz="2000" dirty="0"/>
              <a:t>и </a:t>
            </a:r>
            <a:r>
              <a:rPr lang="en-CA" sz="2000" dirty="0" err="1"/>
              <a:t>push_back</a:t>
            </a:r>
            <a:r>
              <a:rPr lang="en-CA" sz="2000" dirty="0"/>
              <a:t>()</a:t>
            </a:r>
            <a:r>
              <a:rPr lang="ru-BY" sz="2000" dirty="0"/>
              <a:t> </a:t>
            </a:r>
            <a:r>
              <a:rPr lang="ru-RU" sz="2000" dirty="0"/>
              <a:t>т</a:t>
            </a:r>
            <a:r>
              <a:rPr lang="ru-BY" sz="2000" dirty="0"/>
              <a:t>а</a:t>
            </a:r>
            <a:r>
              <a:rPr lang="ru-RU" sz="2000" dirty="0"/>
              <a:t>к</a:t>
            </a:r>
            <a:r>
              <a:rPr lang="ru-BY" sz="2000" dirty="0"/>
              <a:t>ж</a:t>
            </a:r>
            <a:r>
              <a:rPr lang="ru-RU" sz="2000" dirty="0"/>
              <a:t>е</a:t>
            </a:r>
            <a:r>
              <a:rPr lang="ru-BY" sz="2000" dirty="0"/>
              <a:t> </a:t>
            </a:r>
            <a:r>
              <a:rPr lang="ru-RU" sz="2000" dirty="0"/>
              <a:t>в</a:t>
            </a:r>
            <a:r>
              <a:rPr lang="ru-BY" sz="2000" dirty="0"/>
              <a:t>ы</a:t>
            </a:r>
            <a:r>
              <a:rPr lang="ru-RU" sz="2000" dirty="0"/>
              <a:t>п</a:t>
            </a:r>
            <a:r>
              <a:rPr lang="ru-BY" sz="2000" dirty="0"/>
              <a:t>о</a:t>
            </a:r>
            <a:r>
              <a:rPr lang="ru-RU" sz="2000" dirty="0"/>
              <a:t>л</a:t>
            </a:r>
            <a:r>
              <a:rPr lang="ru-BY" sz="2000" dirty="0"/>
              <a:t>н</a:t>
            </a:r>
            <a:r>
              <a:rPr lang="ru-RU" sz="2000" dirty="0"/>
              <a:t>я</a:t>
            </a:r>
            <a:r>
              <a:rPr lang="ru-BY" sz="2000" dirty="0"/>
              <a:t>ю</a:t>
            </a:r>
            <a:r>
              <a:rPr lang="ru-RU" sz="2000" dirty="0"/>
              <a:t>т</a:t>
            </a:r>
            <a:r>
              <a:rPr lang="ru-BY" sz="2000" dirty="0"/>
              <a:t>с</a:t>
            </a:r>
            <a:r>
              <a:rPr lang="ru-RU" sz="2000" dirty="0"/>
              <a:t>я</a:t>
            </a:r>
            <a:r>
              <a:rPr lang="ru-BY" sz="2000" dirty="0"/>
              <a:t> </a:t>
            </a:r>
            <a:r>
              <a:rPr lang="ru-RU" sz="2000" dirty="0"/>
              <a:t>з</a:t>
            </a:r>
            <a:r>
              <a:rPr lang="ru-BY" sz="2000" dirty="0"/>
              <a:t>а </a:t>
            </a:r>
            <a:r>
              <a:rPr lang="en-CA" sz="2000" dirty="0"/>
              <a:t>O(log n).</a:t>
            </a:r>
          </a:p>
          <a:p>
            <a:pPr marL="0" indent="0" algn="just">
              <a:buNone/>
            </a:pPr>
            <a:r>
              <a:rPr lang="ru-BY" sz="2000" dirty="0"/>
              <a:t>Дек расходует только </a:t>
            </a:r>
            <a:r>
              <a:rPr lang="en-CA" sz="2000" dirty="0"/>
              <a:t>O(n) </a:t>
            </a:r>
            <a:r>
              <a:rPr lang="ru-BY" sz="2000" dirty="0"/>
              <a:t>памяти, </a:t>
            </a:r>
            <a:r>
              <a:rPr lang="ru-RU" sz="2000" dirty="0"/>
              <a:t>н</a:t>
            </a:r>
            <a:r>
              <a:rPr lang="ru-BY" sz="2000" dirty="0"/>
              <a:t>а </a:t>
            </a:r>
            <a:r>
              <a:rPr lang="ru-RU" sz="2000" dirty="0"/>
              <a:t>х</a:t>
            </a:r>
            <a:r>
              <a:rPr lang="ru-BY" sz="2000" dirty="0"/>
              <a:t>ранение самих элементов.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75FCA4-57E6-4BCC-AE35-DDEB3394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5775"/>
            <a:ext cx="8596668" cy="800100"/>
          </a:xfrm>
        </p:spPr>
        <p:txBody>
          <a:bodyPr/>
          <a:lstStyle/>
          <a:p>
            <a:pPr algn="ctr"/>
            <a:r>
              <a:rPr lang="ru-BY" dirty="0"/>
              <a:t>Асимптотика алгоритма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0963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774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Персистентный дек</vt:lpstr>
      <vt:lpstr>Назначение алгоритма</vt:lpstr>
      <vt:lpstr>Изложение алгоритма</vt:lpstr>
      <vt:lpstr>Варианты использования</vt:lpstr>
      <vt:lpstr>Источники</vt:lpstr>
      <vt:lpstr>Асимптотика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Персистентный дек</dc:title>
  <dc:creator>Саша</dc:creator>
  <cp:lastModifiedBy>Саша</cp:lastModifiedBy>
  <cp:revision>13</cp:revision>
  <dcterms:created xsi:type="dcterms:W3CDTF">2019-12-28T20:04:22Z</dcterms:created>
  <dcterms:modified xsi:type="dcterms:W3CDTF">2019-12-29T13:31:44Z</dcterms:modified>
</cp:coreProperties>
</file>