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37529e24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37529e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4.jpg" id="10" name="Google Shape;10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02058" y="179124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photo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3.jpg" id="15" name="Google Shape;15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1.jpg" id="21" name="Google Shape;21;p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28" name="Google Shape;28;p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35" name="Google Shape;35;p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949200" y="1146025"/>
            <a:ext cx="27402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854441" y="1146025"/>
            <a:ext cx="27402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43" name="Google Shape;43;p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732984" y="1085100"/>
            <a:ext cx="1896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726393" y="1085100"/>
            <a:ext cx="1896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2" name="Google Shape;52;p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8" name="Google Shape;58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556950" y="4189168"/>
            <a:ext cx="8030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4189175"/>
            <a:ext cx="82296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64" name="Google Shape;64;p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6486D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hujkova.ru/sites/default/files/lec1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862650" y="1814125"/>
            <a:ext cx="75711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Персистентный дек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2"/>
          <p:cNvSpPr txBox="1"/>
          <p:nvPr>
            <p:ph type="ctrTitle"/>
          </p:nvPr>
        </p:nvSpPr>
        <p:spPr>
          <a:xfrm>
            <a:off x="5507625" y="3714400"/>
            <a:ext cx="31863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Презентацию подготовила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с</a:t>
            </a:r>
            <a:r>
              <a:rPr lang="en" sz="1400">
                <a:solidFill>
                  <a:srgbClr val="000000"/>
                </a:solidFill>
              </a:rPr>
              <a:t>тудентка группы ПЗПИ-18-3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Сергиенко Александра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797554" y="1313499"/>
            <a:ext cx="215966" cy="342399"/>
            <a:chOff x="6718575" y="2318625"/>
            <a:chExt cx="256950" cy="407375"/>
          </a:xfrm>
        </p:grpSpPr>
        <p:sp>
          <p:nvSpPr>
            <p:cNvPr id="77" name="Google Shape;77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75" y="2026275"/>
            <a:ext cx="6245800" cy="26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>
            <p:ph type="title"/>
          </p:nvPr>
        </p:nvSpPr>
        <p:spPr>
          <a:xfrm>
            <a:off x="560525" y="102620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Пример работы pop_front()</a:t>
            </a:r>
            <a:endParaRPr sz="2000">
              <a:solidFill>
                <a:srgbClr val="000000"/>
              </a:solidFill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248" name="Google Shape;248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2"/>
          <p:cNvSpPr txBox="1"/>
          <p:nvPr>
            <p:ph idx="4294967295" type="title"/>
          </p:nvPr>
        </p:nvSpPr>
        <p:spPr>
          <a:xfrm>
            <a:off x="853500" y="49695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Асимптотика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2" name="Google Shape;262;p22"/>
          <p:cNvSpPr txBox="1"/>
          <p:nvPr>
            <p:ph idx="4294967295" type="subTitle"/>
          </p:nvPr>
        </p:nvSpPr>
        <p:spPr>
          <a:xfrm>
            <a:off x="1464300" y="786250"/>
            <a:ext cx="6527100" cy="236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Для того, чтобы извлечь элемент нужно спуститься не больше, чем на глубину дерева, что выполняется за log</a:t>
            </a:r>
            <a:r>
              <a:rPr baseline="-25000" lang="en" sz="2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Таким образом, </a:t>
            </a:r>
            <a:r>
              <a:rPr b="1" lang="en" sz="2000">
                <a:solidFill>
                  <a:srgbClr val="000000"/>
                </a:solidFill>
              </a:rPr>
              <a:t>операции извлечения</a:t>
            </a:r>
            <a:r>
              <a:rPr lang="en" sz="2000">
                <a:solidFill>
                  <a:srgbClr val="000000"/>
                </a:solidFill>
              </a:rPr>
              <a:t> pop_front() и pop_back() выполняются за </a:t>
            </a:r>
            <a:r>
              <a:rPr b="1" lang="en" sz="2000">
                <a:solidFill>
                  <a:srgbClr val="000000"/>
                </a:solidFill>
              </a:rPr>
              <a:t>O(log n).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Аналогично, </a:t>
            </a:r>
            <a:r>
              <a:rPr b="1" lang="en" sz="2000">
                <a:solidFill>
                  <a:srgbClr val="000000"/>
                </a:solidFill>
              </a:rPr>
              <a:t>операции добавления</a:t>
            </a:r>
            <a:r>
              <a:rPr lang="en" sz="2000">
                <a:solidFill>
                  <a:srgbClr val="000000"/>
                </a:solidFill>
              </a:rPr>
              <a:t> push_front() и push_back() также выполняются за </a:t>
            </a:r>
            <a:r>
              <a:rPr b="1" lang="en" sz="2000">
                <a:solidFill>
                  <a:srgbClr val="000000"/>
                </a:solidFill>
              </a:rPr>
              <a:t>O(log n)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Дек расходует только </a:t>
            </a:r>
            <a:r>
              <a:rPr b="1" lang="en" sz="2000">
                <a:solidFill>
                  <a:srgbClr val="000000"/>
                </a:solidFill>
              </a:rPr>
              <a:t>O(n)</a:t>
            </a:r>
            <a:r>
              <a:rPr lang="en" sz="2000">
                <a:solidFill>
                  <a:srgbClr val="000000"/>
                </a:solidFill>
              </a:rPr>
              <a:t> памяти, </a:t>
            </a:r>
            <a:r>
              <a:rPr b="1" lang="en" sz="2000">
                <a:solidFill>
                  <a:srgbClr val="000000"/>
                </a:solidFill>
              </a:rPr>
              <a:t>на хранение самих элементов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3"/>
          <p:cNvSpPr txBox="1"/>
          <p:nvPr>
            <p:ph idx="4294967295" type="title"/>
          </p:nvPr>
        </p:nvSpPr>
        <p:spPr>
          <a:xfrm>
            <a:off x="853500" y="49695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Применение</a:t>
            </a:r>
            <a:endParaRPr sz="2000">
              <a:solidFill>
                <a:srgbClr val="000000"/>
              </a:solidFill>
            </a:endParaRPr>
          </a:p>
        </p:txBody>
      </p:sp>
      <p:grpSp>
        <p:nvGrpSpPr>
          <p:cNvPr id="269" name="Google Shape;269;p23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270" name="Google Shape;270;p2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4294967295" type="subTitle"/>
          </p:nvPr>
        </p:nvSpPr>
        <p:spPr>
          <a:xfrm>
            <a:off x="1388100" y="1091050"/>
            <a:ext cx="7179000" cy="11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может быть использован при решении задачи нахождения минимального на фиксированном отрезке (в таком случае воспользуемся деком для хранения неубывающей последовательности чисел);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полезен </a:t>
            </a:r>
            <a:r>
              <a:rPr lang="en" sz="2000">
                <a:solidFill>
                  <a:srgbClr val="000000"/>
                </a:solidFill>
              </a:rPr>
              <a:t>в алгоритмах, где информация о приоритете элементов известна лишь частично;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полезен в реализации алгоритма планирования заданий A-Steal, операций Undo – Redo в программных приложениях.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24"/>
          <p:cNvSpPr txBox="1"/>
          <p:nvPr>
            <p:ph type="title"/>
          </p:nvPr>
        </p:nvSpPr>
        <p:spPr>
          <a:xfrm>
            <a:off x="2562775" y="1741150"/>
            <a:ext cx="42186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Спасибо за внимание!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85" name="Google Shape;285;p2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286" name="Google Shape;286;p2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95" name="Google Shape;295;p25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296" name="Google Shape;296;p2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5"/>
          <p:cNvSpPr txBox="1"/>
          <p:nvPr>
            <p:ph type="title"/>
          </p:nvPr>
        </p:nvSpPr>
        <p:spPr>
          <a:xfrm>
            <a:off x="1005900" y="42075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Список использованной литературы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1" name="Google Shape;301;p25"/>
          <p:cNvSpPr txBox="1"/>
          <p:nvPr>
            <p:ph idx="4294967295" type="subTitle"/>
          </p:nvPr>
        </p:nvSpPr>
        <p:spPr>
          <a:xfrm>
            <a:off x="1007100" y="1319650"/>
            <a:ext cx="7179000" cy="11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u="sng">
                <a:solidFill>
                  <a:srgbClr val="000000"/>
                </a:solidFill>
                <a:hlinkClick r:id="rId3"/>
              </a:rPr>
              <a:t>http://shujkova.ru/sites/default/files/lec1.pdf</a:t>
            </a:r>
            <a:r>
              <a:rPr lang="en" sz="2000">
                <a:solidFill>
                  <a:srgbClr val="000000"/>
                </a:solidFill>
              </a:rPr>
              <a:t> — Национальный исследовательский университет  “Высшая школа экономики” (Лекция 1. Структуры данных. Стек. Очередь. Дек);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Алгоритмы. Теория и практическое применение (автор Род Стивенс);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Handbook of Data Structures and Applications, Second Edition (редакторы: Dinesh P. Mehta, Sartaj Sahni).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002775" y="390775"/>
            <a:ext cx="6527100" cy="236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Дек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(англ. 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eque - double ended queue, очередь с двумя концами) - структура данных с двусторонним доступом к элементам (их можно удалять и добавлять как в начало, так и в конец дека).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52403" l="0" r="0" t="0"/>
          <a:stretch/>
        </p:blipFill>
        <p:spPr>
          <a:xfrm>
            <a:off x="2002775" y="2949875"/>
            <a:ext cx="6445299" cy="17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4294967295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97554" y="1161099"/>
            <a:ext cx="215966" cy="342399"/>
            <a:chOff x="6718575" y="2318625"/>
            <a:chExt cx="256950" cy="407375"/>
          </a:xfrm>
        </p:grpSpPr>
        <p:sp>
          <p:nvSpPr>
            <p:cNvPr id="93" name="Google Shape;93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2403325" y="618025"/>
            <a:ext cx="4761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Способы хранения структуры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57200" y="1178150"/>
            <a:ext cx="37212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и</a:t>
            </a:r>
            <a:r>
              <a:rPr lang="en" sz="2000">
                <a:solidFill>
                  <a:srgbClr val="000000"/>
                </a:solidFill>
              </a:rPr>
              <a:t>змененный динамический массив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08" name="Google Shape;108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4587850" y="1254350"/>
            <a:ext cx="37212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о</a:t>
            </a:r>
            <a:r>
              <a:rPr lang="en" sz="2000">
                <a:solidFill>
                  <a:srgbClr val="000000"/>
                </a:solidFill>
              </a:rPr>
              <a:t>дносвязный список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748625" y="2246675"/>
            <a:ext cx="30489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р</a:t>
            </a:r>
            <a:r>
              <a:rPr b="1" lang="en" sz="2000">
                <a:solidFill>
                  <a:srgbClr val="000000"/>
                </a:solidFill>
              </a:rPr>
              <a:t>еализация через запросы к массиву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5397850" y="2246675"/>
            <a:ext cx="30489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к</a:t>
            </a:r>
            <a:r>
              <a:rPr b="1" lang="en" sz="2000">
                <a:solidFill>
                  <a:srgbClr val="000000"/>
                </a:solidFill>
              </a:rPr>
              <a:t>аждый узел хранит: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п</a:t>
            </a:r>
            <a:r>
              <a:rPr b="1" lang="en" sz="2000">
                <a:solidFill>
                  <a:srgbClr val="000000"/>
                </a:solidFill>
              </a:rPr>
              <a:t>ару - левый и правый элементы;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р</a:t>
            </a:r>
            <a:r>
              <a:rPr b="1" lang="en" sz="2000">
                <a:solidFill>
                  <a:srgbClr val="000000"/>
                </a:solidFill>
              </a:rPr>
              <a:t>ебенка - ссылку на следующий узел (размером в 2 раза больше) </a:t>
            </a:r>
            <a:endParaRPr b="1"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5"/>
          <p:cNvSpPr/>
          <p:nvPr/>
        </p:nvSpPr>
        <p:spPr>
          <a:xfrm rot="9835936">
            <a:off x="6580777" y="2593760"/>
            <a:ext cx="162728" cy="1553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000188" y="1088674"/>
            <a:ext cx="162685" cy="162919"/>
            <a:chOff x="5294400" y="974850"/>
            <a:chExt cx="416500" cy="417100"/>
          </a:xfrm>
        </p:grpSpPr>
        <p:sp>
          <p:nvSpPr>
            <p:cNvPr id="127" name="Google Shape;127;p1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7068971" y="1715282"/>
            <a:ext cx="1262238" cy="1262397"/>
            <a:chOff x="6643075" y="3664250"/>
            <a:chExt cx="407950" cy="407975"/>
          </a:xfrm>
        </p:grpSpPr>
        <p:sp>
          <p:nvSpPr>
            <p:cNvPr id="130" name="Google Shape;130;p1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5"/>
          <p:cNvGrpSpPr/>
          <p:nvPr/>
        </p:nvGrpSpPr>
        <p:grpSpPr>
          <a:xfrm rot="4171020">
            <a:off x="6563376" y="1551792"/>
            <a:ext cx="454545" cy="454519"/>
            <a:chOff x="576250" y="4319400"/>
            <a:chExt cx="442075" cy="442050"/>
          </a:xfrm>
        </p:grpSpPr>
        <p:sp>
          <p:nvSpPr>
            <p:cNvPr id="133" name="Google Shape;133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4620498" y="1288158"/>
            <a:ext cx="358875" cy="358875"/>
            <a:chOff x="5941025" y="3634400"/>
            <a:chExt cx="467650" cy="467650"/>
          </a:xfrm>
        </p:grpSpPr>
        <p:sp>
          <p:nvSpPr>
            <p:cNvPr id="138" name="Google Shape;138;p1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5"/>
          <p:cNvSpPr/>
          <p:nvPr/>
        </p:nvSpPr>
        <p:spPr>
          <a:xfrm rot="1902146">
            <a:off x="7410556" y="1156422"/>
            <a:ext cx="162718" cy="1553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-1130564">
            <a:off x="4363392" y="1257498"/>
            <a:ext cx="162712" cy="15536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27348" y="2810428"/>
            <a:ext cx="98496" cy="94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9946640">
            <a:off x="7756225" y="760054"/>
            <a:ext cx="98495" cy="940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3967602">
            <a:off x="4264877" y="1514899"/>
            <a:ext cx="98505" cy="9405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715072">
            <a:off x="5038782" y="1345443"/>
            <a:ext cx="1437259" cy="262263"/>
          </a:xfrm>
          <a:custGeom>
            <a:rect b="b" l="l" r="r" t="t"/>
            <a:pathLst>
              <a:path extrusionOk="0" h="10491" w="57493">
                <a:moveTo>
                  <a:pt x="0" y="10491"/>
                </a:moveTo>
                <a:cubicBezTo>
                  <a:pt x="4699" y="8766"/>
                  <a:pt x="18614" y="1056"/>
                  <a:pt x="28196" y="138"/>
                </a:cubicBezTo>
                <a:cubicBezTo>
                  <a:pt x="37778" y="-780"/>
                  <a:pt x="52610" y="4176"/>
                  <a:pt x="57493" y="4984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00" y="299000"/>
            <a:ext cx="4124050" cy="45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4294967295" type="title"/>
          </p:nvPr>
        </p:nvSpPr>
        <p:spPr>
          <a:xfrm>
            <a:off x="747450" y="61755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Иллюстрация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2403325" y="618025"/>
            <a:ext cx="4761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Операции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755600" y="1269200"/>
            <a:ext cx="15930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push_front()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2756000" y="1244250"/>
            <a:ext cx="18048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push_back()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792825" y="1191025"/>
            <a:ext cx="18048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pop_front()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6768300" y="1168050"/>
            <a:ext cx="18048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pop_back()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761325" y="1964450"/>
            <a:ext cx="17478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д</a:t>
            </a:r>
            <a:r>
              <a:rPr b="1" lang="en" sz="2000">
                <a:solidFill>
                  <a:srgbClr val="000000"/>
                </a:solidFill>
              </a:rPr>
              <a:t>обавление в начало дека нового элемента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2742525" y="1964450"/>
            <a:ext cx="17478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добавление в конец дека нового элемента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799925" y="1964450"/>
            <a:ext cx="17478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извлечение</a:t>
            </a:r>
            <a:r>
              <a:rPr b="1" lang="en" sz="2000">
                <a:solidFill>
                  <a:srgbClr val="000000"/>
                </a:solidFill>
              </a:rPr>
              <a:t> из дека первого элемента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6781125" y="1964450"/>
            <a:ext cx="17478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извлечение из дека последнего элемента 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67" name="Google Shape;167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560525" y="125480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Хранение структуры в односвязном списке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75" y="2492025"/>
            <a:ext cx="24384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825" y="2501250"/>
            <a:ext cx="3229950" cy="178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7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184" name="Google Shape;184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>
            <a:off x="560525" y="102620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Добавление элемента push_front()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25" y="1941425"/>
            <a:ext cx="7833300" cy="2837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18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200" name="Google Shape;200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560525" y="1026200"/>
            <a:ext cx="33855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Пример работы</a:t>
            </a:r>
            <a:r>
              <a:rPr lang="en" sz="2000">
                <a:solidFill>
                  <a:srgbClr val="000000"/>
                </a:solidFill>
              </a:rPr>
              <a:t> push_front()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75" y="1791625"/>
            <a:ext cx="5642351" cy="260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19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216" name="Google Shape;216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560525" y="1026200"/>
            <a:ext cx="2571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Извлечение</a:t>
            </a:r>
            <a:r>
              <a:rPr lang="en" sz="2000">
                <a:solidFill>
                  <a:srgbClr val="000000"/>
                </a:solidFill>
              </a:rPr>
              <a:t> элемента pop_front()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523275"/>
            <a:ext cx="5707676" cy="4156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0"/>
          <p:cNvGrpSpPr/>
          <p:nvPr/>
        </p:nvGrpSpPr>
        <p:grpSpPr>
          <a:xfrm>
            <a:off x="568954" y="551499"/>
            <a:ext cx="215966" cy="342399"/>
            <a:chOff x="6718575" y="2318625"/>
            <a:chExt cx="256950" cy="407375"/>
          </a:xfrm>
        </p:grpSpPr>
        <p:sp>
          <p:nvSpPr>
            <p:cNvPr id="232" name="Google Shape;232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