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8" r:id="rId9"/>
    <p:sldId id="266" r:id="rId10"/>
    <p:sldId id="267" r:id="rId11"/>
    <p:sldId id="269" r:id="rId12"/>
    <p:sldId id="270" r:id="rId13"/>
    <p:sldId id="260" r:id="rId14"/>
  </p:sldIdLst>
  <p:sldSz cx="12192000" cy="6858000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2fLzW2NWhC2ejww7VA5lENbgL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60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625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473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3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524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057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17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526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4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07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905164"/>
            <a:ext cx="10531834" cy="334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b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Слушатель: Алексеева А.Е.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обучение моделей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8" y="868218"/>
            <a:ext cx="4084425" cy="5492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моделей </a:t>
            </a:r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(нейронная сеть</a:t>
            </a:r>
            <a:r>
              <a:rPr lang="ru-RU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визуального тестирования созданы графики сравнения прогнозных и фактических данных.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эффективности модели производилась по следующим метрикам: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Средняя абсолютная ошибка (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Точность (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accuracy)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обученной модели сформированы график потерь и график сравнения прогнозных данных с фактическими.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 1) ошибка снижается очень медленно и не достигает допустимого уровня;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абсолютно нулевую точность (т.е. не имеет никаких совпадений с фактическими значениями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Причинами такого результата могут быть: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ошибки и неполнота исходных данных;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ошибки или неполнота при анализе и обработке данных;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неудачная функция модели (логика или параметры);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неподходящий оценщик (возможно, стоило использовать 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KerasRegression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Неподходящий набор входных </a:t>
            </a:r>
            <a:r>
              <a:rPr lang="ru-RU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поиска наилучших.</a:t>
            </a:r>
          </a:p>
          <a:p>
            <a:pPr marL="0" indent="0">
              <a:buNone/>
            </a:pP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79129" y="2309093"/>
            <a:ext cx="4230252" cy="1614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55" y="868218"/>
            <a:ext cx="7128884" cy="23455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55" y="3440546"/>
            <a:ext cx="7170081" cy="2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6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73614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8" y="868218"/>
            <a:ext cx="3456352" cy="5492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созданной модели прогнозирования свойства «Прочность при растяжении» композитных материалов создано в оболочке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Jupiter Notebook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достаточно примитивно и не является конечным для предложения его пользователю, поэтому предполагается в дальнейшем дополнять его таким образом, чтобы сделать его более удобным и привлекательным для пользователей.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Суть приложения заключается в следующем: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Предварительно загружается сохраненная ранее модель;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Пользователь вводит последовательно значения входных переменных; после чего система предлагает ему проверить введенные значения;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Далее, у пользователя запрашивается подтверждение или отказ от продолжения работы и, в зависимости от введенного пользователем значения (да/нет), запускается один из вариантов поведения системы: если «да» – то прогноз значения целевой переменной производится и результат выводится на экран, если «нет» – на экран выводится сообщение «Всего хорошего!» и никаких других действий не производится.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работе с приложением создана </a:t>
            </a:r>
            <a:r>
              <a:rPr lang="ru-RU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детальная пошаговая инструкция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79129" y="2309093"/>
            <a:ext cx="4230252" cy="1614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40" y="859312"/>
            <a:ext cx="3777672" cy="4694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740" y="3747280"/>
            <a:ext cx="6903284" cy="2006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740" y="1352619"/>
            <a:ext cx="6773507" cy="23632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740" y="3979313"/>
            <a:ext cx="6903753" cy="22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1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73614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8" y="868218"/>
            <a:ext cx="11350799" cy="53201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выводы по проделанной работе: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Разработанные модели являются неэффективными для прогнозирования конечных свойств композитов.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то, что разработанные варианты решений не эффективны, их всё же следует учитывать при последующих итерациях решения задач прогнозирования с тем, чтобы не допускать их повторного применения, экономя тем самым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время.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Предложения: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Разработать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некий алгоритм исследования, который позволит за минимально число шагов найти оптимальную модель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регрессии.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составления такого алгоритма потребуется совместная работа группы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разнонаправленных специалистов.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Возможно, для решения задачи не достаточно только лишь того арсенала средств, которые предоставляет статистика и машинное обучение, и имеет смысл комбинировать эти методы с принципиально другими подходами: разбить задачу на классы по методам обработки и снова объединять после обработки, пересмотреть сбор первичных данных (число входящих признаков), на каких-то этапах проводить физический эксперимент (лабораторные исследования), где-то использовать теоретические основы физики и т.п.</a:t>
            </a:r>
            <a:endParaRPr lang="ru-RU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79129" y="2309093"/>
            <a:ext cx="4230252" cy="1614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70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работы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работа является попыткой создать наиболее оптимальную модель для прогнозирования следующих конечных свойств композитов:</a:t>
            </a:r>
          </a:p>
          <a:p>
            <a:pPr lvl="0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Прочность при растяжении;</a:t>
            </a:r>
          </a:p>
          <a:p>
            <a:pPr lvl="0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упругости при растяжении;</a:t>
            </a:r>
          </a:p>
          <a:p>
            <a:pPr lvl="0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«матрица-наполнитель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76200" lv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задачи прогнозирования использовались различные методы машинного обучения:</a:t>
            </a:r>
          </a:p>
          <a:p>
            <a:pPr lvl="0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регрессия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Случайный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К-ближайших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соседей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Дерево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Метод опорных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векторов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Градиентный </a:t>
            </a:r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прогнозирования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 Соотношение «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матрица-наполнитель» использовался метод искусственных нейронных сетей, для прогнозирования переменных Прочность при растяжении и Модуль упругости при растяжении – все остальные методы.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целях обеспечения порядка в работе был составлен детальный план работы.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работы:</a:t>
            </a:r>
          </a:p>
          <a:p>
            <a:pPr lvl="0" indent="-457200" algn="l" rtl="0">
              <a:spcBef>
                <a:spcPts val="75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предметной области и методологических основ решения поставленной задачи</a:t>
            </a:r>
          </a:p>
          <a:p>
            <a:pPr lvl="0" indent="-457200" algn="l" rtl="0">
              <a:spcBef>
                <a:spcPts val="75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и предобработка данных</a:t>
            </a:r>
          </a:p>
          <a:p>
            <a:pPr lvl="0" indent="-457200" algn="l" rtl="0">
              <a:spcBef>
                <a:spcPts val="75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обучение моделей</a:t>
            </a:r>
          </a:p>
          <a:p>
            <a:pPr lvl="0" indent="-457200" algn="l" rtl="0">
              <a:spcBef>
                <a:spcPts val="75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моделей</a:t>
            </a:r>
          </a:p>
          <a:p>
            <a:pPr lvl="0" indent="-457200" algn="l" rtl="0">
              <a:spcBef>
                <a:spcPts val="75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оптимальных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 моделей с наилучшими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гиперпараметрами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75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наилучшей модели</a:t>
            </a:r>
          </a:p>
          <a:p>
            <a:pPr lvl="0" indent="-457200" algn="l" rtl="0">
              <a:spcBef>
                <a:spcPts val="75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пользовательского приложения для прогнозирования значений переменной «Прочность при растяжении»</a:t>
            </a:r>
          </a:p>
          <a:p>
            <a:pPr lvl="0" indent="-457200" algn="l" rtl="0">
              <a:spcBef>
                <a:spcPts val="750"/>
              </a:spcBef>
              <a:spcAft>
                <a:spcPts val="0"/>
              </a:spcAft>
              <a:buFont typeface="+mj-lt"/>
              <a:buAutoNum type="arabicPeriod"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75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и предобработка данных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8" y="868218"/>
            <a:ext cx="5054244" cy="53087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этом этапе было произведено: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Создание рабочего </a:t>
            </a:r>
            <a:r>
              <a:rPr lang="ru-RU" sz="1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первичных файлов.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</a:t>
            </a:r>
            <a:r>
              <a:rPr lang="ru-RU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был создан путем загрузки и внутреннего объединения таблиц двух отдельных файлов по значению 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объединении часть данных одного из </a:t>
            </a:r>
            <a:r>
              <a:rPr lang="ru-RU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датасетов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попала в рабочий </a:t>
            </a:r>
            <a:r>
              <a:rPr lang="ru-RU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поскольку не удовлетворяла условиям объединения.</a:t>
            </a:r>
          </a:p>
          <a:p>
            <a:pPr marL="0" lvl="0" indent="0">
              <a:buNone/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рабочего </a:t>
            </a:r>
            <a:r>
              <a:rPr lang="ru-RU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дубликаты и </a:t>
            </a: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пропуски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Выводы: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убликатов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пропусков не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обнаружено.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 анализ описательной статистики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Выводы: 1) Среднее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медианное значения каждой переменной практически совпадают, либо незначительно   отклоняются друг от друга, что говорит в целом о нормальном характере распределения значений этих переменных. </a:t>
            </a:r>
            <a:endParaRPr lang="ru-RU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средние значения признаков имеют разный порядок, кроме того не входят в диапазон [0,1], это говорит о низкой сопоставимости их значений. В целях повышения сопоставимости данных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необходима нормализация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(приведение данных к заданному диапазону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buNone/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 значений </a:t>
            </a: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переменных</a:t>
            </a:r>
          </a:p>
          <a:p>
            <a:pPr marL="0" lvl="0" indent="0">
              <a:buNone/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Выводы: кроме переменной «Угол нашивки» все остальные переменные имеют распределение, близкое к нормальному.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1800" dirty="0" smtClean="0">
              <a:solidFill>
                <a:schemeClr val="bg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86764" y="958268"/>
            <a:ext cx="5512145" cy="229293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253674" y="2198256"/>
            <a:ext cx="4230252" cy="1614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7749309" y="3251199"/>
            <a:ext cx="3898416" cy="29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2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и предобработка данных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8" y="868218"/>
            <a:ext cx="5544450" cy="5492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статистической зависимости переменных с уточнением по коэффициентам корреляции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ru-RU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Кендалла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(ранговая);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Пирсона (линейная).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 у одной пары признаков не наблюдается корреляционной 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зависимости. Отсутствие ранговой и линейной зависимости подтверждается значениями коэффициентов </a:t>
            </a:r>
            <a:r>
              <a:rPr lang="ru-RU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Кендалла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Пирсона.</a:t>
            </a:r>
          </a:p>
          <a:p>
            <a:pPr marL="0" lvl="0" indent="0">
              <a:buNone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аномалий и выбросов</a:t>
            </a:r>
          </a:p>
          <a:p>
            <a:pPr marL="0" lv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общей визуальной оценки применялась гистограмма распределения (с более детальными настройками), а также метод «Ящик с усами» для каждой переменной.</a:t>
            </a:r>
          </a:p>
          <a:p>
            <a:pPr marL="0" lv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 выбросы обнаружены у всех переменных, кроме угла нашивки (там всего 2 значения)</a:t>
            </a:r>
          </a:p>
          <a:p>
            <a:pPr marL="0" lvl="0" indent="0">
              <a:buNone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Устранение выбросов</a:t>
            </a:r>
          </a:p>
          <a:p>
            <a:pPr marL="0" lv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устранения выбросов их обнаружение произведено с помощью </a:t>
            </a:r>
            <a:r>
              <a:rPr lang="ru-RU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межквартильного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диапазона (выбросом считается значение, отклоняющееся больше, чем в 1,5 раза от расстояния между 1-м и 3-м квартилями)</a:t>
            </a:r>
          </a:p>
          <a:p>
            <a:pPr marL="0" lv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Результаты: после удаления выбросов осталась некоторая часть, которая была проанализирована на предмет количества и качества (величина отклонения от нормы). По результатам принято решение не удалять остатки выбросов, поскольку их количество и величина отклонения минимальны.</a:t>
            </a:r>
          </a:p>
          <a:p>
            <a:pPr marL="0" lvl="0" indent="0">
              <a:buNone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Повторный разведочный анализ</a:t>
            </a:r>
          </a:p>
          <a:p>
            <a:pPr marL="0" lv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 существенных изменений в характере распределения, степени статистической зависимости и прочих статистических показателей не наблюдается.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53674" y="2198256"/>
            <a:ext cx="4230252" cy="1614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868218"/>
            <a:ext cx="5512147" cy="2752437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8648237" y="3227193"/>
            <a:ext cx="2976061" cy="1826028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114930" y="3210275"/>
            <a:ext cx="2508308" cy="1826028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6"/>
          <a:stretch>
            <a:fillRect/>
          </a:stretch>
        </p:blipFill>
        <p:spPr>
          <a:xfrm>
            <a:off x="6095999" y="5036303"/>
            <a:ext cx="2652568" cy="165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0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и предобработка данных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8" y="868218"/>
            <a:ext cx="4195261" cy="5492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 данных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применялись 2 самых распространенных алгоритма масштабирования: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Нормализация с помощью </a:t>
            </a:r>
            <a:r>
              <a:rPr lang="ru-RU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(масштабирование до диапазона 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 1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Результаты: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данные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сопоставимы друг с другом и отмасштабированы в интервале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[0,1], медианы имеют разные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значения.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Стандартизация с помощью </a:t>
            </a:r>
            <a:r>
              <a:rPr lang="ru-RU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(масштабирование до диапазона 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-1; 1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единичной дисперсией и нулевым средним значением).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Результаты: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сопоставимы и отцентрированы по среднему значению 0 со стандартным отклонением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IQR строго в пределах интервала [-1,1], медианы стремятся к нулевому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значению.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выводы по масштабированию: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преобразованы и приведены к одному порядку. Поэтому применяемые методы подходит в целях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предпроцессинга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 и подготовки данных для алгоритмов машинного обучения.</a:t>
            </a:r>
            <a:endParaRPr lang="ru-RU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53674" y="2198256"/>
            <a:ext cx="4230252" cy="1614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87" y="769642"/>
            <a:ext cx="3742388" cy="25646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485" y="769642"/>
            <a:ext cx="3369614" cy="2416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428" y="3614512"/>
            <a:ext cx="3771547" cy="24913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7948" y="3813234"/>
            <a:ext cx="3379151" cy="20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7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обучение моделей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8" y="868218"/>
            <a:ext cx="4398461" cy="5492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этом этапе 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произведено:</a:t>
            </a:r>
          </a:p>
          <a:p>
            <a:pPr marL="0" indent="0">
              <a:buNone/>
            </a:pPr>
            <a:r>
              <a:rPr lang="ru-RU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Разделение данных на обучающие и тестовые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входные и целевые переменные.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целевой переменной 30% </a:t>
            </a:r>
            <a:r>
              <a:rPr lang="ru-RU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выделено под тестирование.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моделей (классические алгоритмы машинного обучения)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целевой переменной модели обучались по каждому из выбранных ранее алгоритмов сначала со стандартным набором </a:t>
            </a:r>
            <a:r>
              <a:rPr lang="ru-RU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моделей (классические алгоритмы машинного обучения)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визуального тестирования созданы графики сравнения прогнозных и фактических данных.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эффективности моделей производилась по следующим метрикам: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Средняя абсолютная ошибка (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Коэффициент детерминации (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R2)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оценок сведены в аналитические таблицы.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 1)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модели имеют высокие значения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говорит об их низкой точности; 2)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модели имеют отрицательный коэффициент 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детерминации,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говорит о том, что модель даёт неоднозначные результаты и предсказывает хуже, чем результаты модели, выдающей среднее 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значение.</a:t>
            </a: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53674" y="2198256"/>
            <a:ext cx="4230252" cy="1614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634" y="3748234"/>
            <a:ext cx="3643203" cy="226808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358" y="3761827"/>
            <a:ext cx="3502276" cy="225449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357" y="971862"/>
            <a:ext cx="3545673" cy="85311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477" y="971861"/>
            <a:ext cx="3513359" cy="85311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926" y="2083403"/>
            <a:ext cx="3507708" cy="124552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9346" y="2083402"/>
            <a:ext cx="3709629" cy="124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4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обучение моделей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554474" y="812608"/>
            <a:ext cx="4407697" cy="55481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Поиск оптимальных </a:t>
            </a:r>
            <a:r>
              <a:rPr lang="ru-RU" sz="4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(классические алгоритмы машинного обучения) и выбор наилучшей модели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наилучших </a:t>
            </a:r>
            <a:r>
              <a:rPr lang="ru-RU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произведен методом поиска по сетке с перекрестной проверкой, количество блоков равно 10</a:t>
            </a: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Применение метода произведено посредством алгоритма </a:t>
            </a:r>
            <a:r>
              <a:rPr lang="en-US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GridSearhCV</a:t>
            </a: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Найденные комбинации </a:t>
            </a:r>
            <a:r>
              <a:rPr lang="ru-R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применены к моделям и проведено повторное тестирование моделей.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сведены в сравнительные таблицы.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 1) Подбор оптимальных параметров моделей в целом не дал заметного результата – эффективность моделей с оптимальными параметрами улучшилась незначительно;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Наиболее эффективной моделью с оптимальными параметрами является линейная регрессия.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</a:t>
            </a: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таких </a:t>
            </a: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результатов: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>
              <a:lnSpc>
                <a:spcPct val="12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Наличие </a:t>
            </a: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ошибок или неполнота исходных данных для моделирования</a:t>
            </a: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>
              <a:lnSpc>
                <a:spcPct val="120000"/>
              </a:lnSpc>
              <a:buNone/>
            </a:pP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Неудачная модель регрессии – логика или </a:t>
            </a: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параметры;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>
              <a:lnSpc>
                <a:spcPct val="120000"/>
              </a:lnSpc>
              <a:buNone/>
            </a:pP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Неподходящие методы нормализации: возможно, стоит попробовать, например, 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Normalizer</a:t>
            </a: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6200" lvl="0" indent="0">
              <a:lnSpc>
                <a:spcPct val="120000"/>
              </a:lnSpc>
              <a:buNone/>
            </a:pP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Неподходящий набор входных </a:t>
            </a:r>
            <a:r>
              <a:rPr lang="ru-RU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поиска наилучших либо неподходящий алгоритм поиска.</a:t>
            </a:r>
          </a:p>
          <a:p>
            <a:pPr marL="76200" lvl="0" indent="0">
              <a:lnSpc>
                <a:spcPct val="120000"/>
              </a:lnSpc>
              <a:buNone/>
            </a:pPr>
            <a:endParaRPr lang="ru-RU" sz="4800" dirty="0" smtClean="0">
              <a:solidFill>
                <a:schemeClr val="bg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53674" y="2198256"/>
            <a:ext cx="4230252" cy="1614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490678" y="812608"/>
            <a:ext cx="4930255" cy="966961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5507526" y="2205343"/>
            <a:ext cx="6332220" cy="7512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940" y="3027589"/>
            <a:ext cx="4298806" cy="7785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9844" y="1061561"/>
            <a:ext cx="2219902" cy="103340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511" y="5241166"/>
            <a:ext cx="4489786" cy="14086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1195" y="3863635"/>
            <a:ext cx="4603108" cy="13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4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обучение моделей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50" y="868218"/>
            <a:ext cx="2865224" cy="5492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моделей (нейронная сеть)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входные и целевые переменные.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функция </a:t>
            </a:r>
            <a:r>
              <a:rPr lang="ru-RU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начальными параметрами по умолчанию. Для построения функции использован самый распространенный вид модели – стек слоев (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применена техника отсеивания.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метрики: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абсолютная ошибка и точность.</a:t>
            </a: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наилучших </a:t>
            </a:r>
            <a:r>
              <a:rPr lang="ru-RU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произведен посредством поиска по сетке с перекрестной проверкой 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GridSearhCV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Количество блоков = 10. Поиск по сетке использовался совместно с применением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оболочки 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KerasClassifier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поиска наилучшими </a:t>
            </a:r>
            <a:r>
              <a:rPr lang="ru-RU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гиперпараметрами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являются: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«размер пакета» = 4; «число эпох» = 10; «оптимизатор» =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Adadelta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«слои» = ([32, 8, 3]); «функция активации» = </a:t>
            </a:r>
            <a:r>
              <a:rPr lang="ru-RU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«коэффициент отсева» = 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0,0. Эти </a:t>
            </a:r>
            <a:r>
              <a:rPr lang="ru-RU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гиперпараметры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использованы для обучения </a:t>
            </a:r>
            <a:r>
              <a:rPr lang="ru-RU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обучении под проверку выделено 20% данных.</a:t>
            </a:r>
          </a:p>
          <a:p>
            <a:pPr marL="0" indent="0">
              <a:buNone/>
            </a:pP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53674" y="2198256"/>
            <a:ext cx="4230252" cy="1614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138527" y="816106"/>
            <a:ext cx="6747867" cy="28318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139" y="3614512"/>
            <a:ext cx="6747867" cy="9149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892" y="5410950"/>
            <a:ext cx="3527518" cy="10417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958" y="4529477"/>
            <a:ext cx="6683212" cy="9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26078"/>
      </p:ext>
    </p:extLst>
  </p:cSld>
  <p:clrMapOvr>
    <a:masterClrMapping/>
  </p:clrMapOvr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1635</Words>
  <Application>Microsoft Office PowerPoint</Application>
  <PresentationFormat>Широкоэкранный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Open Sans</vt:lpstr>
      <vt:lpstr>Times New Roman</vt:lpstr>
      <vt:lpstr>Arial</vt:lpstr>
      <vt:lpstr>Noto Sans Symbols</vt:lpstr>
      <vt:lpstr>If,kjyVUNE_28012021</vt:lpstr>
      <vt:lpstr>ВЫПУСКНАЯ КВАЛИФИКАЦИОННАЯ РАБОТА по курсу  «Data Science»</vt:lpstr>
      <vt:lpstr>Концепция работы</vt:lpstr>
      <vt:lpstr>Этапы работы</vt:lpstr>
      <vt:lpstr>Разведочный анализ и предобработка данных</vt:lpstr>
      <vt:lpstr>Разведочный анализ и предобработка данных</vt:lpstr>
      <vt:lpstr>Разведочный анализ и предобработка данных</vt:lpstr>
      <vt:lpstr>Разработка и обучение моделей</vt:lpstr>
      <vt:lpstr>Разработка и обучение моделей</vt:lpstr>
      <vt:lpstr>Разработка и обучение моделей</vt:lpstr>
      <vt:lpstr>Разработка и обучение моделей</vt:lpstr>
      <vt:lpstr>Создание приложения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Aleksandra Alekseeva</cp:lastModifiedBy>
  <cp:revision>140</cp:revision>
  <dcterms:created xsi:type="dcterms:W3CDTF">2021-02-24T09:03:25Z</dcterms:created>
  <dcterms:modified xsi:type="dcterms:W3CDTF">2022-12-22T12:23:22Z</dcterms:modified>
</cp:coreProperties>
</file>