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22" Type="http://schemas.openxmlformats.org/officeDocument/2006/relationships/slide" Target="slides/slide18.xml"/><Relationship Id="rId44" Type="http://schemas.openxmlformats.org/officeDocument/2006/relationships/font" Target="fonts/Roboto-boldItalic.fntdata"/><Relationship Id="rId21" Type="http://schemas.openxmlformats.org/officeDocument/2006/relationships/slide" Target="slides/slide17.xml"/><Relationship Id="rId43" Type="http://schemas.openxmlformats.org/officeDocument/2006/relationships/font" Target="fonts/Roboto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Relationship Id="rId5" Type="http://schemas.openxmlformats.org/officeDocument/2006/relationships/image" Target="../media/image09.png"/><Relationship Id="rId6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infospace.ischool.syr.edu/2012/10/10/the-librarians-arsenal-git-github/" TargetMode="External"/><Relationship Id="rId4" Type="http://schemas.openxmlformats.org/officeDocument/2006/relationships/hyperlink" Target="http://readwrite.com/2013/09/30/understanding-github-a-journey-for-beginners-part-1" TargetMode="External"/><Relationship Id="rId5" Type="http://schemas.openxmlformats.org/officeDocument/2006/relationships/hyperlink" Target="https://github.com/learn-co-students/git-github-and-learn-oc-000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git-scm.com/video/what-is-git" TargetMode="External"/><Relationship Id="rId4" Type="http://schemas.openxmlformats.org/officeDocument/2006/relationships/hyperlink" Target="https://vimeo.com/github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ithub.com/Git-Lit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GitHub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Version Control and Collaboration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with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Jojo Karlin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ITP Workshop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Graduate Center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@jojokarlin jkarlin@gradcenter.cuny.edu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501500" y="3528300"/>
            <a:ext cx="128400" cy="43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Octocat.pn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724" y="639174"/>
            <a:ext cx="4118900" cy="34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Make yourself at home.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1-16 at 10.20.33 AM.png" id="131" name="Shape 131"/>
          <p:cNvPicPr preferRelativeResize="0"/>
          <p:nvPr/>
        </p:nvPicPr>
        <p:blipFill rotWithShape="1">
          <a:blip r:embed="rId3">
            <a:alphaModFix/>
          </a:blip>
          <a:srcRect b="9850" l="9988" r="6982" t="7511"/>
          <a:stretch/>
        </p:blipFill>
        <p:spPr>
          <a:xfrm>
            <a:off x="1224300" y="1275512"/>
            <a:ext cx="6832899" cy="425037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1068225" y="230725"/>
            <a:ext cx="6623100" cy="60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375500" y="176725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There is so much help available it can be overwhelming. Remember, it’s fine to stick to the simplest parts.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</a:t>
            </a:r>
            <a:r>
              <a:rPr lang="en">
                <a:solidFill>
                  <a:srgbClr val="00FFFF"/>
                </a:solidFill>
              </a:rPr>
              <a:t>repository </a:t>
            </a:r>
            <a:r>
              <a:rPr lang="en"/>
              <a:t>is a project.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a repository!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71900" y="1919075"/>
            <a:ext cx="8222100" cy="23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70000"/>
              </a:lnSpc>
              <a:spcBef>
                <a:spcPts val="1300"/>
              </a:spcBef>
              <a:spcAft>
                <a:spcPts val="1100"/>
              </a:spcAft>
              <a:buNone/>
            </a:pPr>
            <a:r>
              <a:rPr b="1" lang="en" sz="19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create a new repository on GitHub:</a:t>
            </a:r>
          </a:p>
          <a:p>
            <a:pPr indent="-314325" lvl="0" marL="457200" rtl="0">
              <a:lnSpc>
                <a:spcPct val="170000"/>
              </a:lnSpc>
              <a:spcBef>
                <a:spcPts val="1100"/>
              </a:spcBef>
              <a:spcAft>
                <a:spcPts val="1100"/>
              </a:spcAft>
              <a:buClr>
                <a:srgbClr val="444444"/>
              </a:buClr>
              <a:buSzPct val="96428"/>
              <a:buFont typeface="Arial"/>
              <a:buAutoNum type="arabicPeriod"/>
            </a:pP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Click the  icon next to your username, top-right.</a:t>
            </a:r>
          </a:p>
          <a:p>
            <a:pPr indent="-314325" lvl="0" marL="457200" rtl="0">
              <a:lnSpc>
                <a:spcPct val="170000"/>
              </a:lnSpc>
              <a:spcBef>
                <a:spcPts val="1100"/>
              </a:spcBef>
              <a:spcAft>
                <a:spcPts val="1100"/>
              </a:spcAft>
              <a:buClr>
                <a:srgbClr val="444444"/>
              </a:buClr>
              <a:buSzPct val="96428"/>
              <a:buFont typeface="Arial"/>
              <a:buAutoNum type="arabicPeriod"/>
            </a:pP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 your repository </a:t>
            </a:r>
            <a:r>
              <a:rPr lang="en" sz="1350">
                <a:solidFill>
                  <a:srgbClr val="444444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hello-world</a:t>
            </a: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314325" lvl="0" marL="457200" rtl="0">
              <a:lnSpc>
                <a:spcPct val="170000"/>
              </a:lnSpc>
              <a:spcBef>
                <a:spcPts val="1100"/>
              </a:spcBef>
              <a:spcAft>
                <a:spcPts val="1100"/>
              </a:spcAft>
              <a:buClr>
                <a:srgbClr val="444444"/>
              </a:buClr>
              <a:buSzPct val="96428"/>
              <a:buFont typeface="Arial"/>
              <a:buAutoNum type="arabicPeriod"/>
            </a:pP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Write a short description.</a:t>
            </a:r>
          </a:p>
          <a:p>
            <a:pPr indent="-314325" lvl="0" marL="457200" rtl="0">
              <a:lnSpc>
                <a:spcPct val="170000"/>
              </a:lnSpc>
              <a:spcBef>
                <a:spcPts val="1100"/>
              </a:spcBef>
              <a:spcAft>
                <a:spcPts val="1100"/>
              </a:spcAft>
              <a:buClr>
                <a:srgbClr val="444444"/>
              </a:buClr>
              <a:buSzPct val="96428"/>
              <a:buFont typeface="Arial"/>
              <a:buAutoNum type="arabicPeriod"/>
            </a:pP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lang="en" sz="13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Initialize this repository with a README</a:t>
            </a: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 rot="-737275">
            <a:off x="5255725" y="3584214"/>
            <a:ext cx="3281579" cy="91436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In just a moment, we will create a repository using git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on the Command Line!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README.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file should serve as a title page and abstract for your project.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Your repository or project may wind up consisting of a number of files of different types and sizes. The README. should explain what everything is meant to do-- a mission statement and index all in one.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Good practice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Good project	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initiate a repository with a README.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a requirements file outlining exactly which version of which software you are using.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 SUPER CLEAR ABOUT YOUR ENVIRONMENT.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3854175" y="1009900"/>
            <a:ext cx="4707600" cy="3290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Believe me. Using GitHub will help your digital projects.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DOCUMENTATION!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Even when you’re not sure what you are documenting, the exercise of articulating your edits will help you proceed.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GitHub KEY TERMS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71900" y="1919075"/>
            <a:ext cx="8222100" cy="76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GitHub can be confusing because there are a lot of metaphors happening at once.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3421025" y="3004250"/>
            <a:ext cx="1679100" cy="148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Relationships language: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PUSH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PULL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COMMIT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448025" y="3004250"/>
            <a:ext cx="2972999" cy="120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Family Tree type metaphors: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BRANCH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ORIGIN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MASTER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5335525" y="3207450"/>
            <a:ext cx="1058699" cy="14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Octocat?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6757900" y="3099425"/>
            <a:ext cx="18180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Archive words: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REPOSITORY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1613750" y="3474725"/>
            <a:ext cx="1454400" cy="10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Dinner table?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FORK</a:t>
            </a:r>
          </a:p>
        </p:txBody>
      </p:sp>
      <p:pic>
        <p:nvPicPr>
          <p:cNvPr descr="images"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050" y="3560271"/>
            <a:ext cx="1855995" cy="120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Git-ionary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CLONE</a:t>
            </a:r>
            <a:r>
              <a:rPr lang="en"/>
              <a:t> is your version of an existing project copied to your very own computer.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FORK</a:t>
            </a:r>
            <a:r>
              <a:rPr lang="en"/>
              <a:t> is a CLONE on the GitHub server side.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BRANCH</a:t>
            </a:r>
            <a:r>
              <a:rPr lang="en"/>
              <a:t>es are for separate modules of BIG projects. (Don’t worry about this)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AVOID CONFLICT! Don’t merge multiple branches simultaneously. </a:t>
            </a:r>
          </a:p>
          <a:p>
            <a:pPr lvl="0">
              <a:spcBef>
                <a:spcPts val="0"/>
              </a:spcBef>
              <a:buNone/>
            </a:pPr>
            <a:r>
              <a:rPr i="1" lang="en">
                <a:solidFill>
                  <a:srgbClr val="999999"/>
                </a:solidFill>
              </a:rPr>
              <a:t>Don’t worry</a:t>
            </a:r>
            <a:r>
              <a:rPr b="1" lang="en">
                <a:solidFill>
                  <a:srgbClr val="0000FF"/>
                </a:solidFill>
              </a:rPr>
              <a:t> </a:t>
            </a:r>
            <a:r>
              <a:rPr lang="en">
                <a:solidFill>
                  <a:srgbClr val="999999"/>
                </a:solidFill>
              </a:rPr>
              <a:t>about </a:t>
            </a:r>
            <a:r>
              <a:rPr b="1" lang="en">
                <a:solidFill>
                  <a:srgbClr val="0000FF"/>
                </a:solidFill>
              </a:rPr>
              <a:t>PULL REQUESTS</a:t>
            </a:r>
            <a:r>
              <a:rPr lang="en"/>
              <a:t> on small projects.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90250" y="488250"/>
            <a:ext cx="8021399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/>
              <a:t>Using git at the Command Line</a:t>
            </a:r>
          </a:p>
          <a:p>
            <a:pPr lvl="0">
              <a:spcBef>
                <a:spcPts val="0"/>
              </a:spcBef>
              <a:buNone/>
            </a:pPr>
            <a:r>
              <a:rPr lang="en" sz="4200"/>
              <a:t>open Terminal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90250" y="564450"/>
            <a:ext cx="6681299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300"/>
              <a:t>local git commands</a:t>
            </a:r>
          </a:p>
          <a:p>
            <a:pPr lvl="0">
              <a:spcBef>
                <a:spcPts val="0"/>
              </a:spcBef>
              <a:buNone/>
            </a:pPr>
            <a:r>
              <a:rPr lang="en" sz="3300"/>
              <a:t>(at your computer at home)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Workshop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you will learn</a:t>
            </a:r>
          </a:p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Get a sense of the layout of GitHub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Get the basic purpose of git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Get a GitHub account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Start your own repository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Follow a repository (and see where it goes!)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/>
              <a:t>$ git init [myproject]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200"/>
          </a:p>
          <a:p>
            <a:pPr lvl="0">
              <a:spcBef>
                <a:spcPts val="0"/>
              </a:spcBef>
              <a:buNone/>
            </a:pPr>
            <a:r>
              <a:rPr lang="en" sz="4200"/>
              <a:t>$ cd myproject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5346275" y="1557750"/>
            <a:ext cx="3797700" cy="85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9DAF8"/>
                </a:solidFill>
              </a:rPr>
              <a:t>here’s where you name your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9DAF8"/>
                </a:solidFill>
              </a:rPr>
              <a:t>[you don’t need the brackets]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C9DAF8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9DAF8"/>
                </a:solidFill>
              </a:rPr>
              <a:t>this creates the directory with git already enabled,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9DAF8"/>
                </a:solidFill>
              </a:rPr>
              <a:t>which starts the project, but also creates the control file which will store the information related to when you make any changes on the document.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$ git add 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$ git commit -m “[descriptive message]”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3585025" y="678600"/>
            <a:ext cx="4964699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9DAF8"/>
                </a:solidFill>
              </a:rPr>
              <a:t>This command connects with the software and puts your file in a holding zone readying it to be permanently committed to the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9DAF8"/>
                </a:solidFill>
              </a:rPr>
              <a:t>(the ‘.’ means all, you can also choose to add one file you select)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C9DAF8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99" name="Shape 199"/>
          <p:cNvSpPr txBox="1"/>
          <p:nvPr/>
        </p:nvSpPr>
        <p:spPr>
          <a:xfrm>
            <a:off x="3763675" y="3587575"/>
            <a:ext cx="4901100" cy="40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C9DAF8"/>
                </a:solidFill>
              </a:rPr>
              <a:t>This command commits your changes to the official project. Be clear about what you’ve done. This is the “record this snapshot” command.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90250" y="488250"/>
            <a:ext cx="8021699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200"/>
              <a:t>$ git </a:t>
            </a:r>
            <a:r>
              <a:rPr lang="en" sz="4200">
                <a:solidFill>
                  <a:srgbClr val="00FFFF"/>
                </a:solidFill>
              </a:rPr>
              <a:t>clone</a:t>
            </a:r>
            <a:r>
              <a:rPr lang="en" sz="4200"/>
              <a:t> [github url]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462275" y="2719175"/>
            <a:ext cx="68580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C9DAF8"/>
                </a:solidFill>
              </a:rPr>
              <a:t>download an existing project (with all its controls ready to go!)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FFFF"/>
                </a:solidFill>
              </a:rPr>
              <a:t>commit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some changes</a:t>
            </a:r>
          </a:p>
        </p:txBody>
      </p:sp>
      <p:pic>
        <p:nvPicPr>
          <p:cNvPr descr="plainicon.com-50220-512px-3ba.png"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075" y="137750"/>
            <a:ext cx="3893175" cy="38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-branch-512.png"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75" y="363775"/>
            <a:ext cx="897299" cy="143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>
            <p:ph type="title"/>
          </p:nvPr>
        </p:nvSpPr>
        <p:spPr>
          <a:xfrm>
            <a:off x="191150" y="799375"/>
            <a:ext cx="5115899" cy="887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Here’s where later on you might create or </a:t>
            </a:r>
            <a:r>
              <a:rPr lang="en" sz="1800">
                <a:solidFill>
                  <a:srgbClr val="00FFFF"/>
                </a:solidFill>
              </a:rPr>
              <a:t>fork</a:t>
            </a:r>
            <a:r>
              <a:rPr lang="en" sz="18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a </a:t>
            </a:r>
            <a:r>
              <a:rPr lang="en" sz="1800">
                <a:solidFill>
                  <a:srgbClr val="00FFFF"/>
                </a:solidFill>
              </a:rPr>
              <a:t>branch</a:t>
            </a:r>
            <a:r>
              <a:rPr lang="en" sz="1800"/>
              <a:t> to work on a portion of the project…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18" name="Shape 218"/>
          <p:cNvSpPr txBox="1"/>
          <p:nvPr/>
        </p:nvSpPr>
        <p:spPr>
          <a:xfrm>
            <a:off x="5059200" y="2508125"/>
            <a:ext cx="3520799" cy="60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...but for now, stick to using GitHub to compile the history for your own personal project. You can think of it as a nifty, nit-picky backlog of all the changes you make. It’s a super powerful undo button.</a:t>
            </a:r>
          </a:p>
        </p:txBody>
      </p:sp>
      <p:pic>
        <p:nvPicPr>
          <p:cNvPr descr="git-pull-request-512.png" id="219" name="Shape 2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7700" y="1999725"/>
            <a:ext cx="1217775" cy="162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>
            <p:ph type="title"/>
          </p:nvPr>
        </p:nvSpPr>
        <p:spPr>
          <a:xfrm>
            <a:off x="403075" y="2400225"/>
            <a:ext cx="2785800" cy="1008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 </a:t>
            </a:r>
            <a:r>
              <a:rPr lang="en" sz="1800">
                <a:solidFill>
                  <a:srgbClr val="00FFFF"/>
                </a:solidFill>
              </a:rPr>
              <a:t>pull</a:t>
            </a:r>
            <a:r>
              <a:rPr lang="en" sz="1800"/>
              <a:t> request would then ask your master branch to check your changes</a:t>
            </a:r>
          </a:p>
        </p:txBody>
      </p:sp>
      <p:pic>
        <p:nvPicPr>
          <p:cNvPr descr="create-pr.png" id="221" name="Shape 2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3200" y="156213"/>
            <a:ext cx="3520800" cy="185079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/>
          <p:nvPr/>
        </p:nvSpPr>
        <p:spPr>
          <a:xfrm>
            <a:off x="5178725" y="821125"/>
            <a:ext cx="2785800" cy="606899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0000FF"/>
                </a:solidFill>
              </a:rPr>
              <a:t>don’t worry about this!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6956275" y="1999725"/>
            <a:ext cx="4922399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omment-discussion.png" id="224" name="Shape 2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01500" y="3115025"/>
            <a:ext cx="4305276" cy="215262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>
            <p:ph type="title"/>
          </p:nvPr>
        </p:nvSpPr>
        <p:spPr>
          <a:xfrm>
            <a:off x="414050" y="3732375"/>
            <a:ext cx="3876599" cy="107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receive feedback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(git requires the administrator of the master branch to </a:t>
            </a:r>
            <a:r>
              <a:rPr lang="en" sz="1800">
                <a:solidFill>
                  <a:srgbClr val="00FFFF"/>
                </a:solidFill>
              </a:rPr>
              <a:t>review</a:t>
            </a:r>
            <a:r>
              <a:rPr lang="en" sz="1800"/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/>
        </p:nvSpPr>
        <p:spPr>
          <a:xfrm>
            <a:off x="1717700" y="734950"/>
            <a:ext cx="5956499" cy="3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typetypetypetypetypestoppingpoint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ADD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COMMIT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(with -m “</a:t>
            </a:r>
            <a:r>
              <a:rPr i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clear message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”)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PUSH</a:t>
            </a:r>
          </a:p>
        </p:txBody>
      </p:sp>
      <p:sp>
        <p:nvSpPr>
          <p:cNvPr id="231" name="Shape 231"/>
          <p:cNvSpPr/>
          <p:nvPr/>
        </p:nvSpPr>
        <p:spPr>
          <a:xfrm>
            <a:off x="1957125" y="3091450"/>
            <a:ext cx="307800" cy="5747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1912975" y="2045650"/>
            <a:ext cx="307800" cy="5747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1912975" y="1298950"/>
            <a:ext cx="307800" cy="2555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2042450" y="4137250"/>
            <a:ext cx="1709100" cy="7605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235" name="Shape 235"/>
          <p:cNvSpPr/>
          <p:nvPr/>
        </p:nvSpPr>
        <p:spPr>
          <a:xfrm rot="-10799365">
            <a:off x="1912849" y="179574"/>
            <a:ext cx="1625100" cy="666300"/>
          </a:xfrm>
          <a:prstGeom prst="curvedUpArrow">
            <a:avLst>
              <a:gd fmla="val 25000" name="adj1"/>
              <a:gd fmla="val 63594" name="adj2"/>
              <a:gd fmla="val 23178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300"/>
              <a:t>make sure you </a:t>
            </a:r>
            <a:r>
              <a:rPr lang="en" sz="4300">
                <a:solidFill>
                  <a:srgbClr val="00FFFF"/>
                </a:solidFill>
              </a:rPr>
              <a:t>commit</a:t>
            </a:r>
            <a:r>
              <a:rPr lang="en" sz="4300"/>
              <a:t>ted your changes locally first!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300"/>
              <a:t>your master branch gives the go and </a:t>
            </a:r>
            <a:r>
              <a:rPr lang="en" sz="4300">
                <a:solidFill>
                  <a:srgbClr val="00FFFF"/>
                </a:solidFill>
              </a:rPr>
              <a:t>commit</a:t>
            </a:r>
            <a:r>
              <a:rPr lang="en" sz="4300"/>
              <a:t>s your changes to the master</a:t>
            </a:r>
          </a:p>
        </p:txBody>
      </p:sp>
      <p:pic>
        <p:nvPicPr>
          <p:cNvPr descr="plainicon.com-50220-512px-3ba.png"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4600" y="441000"/>
            <a:ext cx="2923650" cy="292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-merge.png"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5200" y="328800"/>
            <a:ext cx="9143999" cy="457199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ready to </a:t>
            </a:r>
            <a:r>
              <a:rPr lang="en">
                <a:solidFill>
                  <a:srgbClr val="00FFFF"/>
                </a:solidFill>
              </a:rPr>
              <a:t>merge</a:t>
            </a:r>
            <a:r>
              <a:rPr lang="en"/>
              <a:t>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$ git add [file]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$ git commit -m “[your message!]”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$ git push [</a:t>
            </a:r>
            <a:r>
              <a:rPr lang="en" sz="2400"/>
              <a:t>your local alias</a:t>
            </a:r>
            <a:r>
              <a:rPr lang="en"/>
              <a:t>] [master]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.pn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375" y="295275"/>
            <a:ext cx="3143250" cy="45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6143625" y="4606200"/>
            <a:ext cx="21381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http://xkcd.com/1597/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528525" y="526350"/>
            <a:ext cx="8467799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/>
              <a:t>$ git pull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200"/>
          </a:p>
          <a:p>
            <a:pPr lvl="0" rtl="0">
              <a:spcBef>
                <a:spcPts val="0"/>
              </a:spcBef>
              <a:buNone/>
            </a:pPr>
            <a:r>
              <a:rPr lang="en" sz="4200"/>
              <a:t>$ git status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200"/>
          </a:p>
          <a:p>
            <a:pPr lvl="0">
              <a:spcBef>
                <a:spcPts val="0"/>
              </a:spcBef>
              <a:buNone/>
            </a:pPr>
            <a:r>
              <a:rPr lang="en" sz="4200"/>
              <a:t>$ git diff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3457350" y="1125675"/>
            <a:ext cx="3994799" cy="70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FE2F3"/>
                </a:solidFill>
                <a:latin typeface="Roboto"/>
                <a:ea typeface="Roboto"/>
                <a:cs typeface="Roboto"/>
                <a:sym typeface="Roboto"/>
              </a:rPr>
              <a:t>Makes sure you’re up to date when you sit down at your desk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CFE2F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CFE2F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CFE2F3"/>
                </a:solidFill>
              </a:rPr>
              <a:t>Shows you all the files you’ve changed that need to be committed to the master branch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CFE2F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CFE2F3"/>
                </a:solidFill>
              </a:rPr>
              <a:t>Shows file differences that haven’t yet been staged (added)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Read more about GitHub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how much it can do for you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http://infospace.ischool.syr.edu/2012/10/10/the-librarians-arsenal-git-github/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http://readwrite.com/2013/09/30/understanding-github-a-journey-for-beginners-part-1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https://github.com/learn-co-students/git-github-and-learn-oc-000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https://github.com/learn-co-students/git-version-control-101-v-000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Got git?	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http://git-scm.com/video/what-is-git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https://vimeo.com/github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PICK a project and see where it goes!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471900" y="21476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300"/>
              <a:t>Social Paper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300"/>
              <a:t>Git-Lit</a:t>
            </a:r>
          </a:p>
          <a:p>
            <a:pPr lvl="0">
              <a:spcBef>
                <a:spcPts val="0"/>
              </a:spcBef>
              <a:buNone/>
            </a:pPr>
            <a:r>
              <a:rPr lang="en" sz="3300"/>
              <a:t>Open Lab</a:t>
            </a:r>
          </a:p>
        </p:txBody>
      </p:sp>
      <p:sp>
        <p:nvSpPr>
          <p:cNvPr id="282" name="Shape 282"/>
          <p:cNvSpPr txBox="1"/>
          <p:nvPr>
            <p:ph idx="2" type="body"/>
          </p:nvPr>
        </p:nvSpPr>
        <p:spPr>
          <a:xfrm>
            <a:off x="3851075" y="2071475"/>
            <a:ext cx="5121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https://github.com/cuny-academic-commons/social-paper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https://github.com/Git-Lit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https://github.com/livinglab/openlab/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Did we succeed?</a:t>
            </a:r>
          </a:p>
        </p:txBody>
      </p:sp>
      <p:sp>
        <p:nvSpPr>
          <p:cNvPr id="288" name="Shape 288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What’s your sense of the layout of GitHub?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Do you get how git and GitHub differ?                                     *hint: Git</a:t>
            </a:r>
            <a:r>
              <a:rPr lang="en">
                <a:solidFill>
                  <a:srgbClr val="00FFFF"/>
                </a:solidFill>
              </a:rPr>
              <a:t>Hub</a:t>
            </a:r>
            <a:r>
              <a:rPr lang="en"/>
              <a:t> is an online hub for git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Did you get a GitHub account?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Did you start your own repository?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Follow a repository?</a:t>
            </a:r>
          </a:p>
        </p:txBody>
      </p:sp>
      <p:sp>
        <p:nvSpPr>
          <p:cNvPr id="289" name="Shape 28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well did you get git?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 for </a:t>
            </a:r>
            <a:r>
              <a:rPr lang="en">
                <a:solidFill>
                  <a:srgbClr val="00FFFF"/>
                </a:solidFill>
              </a:rPr>
              <a:t>add</a:t>
            </a:r>
            <a:r>
              <a:rPr lang="en"/>
              <a:t>ing your </a:t>
            </a:r>
            <a:r>
              <a:rPr lang="en">
                <a:solidFill>
                  <a:srgbClr val="00FFFF"/>
                </a:solidFill>
              </a:rPr>
              <a:t>commit</a:t>
            </a:r>
            <a:r>
              <a:rPr lang="en"/>
              <a:t>ment, </a:t>
            </a:r>
            <a:r>
              <a:rPr lang="en">
                <a:solidFill>
                  <a:srgbClr val="00FFFF"/>
                </a:solidFill>
              </a:rPr>
              <a:t>push</a:t>
            </a:r>
            <a:r>
              <a:rPr lang="en"/>
              <a:t> and </a:t>
            </a:r>
            <a:r>
              <a:rPr lang="en">
                <a:solidFill>
                  <a:srgbClr val="00FFFF"/>
                </a:solidFill>
              </a:rPr>
              <a:t>pull</a:t>
            </a:r>
            <a:r>
              <a:rPr lang="en"/>
              <a:t> to </a:t>
            </a:r>
            <a:r>
              <a:rPr lang="en">
                <a:solidFill>
                  <a:srgbClr val="00FFFF"/>
                </a:solidFill>
              </a:rPr>
              <a:t>master</a:t>
            </a:r>
            <a:r>
              <a:rPr lang="en"/>
              <a:t> version control.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Your projects will thank you.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Please contact me if you have any questions!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jkarlin@gradcenter.cuny.edu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@jojokarlin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The Graduate Center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ITP Core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						?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 is the open source distributed version control system that facilitates GitHub activities on your laptop.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Basically, it is doing the work behind GitHub. It follows and records every change you make on your computer.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Linux creator Linus Torvald released git in 2005 for Linux kernel development (which has thousands of collaborators). He named it for himself.</a:t>
            </a:r>
          </a:p>
        </p:txBody>
      </p:sp>
      <p:pic>
        <p:nvPicPr>
          <p:cNvPr descr="Git-Logo-White.pn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475" y="889525"/>
            <a:ext cx="1599149" cy="66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GitHub?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GitHub is the online face of Git.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GitHub is a way to access a vast scope of projects.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GitHub helps you collaborate with line by line documentation of revisions.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GitHub is a place to store your projects, explore new ones, and collaborate.</a:t>
            </a:r>
          </a:p>
        </p:txBody>
      </p:sp>
      <p:pic>
        <p:nvPicPr>
          <p:cNvPr descr="github-logo.png"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000" y="3981575"/>
            <a:ext cx="2362350" cy="93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GitHub and you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 is a very powerful software, but one of its best assets is that it works for EVERYONE from the click-through beginner to the expert who dreams in code.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That said, there are many features on GitHub that you can leave alone until you are ready to participate in more advanced projects.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Don’t worry! GitHub can work for you, too.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begin.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Make your very own GitHub account by going to github.com.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60950" y="3127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Click “Sign Up”</a:t>
            </a:r>
          </a:p>
        </p:txBody>
      </p:sp>
      <p:pic>
        <p:nvPicPr>
          <p:cNvPr descr="Screen Shot 2015-11-15 at 10.51.25 AM.png" id="119" name="Shape 119"/>
          <p:cNvPicPr preferRelativeResize="0"/>
          <p:nvPr/>
        </p:nvPicPr>
        <p:blipFill rotWithShape="1">
          <a:blip r:embed="rId3">
            <a:alphaModFix/>
          </a:blip>
          <a:srcRect b="13610" l="4325" r="7037" t="5470"/>
          <a:stretch/>
        </p:blipFill>
        <p:spPr>
          <a:xfrm>
            <a:off x="2676875" y="1453751"/>
            <a:ext cx="6467126" cy="368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/>
          <p:nvPr/>
        </p:nvSpPr>
        <p:spPr>
          <a:xfrm>
            <a:off x="6099300" y="1989150"/>
            <a:ext cx="931499" cy="34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3061675" y="3176750"/>
            <a:ext cx="561599" cy="692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