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308094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08862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9824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98657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26338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40B500F-B4BB-4AF8-B001-6BE8CAB5FA49}" type="datetimeFigureOut">
              <a:rPr lang="ru-RU" smtClean="0"/>
              <a:t>12.04.2024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3187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40B500F-B4BB-4AF8-B001-6BE8CAB5FA49}" type="datetimeFigureOut">
              <a:rPr lang="ru-RU" smtClean="0"/>
              <a:t>12.04.2024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105338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40B500F-B4BB-4AF8-B001-6BE8CAB5FA49}" type="datetimeFigureOut">
              <a:rPr lang="ru-RU" smtClean="0"/>
              <a:t>12.04.2024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233652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40B500F-B4BB-4AF8-B001-6BE8CAB5FA49}" type="datetimeFigureOut">
              <a:rPr lang="ru-RU" smtClean="0"/>
              <a:t>12.04.2024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161750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0B500F-B4BB-4AF8-B001-6BE8CAB5FA49}" type="datetimeFigureOut">
              <a:rPr lang="ru-RU" smtClean="0"/>
              <a:t>12.04.2024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381193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0B500F-B4BB-4AF8-B001-6BE8CAB5FA49}" type="datetimeFigureOut">
              <a:rPr lang="ru-RU" smtClean="0"/>
              <a:t>12.04.2024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3B3236-5343-4BA8-8D91-F097BE85A9E2}" type="slidenum">
              <a:rPr lang="ru-RU" smtClean="0"/>
              <a:t>‹#›</a:t>
            </a:fld>
            <a:endParaRPr lang="ru-RU"/>
          </a:p>
        </p:txBody>
      </p:sp>
    </p:spTree>
    <p:extLst>
      <p:ext uri="{BB962C8B-B14F-4D97-AF65-F5344CB8AC3E}">
        <p14:creationId xmlns:p14="http://schemas.microsoft.com/office/powerpoint/2010/main" val="75520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B500F-B4BB-4AF8-B001-6BE8CAB5FA49}" type="datetimeFigureOut">
              <a:rPr lang="ru-RU" smtClean="0"/>
              <a:t>12.04.2024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B3236-5343-4BA8-8D91-F097BE85A9E2}" type="slidenum">
              <a:rPr lang="ru-RU" smtClean="0"/>
              <a:t>‹#›</a:t>
            </a:fld>
            <a:endParaRPr lang="ru-RU"/>
          </a:p>
        </p:txBody>
      </p:sp>
    </p:spTree>
    <p:extLst>
      <p:ext uri="{BB962C8B-B14F-4D97-AF65-F5344CB8AC3E}">
        <p14:creationId xmlns:p14="http://schemas.microsoft.com/office/powerpoint/2010/main" val="3848332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216727" y="4648038"/>
            <a:ext cx="9144000" cy="1655762"/>
          </a:xfrm>
        </p:spPr>
        <p:txBody>
          <a:bodyPr/>
          <a:lstStyle/>
          <a:p>
            <a:pPr algn="r"/>
            <a:r>
              <a:rPr lang="ru-RU" dirty="0" smtClean="0"/>
              <a:t>Выполнил: </a:t>
            </a:r>
            <a:r>
              <a:rPr lang="ru-RU" dirty="0" err="1" smtClean="0"/>
              <a:t>Ямборко</a:t>
            </a:r>
            <a:r>
              <a:rPr lang="ru-RU" dirty="0" smtClean="0"/>
              <a:t> А.В.</a:t>
            </a:r>
            <a:endParaRPr lang="ru-RU" dirty="0"/>
          </a:p>
        </p:txBody>
      </p:sp>
      <p:pic>
        <p:nvPicPr>
          <p:cNvPr id="4" name="Рисунок 3"/>
          <p:cNvPicPr>
            <a:picLocks noChangeAspect="1"/>
          </p:cNvPicPr>
          <p:nvPr/>
        </p:nvPicPr>
        <p:blipFill>
          <a:blip r:embed="rId2"/>
          <a:stretch>
            <a:fillRect/>
          </a:stretch>
        </p:blipFill>
        <p:spPr>
          <a:xfrm>
            <a:off x="291990" y="335597"/>
            <a:ext cx="1438781" cy="493819"/>
          </a:xfrm>
          <a:prstGeom prst="rect">
            <a:avLst/>
          </a:prstGeom>
        </p:spPr>
      </p:pic>
      <p:sp>
        <p:nvSpPr>
          <p:cNvPr id="5" name="Заголовок 1"/>
          <p:cNvSpPr txBox="1">
            <a:spLocks/>
          </p:cNvSpPr>
          <p:nvPr/>
        </p:nvSpPr>
        <p:spPr>
          <a:xfrm>
            <a:off x="2216727" y="1771525"/>
            <a:ext cx="7772400" cy="2232439"/>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b="1" dirty="0" smtClean="0">
                <a:latin typeface="Verdana" pitchFamily="34" charset="0"/>
                <a:ea typeface="Verdana" pitchFamily="34" charset="0"/>
              </a:rPr>
              <a:t>АНАЛИЗ ФОРМЫ ОТОЛИТОВ</a:t>
            </a:r>
            <a:endParaRPr lang="ru-RU" b="1" dirty="0">
              <a:latin typeface="Verdana" pitchFamily="34" charset="0"/>
              <a:ea typeface="Verdana" pitchFamily="34" charset="0"/>
            </a:endParaRPr>
          </a:p>
        </p:txBody>
      </p:sp>
    </p:spTree>
    <p:extLst>
      <p:ext uri="{BB962C8B-B14F-4D97-AF65-F5344CB8AC3E}">
        <p14:creationId xmlns:p14="http://schemas.microsoft.com/office/powerpoint/2010/main" val="381005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658" y="1317883"/>
            <a:ext cx="11726882" cy="1364342"/>
          </a:xfrm>
        </p:spPr>
        <p:txBody>
          <a:bodyPr>
            <a:noAutofit/>
          </a:bodyPr>
          <a:lstStyle/>
          <a:p>
            <a:r>
              <a:rPr lang="ru-RU" sz="2100" dirty="0" smtClean="0"/>
              <a:t>провести сравнительный анализ формы отолитов для изучения популяционной организации кеты (</a:t>
            </a:r>
            <a:r>
              <a:rPr lang="ru-RU" sz="2100" i="1" dirty="0" err="1" smtClean="0"/>
              <a:t>Oncorhynchus</a:t>
            </a:r>
            <a:r>
              <a:rPr lang="ru-RU" sz="2100" i="1" dirty="0" smtClean="0"/>
              <a:t> </a:t>
            </a:r>
            <a:r>
              <a:rPr lang="ru-RU" sz="2100" i="1" dirty="0" err="1" smtClean="0"/>
              <a:t>keta</a:t>
            </a:r>
            <a:r>
              <a:rPr lang="ru-RU" sz="2100" dirty="0" smtClean="0"/>
              <a:t>) северного побережья Охотского моря. Результаты дифференциация группировок на основе данных формы отолитов могут быть использованы для определения границ естественных популяций кеты, степени </a:t>
            </a:r>
            <a:r>
              <a:rPr lang="ru-RU" sz="2100" dirty="0" err="1" smtClean="0"/>
              <a:t>филопатрии</a:t>
            </a:r>
            <a:r>
              <a:rPr lang="ru-RU" sz="2100" dirty="0" smtClean="0"/>
              <a:t> вида (</a:t>
            </a:r>
            <a:r>
              <a:rPr lang="ru-RU" sz="2100" dirty="0" err="1" smtClean="0"/>
              <a:t>хоминга</a:t>
            </a:r>
            <a:r>
              <a:rPr lang="ru-RU" sz="2100" dirty="0" smtClean="0"/>
              <a:t>), а также для определения структуры промысловых запасов, оптимизации управления промыслом и расчета величины вылова. Результаты работы применимы в биологии (ихтиологии) и </a:t>
            </a:r>
            <a:r>
              <a:rPr lang="ru-RU" sz="2100" dirty="0" err="1" smtClean="0"/>
              <a:t>рыбохозяйственных</a:t>
            </a:r>
            <a:r>
              <a:rPr lang="ru-RU" sz="2100" dirty="0" smtClean="0"/>
              <a:t> исследованиях.</a:t>
            </a:r>
            <a:br>
              <a:rPr lang="ru-RU" sz="2100" dirty="0" smtClean="0"/>
            </a:br>
            <a:endParaRPr lang="ru-RU" sz="2100" dirty="0"/>
          </a:p>
        </p:txBody>
      </p:sp>
      <p:pic>
        <p:nvPicPr>
          <p:cNvPr id="5" name="Объект 4"/>
          <p:cNvPicPr>
            <a:picLocks noGrp="1" noChangeAspect="1"/>
          </p:cNvPicPr>
          <p:nvPr>
            <p:ph idx="1"/>
          </p:nvPr>
        </p:nvPicPr>
        <p:blipFill>
          <a:blip r:embed="rId2"/>
          <a:stretch>
            <a:fillRect/>
          </a:stretch>
        </p:blipFill>
        <p:spPr>
          <a:xfrm>
            <a:off x="573644" y="2935134"/>
            <a:ext cx="4912756" cy="3322217"/>
          </a:xfrm>
          <a:prstGeom prst="rect">
            <a:avLst/>
          </a:prstGeom>
        </p:spPr>
      </p:pic>
      <p:pic>
        <p:nvPicPr>
          <p:cNvPr id="4" name="Рисунок 3"/>
          <p:cNvPicPr>
            <a:picLocks noChangeAspect="1"/>
          </p:cNvPicPr>
          <p:nvPr/>
        </p:nvPicPr>
        <p:blipFill>
          <a:blip r:embed="rId3"/>
          <a:stretch>
            <a:fillRect/>
          </a:stretch>
        </p:blipFill>
        <p:spPr>
          <a:xfrm>
            <a:off x="10557548" y="190919"/>
            <a:ext cx="1438781" cy="493819"/>
          </a:xfrm>
          <a:prstGeom prst="rect">
            <a:avLst/>
          </a:prstGeom>
        </p:spPr>
      </p:pic>
      <p:sp>
        <p:nvSpPr>
          <p:cNvPr id="6" name="Прямоугольник 5"/>
          <p:cNvSpPr/>
          <p:nvPr/>
        </p:nvSpPr>
        <p:spPr>
          <a:xfrm>
            <a:off x="1340072" y="6325594"/>
            <a:ext cx="3379900" cy="369332"/>
          </a:xfrm>
          <a:prstGeom prst="rect">
            <a:avLst/>
          </a:prstGeom>
        </p:spPr>
        <p:txBody>
          <a:bodyPr wrap="none">
            <a:spAutoFit/>
          </a:bodyPr>
          <a:lstStyle/>
          <a:p>
            <a:r>
              <a:rPr lang="ru-RU" dirty="0" smtClean="0"/>
              <a:t>Рис. 1. Пункты сбора материала.</a:t>
            </a:r>
            <a:endParaRPr lang="ru-RU" dirty="0"/>
          </a:p>
        </p:txBody>
      </p:sp>
      <p:sp>
        <p:nvSpPr>
          <p:cNvPr id="10" name="Заголовок 1"/>
          <p:cNvSpPr txBox="1">
            <a:spLocks/>
          </p:cNvSpPr>
          <p:nvPr/>
        </p:nvSpPr>
        <p:spPr>
          <a:xfrm>
            <a:off x="1882898" y="190919"/>
            <a:ext cx="7772400" cy="568782"/>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600" b="1" dirty="0" smtClean="0">
                <a:latin typeface="Verdana" pitchFamily="34" charset="0"/>
                <a:ea typeface="Verdana" pitchFamily="34" charset="0"/>
              </a:rPr>
              <a:t>ЦЕЛЬ РАБОТЫ:</a:t>
            </a:r>
            <a:endParaRPr lang="ru-RU" sz="3600" b="1" dirty="0">
              <a:latin typeface="Verdana" pitchFamily="34" charset="0"/>
              <a:ea typeface="Verdana" pitchFamily="34" charset="0"/>
            </a:endParaRPr>
          </a:p>
        </p:txBody>
      </p:sp>
      <p:pic>
        <p:nvPicPr>
          <p:cNvPr id="11" name="Рисунок 10"/>
          <p:cNvPicPr>
            <a:picLocks noChangeAspect="1"/>
          </p:cNvPicPr>
          <p:nvPr/>
        </p:nvPicPr>
        <p:blipFill>
          <a:blip r:embed="rId4"/>
          <a:stretch>
            <a:fillRect/>
          </a:stretch>
        </p:blipFill>
        <p:spPr>
          <a:xfrm>
            <a:off x="6023099" y="2935134"/>
            <a:ext cx="3717821" cy="2319037"/>
          </a:xfrm>
          <a:prstGeom prst="rect">
            <a:avLst/>
          </a:prstGeom>
        </p:spPr>
      </p:pic>
    </p:spTree>
    <p:extLst>
      <p:ext uri="{BB962C8B-B14F-4D97-AF65-F5344CB8AC3E}">
        <p14:creationId xmlns:p14="http://schemas.microsoft.com/office/powerpoint/2010/main" val="398654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9045" y="1305254"/>
            <a:ext cx="10515600" cy="1325563"/>
          </a:xfrm>
        </p:spPr>
        <p:txBody>
          <a:bodyPr>
            <a:noAutofit/>
          </a:bodyPr>
          <a:lstStyle/>
          <a:p>
            <a:r>
              <a:rPr lang="ru-RU" sz="2200" dirty="0"/>
              <a:t>Для анализа использованы только правые отолиты без видимых повреждений (сколов, надломов, трещин, повреждений </a:t>
            </a:r>
            <a:r>
              <a:rPr lang="ru-RU" sz="2200" dirty="0" err="1"/>
              <a:t>рострума</a:t>
            </a:r>
            <a:r>
              <a:rPr lang="ru-RU" sz="2200" dirty="0"/>
              <a:t> и т.д.) и для особей кеты в возрасте 4+ лет. Изображения отолитов получены с помощью цифровой фотокамеры, закрепленной на штативе (рис. 2). В графическом редакторе </a:t>
            </a:r>
            <a:r>
              <a:rPr lang="en-US" sz="2200" dirty="0" err="1"/>
              <a:t>XnView</a:t>
            </a:r>
            <a:r>
              <a:rPr lang="en-US" sz="2200" dirty="0"/>
              <a:t> </a:t>
            </a:r>
            <a:r>
              <a:rPr lang="ru-RU" sz="2200" dirty="0"/>
              <a:t>изображения отолитов группами по рекам были преобразованы в формат BMP (цветность 24-bit) (рис. 3). Анализ формы отолитов проводили с помощью программы </a:t>
            </a:r>
            <a:r>
              <a:rPr lang="ru-RU" sz="2200" dirty="0" err="1"/>
              <a:t>Shape</a:t>
            </a:r>
            <a:r>
              <a:rPr lang="ru-RU" sz="2200" dirty="0"/>
              <a:t> V. 1.3 (</a:t>
            </a:r>
            <a:r>
              <a:rPr lang="ru-RU" sz="2200" dirty="0" err="1"/>
              <a:t>Iwata</a:t>
            </a:r>
            <a:r>
              <a:rPr lang="ru-RU" sz="2200" dirty="0"/>
              <a:t>, </a:t>
            </a:r>
            <a:r>
              <a:rPr lang="ru-RU" sz="2200" dirty="0" err="1"/>
              <a:t>Ukai</a:t>
            </a:r>
            <a:r>
              <a:rPr lang="ru-RU" sz="2200" dirty="0"/>
              <a:t>, 2002).</a:t>
            </a:r>
          </a:p>
        </p:txBody>
      </p:sp>
      <p:pic>
        <p:nvPicPr>
          <p:cNvPr id="5" name="Объект 4"/>
          <p:cNvPicPr>
            <a:picLocks noGrp="1" noChangeAspect="1"/>
          </p:cNvPicPr>
          <p:nvPr>
            <p:ph idx="1"/>
          </p:nvPr>
        </p:nvPicPr>
        <p:blipFill>
          <a:blip r:embed="rId2"/>
          <a:stretch>
            <a:fillRect/>
          </a:stretch>
        </p:blipFill>
        <p:spPr>
          <a:xfrm>
            <a:off x="329045" y="3167754"/>
            <a:ext cx="5032664" cy="2631710"/>
          </a:xfrm>
          <a:prstGeom prst="rect">
            <a:avLst/>
          </a:prstGeom>
          <a:ln>
            <a:solidFill>
              <a:schemeClr val="tx1"/>
            </a:solidFill>
          </a:ln>
        </p:spPr>
      </p:pic>
      <p:pic>
        <p:nvPicPr>
          <p:cNvPr id="4" name="Рисунок 3"/>
          <p:cNvPicPr>
            <a:picLocks noChangeAspect="1"/>
          </p:cNvPicPr>
          <p:nvPr/>
        </p:nvPicPr>
        <p:blipFill>
          <a:blip r:embed="rId3"/>
          <a:stretch>
            <a:fillRect/>
          </a:stretch>
        </p:blipFill>
        <p:spPr>
          <a:xfrm>
            <a:off x="10502791" y="383924"/>
            <a:ext cx="1438781" cy="493819"/>
          </a:xfrm>
          <a:prstGeom prst="rect">
            <a:avLst/>
          </a:prstGeom>
        </p:spPr>
      </p:pic>
      <p:sp>
        <p:nvSpPr>
          <p:cNvPr id="6" name="Прямоугольник 5"/>
          <p:cNvSpPr/>
          <p:nvPr/>
        </p:nvSpPr>
        <p:spPr>
          <a:xfrm>
            <a:off x="329045" y="5806472"/>
            <a:ext cx="5032664" cy="923330"/>
          </a:xfrm>
          <a:prstGeom prst="rect">
            <a:avLst/>
          </a:prstGeom>
        </p:spPr>
        <p:txBody>
          <a:bodyPr wrap="square">
            <a:spAutoFit/>
          </a:bodyPr>
          <a:lstStyle/>
          <a:p>
            <a:r>
              <a:rPr lang="ru-RU" dirty="0" smtClean="0"/>
              <a:t>Рис. 3. Сгруппированные черно-белые фото 30 отолитов кеты р. Армань для передачи в программу SHAPE 1.3 для описания контуров.</a:t>
            </a:r>
            <a:endParaRPr lang="ru-RU" dirty="0"/>
          </a:p>
        </p:txBody>
      </p:sp>
      <p:pic>
        <p:nvPicPr>
          <p:cNvPr id="7" name="Рисунок 6"/>
          <p:cNvPicPr>
            <a:picLocks noChangeAspect="1"/>
          </p:cNvPicPr>
          <p:nvPr/>
        </p:nvPicPr>
        <p:blipFill>
          <a:blip r:embed="rId4"/>
          <a:stretch>
            <a:fillRect/>
          </a:stretch>
        </p:blipFill>
        <p:spPr>
          <a:xfrm>
            <a:off x="5723479" y="3167754"/>
            <a:ext cx="4015607" cy="3142851"/>
          </a:xfrm>
          <a:prstGeom prst="rect">
            <a:avLst/>
          </a:prstGeom>
        </p:spPr>
      </p:pic>
      <p:sp>
        <p:nvSpPr>
          <p:cNvPr id="8" name="Заголовок 1"/>
          <p:cNvSpPr txBox="1">
            <a:spLocks/>
          </p:cNvSpPr>
          <p:nvPr/>
        </p:nvSpPr>
        <p:spPr>
          <a:xfrm>
            <a:off x="1837279" y="199535"/>
            <a:ext cx="7772400" cy="568782"/>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600" b="1" dirty="0" smtClean="0">
                <a:latin typeface="Verdana" pitchFamily="34" charset="0"/>
                <a:ea typeface="Verdana" pitchFamily="34" charset="0"/>
              </a:rPr>
              <a:t>Процесс сбора данных</a:t>
            </a:r>
            <a:endParaRPr lang="ru-RU" sz="3600" b="1" dirty="0">
              <a:latin typeface="Verdana" pitchFamily="34" charset="0"/>
              <a:ea typeface="Verdana" pitchFamily="34" charset="0"/>
            </a:endParaRPr>
          </a:p>
        </p:txBody>
      </p:sp>
    </p:spTree>
    <p:extLst>
      <p:ext uri="{BB962C8B-B14F-4D97-AF65-F5344CB8AC3E}">
        <p14:creationId xmlns:p14="http://schemas.microsoft.com/office/powerpoint/2010/main" val="7535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1601" y="887847"/>
            <a:ext cx="6525504" cy="4250210"/>
          </a:xfrm>
        </p:spPr>
        <p:txBody>
          <a:bodyPr>
            <a:noAutofit/>
          </a:bodyPr>
          <a:lstStyle/>
          <a:p>
            <a:pPr marL="0" indent="0">
              <a:buNone/>
            </a:pPr>
            <a:r>
              <a:rPr lang="ru-RU" sz="2000" dirty="0"/>
              <a:t>Алгоритм работы с программным пакетом </a:t>
            </a:r>
            <a:r>
              <a:rPr lang="ru-RU" sz="2000" dirty="0" err="1" smtClean="0"/>
              <a:t>Shape</a:t>
            </a:r>
            <a:r>
              <a:rPr lang="ru-RU" sz="2000" dirty="0" smtClean="0"/>
              <a:t> </a:t>
            </a:r>
            <a:r>
              <a:rPr lang="ru-RU" sz="2000" dirty="0"/>
              <a:t>V. </a:t>
            </a:r>
            <a:r>
              <a:rPr lang="ru-RU" sz="2000" dirty="0" smtClean="0"/>
              <a:t>1.3 </a:t>
            </a:r>
            <a:r>
              <a:rPr lang="ru-RU" sz="2000" dirty="0"/>
              <a:t>можно разделить на 3 этапа.</a:t>
            </a:r>
          </a:p>
          <a:p>
            <a:pPr marL="514350" indent="-514350">
              <a:buAutoNum type="arabicPeriod"/>
            </a:pPr>
            <a:r>
              <a:rPr lang="ru-RU" sz="2000" dirty="0" smtClean="0"/>
              <a:t>Получение </a:t>
            </a:r>
            <a:r>
              <a:rPr lang="ru-RU" sz="2000" dirty="0"/>
              <a:t>на основе анализируемого изображения цепь-кода контура объекта. </a:t>
            </a:r>
            <a:r>
              <a:rPr lang="ru-RU" sz="2000" dirty="0" smtClean="0"/>
              <a:t>Данный этап </a:t>
            </a:r>
            <a:r>
              <a:rPr lang="ru-RU" sz="2000" dirty="0"/>
              <a:t>выполняется в программе </a:t>
            </a:r>
            <a:r>
              <a:rPr lang="ru-RU" sz="2000" dirty="0" err="1"/>
              <a:t>ChainCoder</a:t>
            </a:r>
            <a:r>
              <a:rPr lang="ru-RU" sz="2000" dirty="0"/>
              <a:t>, входящей в пакет </a:t>
            </a:r>
            <a:r>
              <a:rPr lang="ru-RU" sz="2000" dirty="0" err="1"/>
              <a:t>Shape</a:t>
            </a:r>
            <a:r>
              <a:rPr lang="ru-RU" sz="2000" dirty="0"/>
              <a:t> V. 1.3. Запись контура осуществляется на основе метода </a:t>
            </a:r>
            <a:r>
              <a:rPr lang="ru-RU" sz="2000" dirty="0" err="1"/>
              <a:t>Фримана</a:t>
            </a:r>
            <a:r>
              <a:rPr lang="ru-RU" sz="2000" dirty="0"/>
              <a:t> для замкнутых </a:t>
            </a:r>
            <a:r>
              <a:rPr lang="ru-RU" sz="2000" dirty="0" smtClean="0"/>
              <a:t>контуров.</a:t>
            </a:r>
          </a:p>
          <a:p>
            <a:pPr marL="514350" indent="-514350">
              <a:buAutoNum type="arabicPeriod"/>
            </a:pPr>
            <a:r>
              <a:rPr lang="ru-RU" sz="2000" dirty="0" smtClean="0"/>
              <a:t>Представление </a:t>
            </a:r>
            <a:r>
              <a:rPr lang="ru-RU" sz="2000" dirty="0"/>
              <a:t>контура объекта, записанного цепь-кодом, в виде значений коэффициентов (дескрипторов) Фурье для заданного числа гармоник. Этот этап выполняется программой Chc2Nef, входящей в пакет </a:t>
            </a:r>
            <a:r>
              <a:rPr lang="ru-RU" sz="2000" dirty="0" err="1"/>
              <a:t>Shape</a:t>
            </a:r>
            <a:r>
              <a:rPr lang="ru-RU" sz="2000" dirty="0"/>
              <a:t> V. </a:t>
            </a:r>
            <a:r>
              <a:rPr lang="ru-RU" sz="2000" dirty="0" smtClean="0"/>
              <a:t>1.3.</a:t>
            </a:r>
          </a:p>
          <a:p>
            <a:pPr marL="514350" indent="-514350">
              <a:buAutoNum type="arabicPeriod"/>
            </a:pPr>
            <a:r>
              <a:rPr lang="ru-RU" sz="2000" dirty="0" smtClean="0"/>
              <a:t>Анализ </a:t>
            </a:r>
            <a:r>
              <a:rPr lang="ru-RU" sz="2000" dirty="0"/>
              <a:t>главных компонент на основе полученных коэффициентов Фурье. Данный этап выполняется программой </a:t>
            </a:r>
            <a:r>
              <a:rPr lang="ru-RU" sz="2000" dirty="0" err="1"/>
              <a:t>Prin-Comp</a:t>
            </a:r>
            <a:r>
              <a:rPr lang="ru-RU" sz="2000" dirty="0"/>
              <a:t> пакета </a:t>
            </a:r>
            <a:r>
              <a:rPr lang="ru-RU" sz="2000" dirty="0" err="1"/>
              <a:t>Shape</a:t>
            </a:r>
            <a:r>
              <a:rPr lang="ru-RU" sz="2000" dirty="0"/>
              <a:t> V. 1.3. Программа обрабатывает коэффициенты Фурье методом главных компонент и позволяет восстанавливать контуры отолитов, которые описываются каждой главной компонентой в </a:t>
            </a:r>
            <a:r>
              <a:rPr lang="ru-RU" sz="2000" dirty="0" smtClean="0"/>
              <a:t>отдельности. </a:t>
            </a:r>
          </a:p>
          <a:p>
            <a:pPr marL="514350" indent="-514350">
              <a:buAutoNum type="arabicPeriod"/>
            </a:pPr>
            <a:endParaRPr lang="ru-RU" sz="2000" dirty="0"/>
          </a:p>
        </p:txBody>
      </p:sp>
      <p:pic>
        <p:nvPicPr>
          <p:cNvPr id="4" name="Рисунок 3"/>
          <p:cNvPicPr>
            <a:picLocks noChangeAspect="1"/>
          </p:cNvPicPr>
          <p:nvPr/>
        </p:nvPicPr>
        <p:blipFill>
          <a:blip r:embed="rId2"/>
          <a:stretch>
            <a:fillRect/>
          </a:stretch>
        </p:blipFill>
        <p:spPr>
          <a:xfrm>
            <a:off x="10572724" y="394028"/>
            <a:ext cx="1438781" cy="493819"/>
          </a:xfrm>
          <a:prstGeom prst="rect">
            <a:avLst/>
          </a:prstGeom>
        </p:spPr>
      </p:pic>
      <p:pic>
        <p:nvPicPr>
          <p:cNvPr id="5" name="Рисунок 4" descr="C:\Мои документы\Учёба\МФТИ\2 семестр\Хакатон\Спринт 3\Для описания\ChainCoder.jpg"/>
          <p:cNvPicPr/>
          <p:nvPr/>
        </p:nvPicPr>
        <p:blipFill>
          <a:blip r:embed="rId3">
            <a:extLst>
              <a:ext uri="{28A0092B-C50C-407E-A947-70E740481C1C}">
                <a14:useLocalDpi xmlns:a14="http://schemas.microsoft.com/office/drawing/2010/main" val="0"/>
              </a:ext>
            </a:extLst>
          </a:blip>
          <a:srcRect/>
          <a:stretch>
            <a:fillRect/>
          </a:stretch>
        </p:blipFill>
        <p:spPr bwMode="auto">
          <a:xfrm>
            <a:off x="6627104" y="993489"/>
            <a:ext cx="3858533" cy="3071691"/>
          </a:xfrm>
          <a:prstGeom prst="rect">
            <a:avLst/>
          </a:prstGeom>
          <a:noFill/>
          <a:ln>
            <a:noFill/>
          </a:ln>
        </p:spPr>
      </p:pic>
      <p:pic>
        <p:nvPicPr>
          <p:cNvPr id="6" name="Рисунок 5" descr="C:\Мои документы\Учёба\МФТИ\2 семестр\Хакатон\Спринт 3\Для описания\Chc2Nef.jpg"/>
          <p:cNvPicPr/>
          <p:nvPr/>
        </p:nvPicPr>
        <p:blipFill>
          <a:blip r:embed="rId4">
            <a:extLst>
              <a:ext uri="{28A0092B-C50C-407E-A947-70E740481C1C}">
                <a14:useLocalDpi xmlns:a14="http://schemas.microsoft.com/office/drawing/2010/main" val="0"/>
              </a:ext>
            </a:extLst>
          </a:blip>
          <a:srcRect/>
          <a:stretch>
            <a:fillRect/>
          </a:stretch>
        </p:blipFill>
        <p:spPr bwMode="auto">
          <a:xfrm>
            <a:off x="7149895" y="2570755"/>
            <a:ext cx="3903666" cy="2507978"/>
          </a:xfrm>
          <a:prstGeom prst="rect">
            <a:avLst/>
          </a:prstGeom>
          <a:noFill/>
          <a:ln>
            <a:noFill/>
          </a:ln>
        </p:spPr>
      </p:pic>
      <p:pic>
        <p:nvPicPr>
          <p:cNvPr id="7" name="Рисунок 6" descr="C:\Мои документы\Учёба\МФТИ\2 семестр\Хакатон\Спринт 3\Для описания\PrinComp.jpg"/>
          <p:cNvPicPr/>
          <p:nvPr/>
        </p:nvPicPr>
        <p:blipFill>
          <a:blip r:embed="rId5">
            <a:extLst>
              <a:ext uri="{28A0092B-C50C-407E-A947-70E740481C1C}">
                <a14:useLocalDpi xmlns:a14="http://schemas.microsoft.com/office/drawing/2010/main" val="0"/>
              </a:ext>
            </a:extLst>
          </a:blip>
          <a:srcRect/>
          <a:stretch>
            <a:fillRect/>
          </a:stretch>
        </p:blipFill>
        <p:spPr bwMode="auto">
          <a:xfrm>
            <a:off x="8244364" y="3981733"/>
            <a:ext cx="3433312" cy="2787627"/>
          </a:xfrm>
          <a:prstGeom prst="rect">
            <a:avLst/>
          </a:prstGeom>
          <a:noFill/>
          <a:ln>
            <a:noFill/>
          </a:ln>
        </p:spPr>
      </p:pic>
      <p:sp>
        <p:nvSpPr>
          <p:cNvPr id="8" name="Заголовок 1"/>
          <p:cNvSpPr txBox="1">
            <a:spLocks/>
          </p:cNvSpPr>
          <p:nvPr/>
        </p:nvSpPr>
        <p:spPr>
          <a:xfrm>
            <a:off x="1708726" y="162076"/>
            <a:ext cx="7772400" cy="568782"/>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600" b="1" dirty="0" smtClean="0">
                <a:latin typeface="Verdana" pitchFamily="34" charset="0"/>
                <a:ea typeface="Verdana" pitchFamily="34" charset="0"/>
              </a:rPr>
              <a:t>Методы разметки и обработки изображений</a:t>
            </a:r>
            <a:endParaRPr lang="ru-RU" sz="3600" b="1" dirty="0">
              <a:latin typeface="Verdana" pitchFamily="34" charset="0"/>
              <a:ea typeface="Verdana" pitchFamily="34" charset="0"/>
            </a:endParaRPr>
          </a:p>
        </p:txBody>
      </p:sp>
    </p:spTree>
    <p:extLst>
      <p:ext uri="{BB962C8B-B14F-4D97-AF65-F5344CB8AC3E}">
        <p14:creationId xmlns:p14="http://schemas.microsoft.com/office/powerpoint/2010/main" val="428520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45053"/>
            <a:ext cx="10515600" cy="5228317"/>
          </a:xfrm>
        </p:spPr>
        <p:txBody>
          <a:bodyPr>
            <a:normAutofit fontScale="85000" lnSpcReduction="20000"/>
          </a:bodyPr>
          <a:lstStyle/>
          <a:p>
            <a:r>
              <a:rPr lang="ru-RU" dirty="0"/>
              <a:t>- данные представлены в виде преобразованного </a:t>
            </a:r>
            <a:r>
              <a:rPr lang="ru-RU" dirty="0" err="1" smtClean="0"/>
              <a:t>датасета</a:t>
            </a:r>
            <a:r>
              <a:rPr lang="ru-RU" dirty="0" smtClean="0"/>
              <a:t> (описана форма 260 уникальных изображений отолитов), </a:t>
            </a:r>
            <a:r>
              <a:rPr lang="ru-RU" dirty="0"/>
              <a:t>включающего следующие переменные (признаки): </a:t>
            </a:r>
          </a:p>
          <a:p>
            <a:r>
              <a:rPr lang="ru-RU" i="1" dirty="0"/>
              <a:t>Категориальные:</a:t>
            </a:r>
            <a:r>
              <a:rPr lang="ru-RU" dirty="0"/>
              <a:t> </a:t>
            </a:r>
            <a:r>
              <a:rPr lang="ru-RU" dirty="0" err="1"/>
              <a:t>sea_bay</a:t>
            </a:r>
            <a:r>
              <a:rPr lang="ru-RU" dirty="0"/>
              <a:t> – залив Охотского моря, куда впадает группа рек, </a:t>
            </a:r>
            <a:r>
              <a:rPr lang="ru-RU" dirty="0" err="1"/>
              <a:t>river</a:t>
            </a:r>
            <a:r>
              <a:rPr lang="ru-RU" dirty="0"/>
              <a:t> – река, где были добыты производители кеты, </a:t>
            </a:r>
            <a:r>
              <a:rPr lang="en-US" dirty="0"/>
              <a:t>population</a:t>
            </a:r>
            <a:r>
              <a:rPr lang="ru-RU" dirty="0"/>
              <a:t>* - происхождение популяции.</a:t>
            </a:r>
          </a:p>
          <a:p>
            <a:r>
              <a:rPr lang="ru-RU" dirty="0"/>
              <a:t>*- данный </a:t>
            </a:r>
            <a:r>
              <a:rPr lang="ru-RU" dirty="0" err="1"/>
              <a:t>гиперпараметр</a:t>
            </a:r>
            <a:r>
              <a:rPr lang="ru-RU" dirty="0"/>
              <a:t> </a:t>
            </a:r>
            <a:r>
              <a:rPr lang="ru-RU" dirty="0" err="1"/>
              <a:t>экспертно</a:t>
            </a:r>
            <a:r>
              <a:rPr lang="ru-RU" dirty="0"/>
              <a:t> предложен для включения в модель в связи с тем, что популяция кеты р. </a:t>
            </a:r>
            <a:r>
              <a:rPr lang="ru-RU" dirty="0" err="1"/>
              <a:t>Кулькуты</a:t>
            </a:r>
            <a:r>
              <a:rPr lang="ru-RU" dirty="0"/>
              <a:t> генетически идентична кете р. Яма, так как была искусственно получена путем рыбоводных мероприятий.</a:t>
            </a:r>
          </a:p>
          <a:p>
            <a:r>
              <a:rPr lang="ru-RU" i="1" dirty="0"/>
              <a:t>Количественные:</a:t>
            </a:r>
            <a:r>
              <a:rPr lang="ru-RU" dirty="0"/>
              <a:t> PC1-PC14 – главные компоненты, полученные по значениям коэффициентов Фурье для 20 первых гармоник для каждого отолита (= одна особь кеты) в программе </a:t>
            </a:r>
            <a:r>
              <a:rPr lang="ru-RU" dirty="0" err="1"/>
              <a:t>PrinComp</a:t>
            </a:r>
            <a:r>
              <a:rPr lang="ru-RU" dirty="0"/>
              <a:t>, входящей в пакет </a:t>
            </a:r>
            <a:r>
              <a:rPr lang="ru-RU" dirty="0" err="1"/>
              <a:t>Shape</a:t>
            </a:r>
            <a:r>
              <a:rPr lang="ru-RU" dirty="0"/>
              <a:t> V 1.3</a:t>
            </a:r>
            <a:r>
              <a:rPr lang="ru-RU" dirty="0" smtClean="0"/>
              <a:t>.</a:t>
            </a:r>
          </a:p>
          <a:p>
            <a:r>
              <a:rPr lang="ru-RU" dirty="0"/>
              <a:t>В дальнейшем полученные значения главных компонент могут быть проанализированы различными методами и использованы для решения задач классификации и кластеризации.</a:t>
            </a:r>
          </a:p>
          <a:p>
            <a:endParaRPr lang="ru-RU" dirty="0"/>
          </a:p>
          <a:p>
            <a:endParaRPr lang="ru-RU" dirty="0"/>
          </a:p>
        </p:txBody>
      </p:sp>
      <p:sp>
        <p:nvSpPr>
          <p:cNvPr id="4" name="Заголовок 1"/>
          <p:cNvSpPr txBox="1">
            <a:spLocks noGrp="1"/>
          </p:cNvSpPr>
          <p:nvPr>
            <p:ph type="title"/>
          </p:nvPr>
        </p:nvSpPr>
        <p:spPr>
          <a:xfrm>
            <a:off x="838200" y="365126"/>
            <a:ext cx="10515600" cy="621846"/>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600" b="1" dirty="0" smtClean="0">
                <a:latin typeface="Verdana" pitchFamily="34" charset="0"/>
                <a:ea typeface="Verdana" pitchFamily="34" charset="0"/>
              </a:rPr>
              <a:t>Полученные результаты</a:t>
            </a:r>
            <a:endParaRPr lang="ru-RU" sz="3600" b="1" dirty="0">
              <a:latin typeface="Verdana" pitchFamily="34" charset="0"/>
              <a:ea typeface="Verdana" pitchFamily="34" charset="0"/>
            </a:endParaRPr>
          </a:p>
        </p:txBody>
      </p:sp>
    </p:spTree>
    <p:extLst>
      <p:ext uri="{BB962C8B-B14F-4D97-AF65-F5344CB8AC3E}">
        <p14:creationId xmlns:p14="http://schemas.microsoft.com/office/powerpoint/2010/main" val="220590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2216727" y="2162629"/>
            <a:ext cx="7772400" cy="1841335"/>
          </a:xfrm>
          <a:prstGeom prst="rect">
            <a:avLst/>
          </a:prstGeom>
          <a:solidFill>
            <a:schemeClr val="accent3">
              <a:lumMod val="60000"/>
              <a:lumOff val="40000"/>
            </a:schemeClr>
          </a:solidFill>
          <a:ln>
            <a:solidFill>
              <a:schemeClr val="tx1"/>
            </a:solid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b="1" dirty="0" smtClean="0">
                <a:latin typeface="Verdana" pitchFamily="34" charset="0"/>
                <a:ea typeface="Verdana" pitchFamily="34" charset="0"/>
              </a:rPr>
              <a:t>Спасибо за внимание!</a:t>
            </a:r>
            <a:endParaRPr lang="ru-RU" b="1" dirty="0">
              <a:latin typeface="Verdana" pitchFamily="34" charset="0"/>
              <a:ea typeface="Verdana" pitchFamily="34" charset="0"/>
            </a:endParaRPr>
          </a:p>
        </p:txBody>
      </p:sp>
    </p:spTree>
    <p:extLst>
      <p:ext uri="{BB962C8B-B14F-4D97-AF65-F5344CB8AC3E}">
        <p14:creationId xmlns:p14="http://schemas.microsoft.com/office/powerpoint/2010/main" val="24193125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481</Words>
  <Application>Microsoft Office PowerPoint</Application>
  <PresentationFormat>Широкоэкранный</PresentationFormat>
  <Paragraphs>20</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Verdana</vt:lpstr>
      <vt:lpstr>Тема Office</vt:lpstr>
      <vt:lpstr>Презентация PowerPoint</vt:lpstr>
      <vt:lpstr>провести сравнительный анализ формы отолитов для изучения популяционной организации кеты (Oncorhynchus keta) северного побережья Охотского моря. Результаты дифференциация группировок на основе данных формы отолитов могут быть использованы для определения границ естественных популяций кеты, степени филопатрии вида (хоминга), а также для определения структуры промысловых запасов, оптимизации управления промыслом и расчета величины вылова. Результаты работы применимы в биологии (ихтиологии) и рыбохозяйственных исследованиях. </vt:lpstr>
      <vt:lpstr>Для анализа использованы только правые отолиты без видимых повреждений (сколов, надломов, трещин, повреждений рострума и т.д.) и для особей кеты в возрасте 4+ лет. Изображения отолитов получены с помощью цифровой фотокамеры, закрепленной на штативе (рис. 2). В графическом редакторе XnView изображения отолитов группами по рекам были преобразованы в формат BMP (цветность 24-bit) (рис. 3). Анализ формы отолитов проводили с помощью программы Shape V. 1.3 (Iwata, Ukai, 2002).</vt:lpstr>
      <vt:lpstr>Презентация PowerPoint</vt:lpstr>
      <vt:lpstr>Полученные результаты</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днс</dc:creator>
  <cp:lastModifiedBy>днс</cp:lastModifiedBy>
  <cp:revision>5</cp:revision>
  <dcterms:created xsi:type="dcterms:W3CDTF">2024-04-11T22:40:10Z</dcterms:created>
  <dcterms:modified xsi:type="dcterms:W3CDTF">2024-04-11T23:23:00Z</dcterms:modified>
</cp:coreProperties>
</file>