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5"/>
  </p:notesMasterIdLst>
  <p:handoutMasterIdLst>
    <p:handoutMasterId r:id="rId36"/>
  </p:handoutMasterIdLst>
  <p:sldIdLst>
    <p:sldId id="448" r:id="rId5"/>
    <p:sldId id="353" r:id="rId6"/>
    <p:sldId id="465" r:id="rId7"/>
    <p:sldId id="466" r:id="rId8"/>
    <p:sldId id="464" r:id="rId9"/>
    <p:sldId id="469" r:id="rId10"/>
    <p:sldId id="467" r:id="rId11"/>
    <p:sldId id="471" r:id="rId12"/>
    <p:sldId id="470" r:id="rId13"/>
    <p:sldId id="472" r:id="rId14"/>
    <p:sldId id="473" r:id="rId15"/>
    <p:sldId id="468" r:id="rId16"/>
    <p:sldId id="475" r:id="rId17"/>
    <p:sldId id="474" r:id="rId18"/>
    <p:sldId id="477" r:id="rId19"/>
    <p:sldId id="476" r:id="rId20"/>
    <p:sldId id="478" r:id="rId21"/>
    <p:sldId id="481" r:id="rId22"/>
    <p:sldId id="485" r:id="rId23"/>
    <p:sldId id="486" r:id="rId24"/>
    <p:sldId id="495" r:id="rId25"/>
    <p:sldId id="487" r:id="rId26"/>
    <p:sldId id="488" r:id="rId27"/>
    <p:sldId id="496" r:id="rId28"/>
    <p:sldId id="489" r:id="rId29"/>
    <p:sldId id="490" r:id="rId30"/>
    <p:sldId id="491" r:id="rId31"/>
    <p:sldId id="492" r:id="rId32"/>
    <p:sldId id="494" r:id="rId33"/>
    <p:sldId id="484" r:id="rId34"/>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Alexey Polyakov" initials="AP" lastIdx="1" clrIdx="2">
    <p:extLst>
      <p:ext uri="{19B8F6BF-5375-455C-9EA6-DF929625EA0E}">
        <p15:presenceInfo xmlns:p15="http://schemas.microsoft.com/office/powerpoint/2012/main" userId="S-1-5-21-2772791249-4056421456-3424103388-251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3C644"/>
    <a:srgbClr val="000000"/>
    <a:srgbClr val="666666"/>
    <a:srgbClr val="464547"/>
    <a:srgbClr val="B22746"/>
    <a:srgbClr val="E6E6E6"/>
    <a:srgbClr val="CCCCCC"/>
    <a:srgbClr val="999999"/>
    <a:srgbClr val="2FC2D9"/>
    <a:srgbClr val="1A9CB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7" autoAdjust="0"/>
    <p:restoredTop sz="62255" autoAdjust="0"/>
  </p:normalViewPr>
  <p:slideViewPr>
    <p:cSldViewPr snapToGrid="0">
      <p:cViewPr varScale="1">
        <p:scale>
          <a:sx n="95" d="100"/>
          <a:sy n="95" d="100"/>
        </p:scale>
        <p:origin x="1284" y="90"/>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8/2/2015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8/2/2015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eferencesource.microsoft.com/setup.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referencesource.microsoft.co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intellect.com/blogs/jrobbins/pdb-files-what-every-developer-must-know"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ms164891.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msdn.microsoft.com/en-us/library/e514eeby.aspx"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slide=id.g34db3b3a0_047"/><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slide=id.g34db3b3a0_047"/><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slide=id.g34db3b3a0_028"/></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One of the essential windows I used very often.</a:t>
            </a:r>
          </a:p>
          <a:p>
            <a:pPr rtl="0">
              <a:spcBef>
                <a:spcPts val="0"/>
              </a:spcBef>
              <a:buNone/>
            </a:pPr>
            <a:r>
              <a:rPr lang="en" dirty="0" smtClean="0"/>
              <a:t>You can always pop up LinqPad and type some code there, but often there is just too much code from working solution to copy paste. You can easilty start debugging right in Immidiate Window.</a:t>
            </a:r>
          </a:p>
          <a:p>
            <a:pPr rtl="0">
              <a:spcBef>
                <a:spcPts val="0"/>
              </a:spcBef>
              <a:buNone/>
            </a:pPr>
            <a:r>
              <a:rPr lang="en" dirty="0" smtClean="0"/>
              <a:t>Demo: new IncomeCalculator(70).CalculateIncome(1000);</a:t>
            </a:r>
          </a:p>
          <a:p>
            <a:pPr rtl="0">
              <a:spcBef>
                <a:spcPts val="0"/>
              </a:spcBef>
              <a:buNone/>
            </a:pPr>
            <a:r>
              <a:rPr lang="en" dirty="0" smtClean="0"/>
              <a:t>But the most power comes when you are in Debug session, you can execute almost anything!</a:t>
            </a:r>
          </a:p>
          <a:p>
            <a:pPr rtl="0">
              <a:spcBef>
                <a:spcPts val="0"/>
              </a:spcBef>
              <a:buNone/>
            </a:pPr>
            <a:r>
              <a:rPr lang="en" dirty="0" smtClean="0"/>
              <a:t>Unlike other windows you have full IntellySense:</a:t>
            </a:r>
          </a:p>
          <a:p>
            <a:pPr rtl="0">
              <a:spcBef>
                <a:spcPts val="0"/>
              </a:spcBef>
              <a:buNone/>
            </a:pPr>
            <a:r>
              <a:rPr lang="en" dirty="0" smtClean="0"/>
              <a:t>Go to CalculatePrice</a:t>
            </a:r>
          </a:p>
          <a:p>
            <a:pPr rtl="0">
              <a:spcBef>
                <a:spcPts val="0"/>
              </a:spcBef>
              <a:buNone/>
            </a:pPr>
            <a:r>
              <a:rPr lang="en" dirty="0" smtClean="0"/>
              <a:t>And modify payroll with 800*DateTime.Now.Second</a:t>
            </a:r>
          </a:p>
          <a:p>
            <a:pPr>
              <a:spcBef>
                <a:spcPts val="0"/>
              </a:spcBef>
              <a:buNone/>
            </a:pPr>
            <a:r>
              <a:rPr lang="en" dirty="0" smtClean="0"/>
              <a:t>No mote limitations in VS2015</a:t>
            </a:r>
            <a:endParaRPr lang="en" dirty="0" smtClean="0"/>
          </a:p>
          <a:p>
            <a:pPr>
              <a:spcBef>
                <a:spcPts val="0"/>
              </a:spcBef>
              <a:buNone/>
            </a:pPr>
            <a:endParaRPr lang="en" dirty="0" smtClean="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1477283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Stay in debug of CalculatePrice from previous example</a:t>
            </a:r>
          </a:p>
          <a:p>
            <a:pPr rtl="0">
              <a:spcBef>
                <a:spcPts val="0"/>
              </a:spcBef>
              <a:buNone/>
            </a:pPr>
            <a:r>
              <a:rPr lang="en" dirty="0" smtClean="0"/>
              <a:t>1. Click around to see that you can inspect values all other the place</a:t>
            </a:r>
          </a:p>
          <a:p>
            <a:pPr rtl="0">
              <a:spcBef>
                <a:spcPts val="0"/>
              </a:spcBef>
              <a:buNone/>
            </a:pPr>
            <a:r>
              <a:rPr lang="en" dirty="0" smtClean="0"/>
              <a:t>2. Right click - a LOF of options</a:t>
            </a:r>
          </a:p>
          <a:p>
            <a:pPr rtl="0">
              <a:spcBef>
                <a:spcPts val="0"/>
              </a:spcBef>
              <a:buNone/>
            </a:pPr>
            <a:r>
              <a:rPr lang="en" dirty="0" smtClean="0"/>
              <a:t>3. Point out “Show parameter values) - REALLY helpful in recursion scenarios</a:t>
            </a:r>
          </a:p>
          <a:p>
            <a:pPr>
              <a:spcBef>
                <a:spcPts val="0"/>
              </a:spcBef>
              <a:buNone/>
            </a:pPr>
            <a:r>
              <a:rPr lang="en" dirty="0" smtClean="0"/>
              <a:t>4. </a:t>
            </a:r>
          </a:p>
          <a:p>
            <a:pPr>
              <a:spcBef>
                <a:spcPts val="0"/>
              </a:spcBef>
              <a:buNone/>
            </a:pPr>
            <a:endParaRPr lang="en" dirty="0" smtClean="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299729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endParaRPr lang="en" dirty="0" smtClean="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238755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On line 23 show that if you just dig into object while in preview - clicking anywhere resets you selection.</a:t>
            </a:r>
          </a:p>
          <a:p>
            <a:pPr>
              <a:spcBef>
                <a:spcPts val="0"/>
              </a:spcBef>
              <a:buNone/>
            </a:pPr>
            <a:r>
              <a:rPr lang="en" dirty="0" smtClean="0"/>
              <a:t>Show how to get into quick watch and how to add watch.</a:t>
            </a:r>
            <a:endParaRPr lang="en"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526943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Go into Employee constructor and show Autos window.</a:t>
            </a:r>
          </a:p>
          <a:p>
            <a:pPr rtl="0">
              <a:spcBef>
                <a:spcPts val="0"/>
              </a:spcBef>
              <a:buNone/>
            </a:pPr>
            <a:r>
              <a:rPr lang="en" dirty="0" smtClean="0"/>
              <a:t>Show that changed values are marked with red color and when mouseovering it shows previous value.</a:t>
            </a:r>
          </a:p>
          <a:p>
            <a:pPr>
              <a:spcBef>
                <a:spcPts val="0"/>
              </a:spcBef>
              <a:buNone/>
            </a:pPr>
            <a:r>
              <a:rPr lang="en" dirty="0" smtClean="0"/>
              <a:t>Does not worke with OzCode installed.</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84708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1. Delete all breakpoints (we no longer need them)</a:t>
            </a:r>
          </a:p>
          <a:p>
            <a:pPr rtl="0">
              <a:spcBef>
                <a:spcPts val="0"/>
              </a:spcBef>
              <a:buNone/>
            </a:pPr>
            <a:r>
              <a:rPr lang="en" dirty="0" smtClean="0"/>
              <a:t>2. Show export/import breakpoints</a:t>
            </a:r>
          </a:p>
          <a:p>
            <a:pPr>
              <a:spcBef>
                <a:spcPts val="0"/>
              </a:spcBef>
              <a:buNone/>
            </a:pPr>
            <a:r>
              <a:rPr lang="en" dirty="0" smtClean="0"/>
              <a:t>3. More on breakpoints later!</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2700619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 dirty="0" smtClean="0"/>
              <a:t>Right click on any breakpoint</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309166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Reset condition</a:t>
            </a:r>
          </a:p>
          <a:p>
            <a:pPr rtl="0">
              <a:spcBef>
                <a:spcPts val="0"/>
              </a:spcBef>
              <a:buNone/>
            </a:pPr>
            <a:r>
              <a:rPr lang="en" dirty="0" smtClean="0"/>
              <a:t>Set hit count to 2, reset counter</a:t>
            </a:r>
          </a:p>
          <a:p>
            <a:pPr>
              <a:spcBef>
                <a:spcPts val="0"/>
              </a:spcBef>
              <a:buNone/>
            </a:pPr>
            <a:r>
              <a:rPr lang="en" dirty="0" smtClean="0"/>
              <a:t>Do “Steve1” a few times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3213355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Reset breakpoint,</a:t>
            </a:r>
          </a:p>
          <a:p>
            <a:pPr rtl="0">
              <a:spcBef>
                <a:spcPts val="0"/>
              </a:spcBef>
              <a:buNone/>
            </a:pPr>
            <a:r>
              <a:rPr lang="en" dirty="0" smtClean="0"/>
              <a:t>Add when hit with code </a:t>
            </a:r>
            <a:r>
              <a:rPr lang="en" dirty="0" smtClean="0">
                <a:solidFill>
                  <a:schemeClr val="dk1"/>
                </a:solidFill>
              </a:rPr>
              <a:t>{Console.WriteLine(new System.Diagnostics.StackTrace().GetFrame(1).GetMethod().FullName)}</a:t>
            </a:r>
          </a:p>
          <a:p>
            <a:pPr>
              <a:spcBef>
                <a:spcPts val="0"/>
              </a:spcBef>
              <a:buNone/>
            </a:pPr>
            <a:r>
              <a:rPr lang="en" dirty="0" smtClean="0">
                <a:solidFill>
                  <a:schemeClr val="dk1"/>
                </a:solidFill>
              </a:rPr>
              <a:t>do “Steve1” a few times</a:t>
            </a:r>
            <a:endParaRPr lang="en" dirty="0">
              <a:solidFill>
                <a:schemeClr val="dk1"/>
              </a:solidFill>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4078000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US" dirty="0" smtClean="0"/>
              <a:t>Demo description: there are several controllers running work and </a:t>
            </a:r>
            <a:r>
              <a:rPr lang="en-US" dirty="0" err="1" smtClean="0"/>
              <a:t>ResultContainer</a:t>
            </a:r>
            <a:r>
              <a:rPr lang="en-US" dirty="0" smtClean="0"/>
              <a:t> that aims to sync the results with an internal counter. When counter reaches 0 the work is Done.</a:t>
            </a:r>
          </a:p>
          <a:p>
            <a:pPr rtl="0">
              <a:spcBef>
                <a:spcPts val="0"/>
              </a:spcBef>
              <a:buNone/>
            </a:pPr>
            <a:r>
              <a:rPr lang="en-US" dirty="0" smtClean="0"/>
              <a:t>Show Controller1 - we run </a:t>
            </a:r>
            <a:r>
              <a:rPr lang="en-US" dirty="0" err="1" smtClean="0"/>
              <a:t>StartExecution</a:t>
            </a:r>
            <a:r>
              <a:rPr lang="en-US" dirty="0" smtClean="0"/>
              <a:t> in the </a:t>
            </a:r>
            <a:r>
              <a:rPr lang="en-US" dirty="0" err="1" smtClean="0"/>
              <a:t>begining</a:t>
            </a:r>
            <a:r>
              <a:rPr lang="en-US" dirty="0" smtClean="0"/>
              <a:t>, </a:t>
            </a:r>
            <a:r>
              <a:rPr lang="en-US" dirty="0" err="1" smtClean="0"/>
              <a:t>StopExecution</a:t>
            </a:r>
            <a:r>
              <a:rPr lang="en-US" dirty="0" smtClean="0"/>
              <a:t> in the end and </a:t>
            </a:r>
            <a:r>
              <a:rPr lang="en-US" dirty="0" err="1" smtClean="0"/>
              <a:t>AddObjectToResult</a:t>
            </a:r>
            <a:r>
              <a:rPr lang="en-US" dirty="0" smtClean="0"/>
              <a:t> in the middle - the correct implementation.</a:t>
            </a:r>
          </a:p>
          <a:p>
            <a:pPr rtl="0">
              <a:spcBef>
                <a:spcPts val="0"/>
              </a:spcBef>
              <a:buNone/>
            </a:pPr>
            <a:endParaRPr lang="en-US" dirty="0" smtClean="0"/>
          </a:p>
          <a:p>
            <a:pPr rtl="0">
              <a:spcBef>
                <a:spcPts val="0"/>
              </a:spcBef>
              <a:buNone/>
            </a:pPr>
            <a:r>
              <a:rPr lang="en-US" dirty="0" smtClean="0"/>
              <a:t>1. Need to show how to </a:t>
            </a:r>
            <a:r>
              <a:rPr lang="en-US" dirty="0" err="1" smtClean="0"/>
              <a:t>bruteforce</a:t>
            </a:r>
            <a:r>
              <a:rPr lang="en-US" dirty="0" smtClean="0"/>
              <a:t> it setting simple breakpoints</a:t>
            </a:r>
          </a:p>
          <a:p>
            <a:pPr rtl="0">
              <a:spcBef>
                <a:spcPts val="0"/>
              </a:spcBef>
              <a:buNone/>
            </a:pPr>
            <a:r>
              <a:rPr lang="en-US" dirty="0" smtClean="0"/>
              <a:t>1.1 Put breakpoint onto </a:t>
            </a:r>
            <a:r>
              <a:rPr lang="en-US" dirty="0" err="1" smtClean="0"/>
              <a:t>StartExecution</a:t>
            </a:r>
            <a:r>
              <a:rPr lang="en-US" dirty="0" smtClean="0"/>
              <a:t> and </a:t>
            </a:r>
            <a:r>
              <a:rPr lang="en-US" dirty="0" err="1" smtClean="0"/>
              <a:t>FinishExecution</a:t>
            </a:r>
            <a:endParaRPr lang="en-US" dirty="0" smtClean="0"/>
          </a:p>
          <a:p>
            <a:pPr rtl="0">
              <a:spcBef>
                <a:spcPts val="0"/>
              </a:spcBef>
              <a:buNone/>
            </a:pPr>
            <a:r>
              <a:rPr lang="en-US" dirty="0" smtClean="0"/>
              <a:t>1.2 Run and see that the first is called 4 times and the second only 2 times.</a:t>
            </a:r>
          </a:p>
          <a:p>
            <a:pPr lvl="0" rtl="0">
              <a:spcBef>
                <a:spcPts val="0"/>
              </a:spcBef>
              <a:buNone/>
            </a:pPr>
            <a:r>
              <a:rPr lang="en-US" dirty="0" smtClean="0"/>
              <a:t>1.3 Now we can </a:t>
            </a:r>
            <a:r>
              <a:rPr lang="en-US" dirty="0" err="1" smtClean="0"/>
              <a:t>analize</a:t>
            </a:r>
            <a:r>
              <a:rPr lang="en-US" dirty="0" smtClean="0"/>
              <a:t> </a:t>
            </a:r>
            <a:r>
              <a:rPr lang="en-US" dirty="0" err="1" smtClean="0"/>
              <a:t>callpath</a:t>
            </a:r>
            <a:r>
              <a:rPr lang="en-US" dirty="0" smtClean="0"/>
              <a:t>, but also we can...</a:t>
            </a:r>
          </a:p>
          <a:p>
            <a:pPr lvl="0" rtl="0">
              <a:spcBef>
                <a:spcPts val="0"/>
              </a:spcBef>
              <a:buNone/>
            </a:pPr>
            <a:r>
              <a:rPr lang="en-US" dirty="0" smtClean="0"/>
              <a:t>2. add trace points to see controllers who called Start and Stop Methods  {</a:t>
            </a:r>
            <a:r>
              <a:rPr lang="en-US" dirty="0" err="1" smtClean="0"/>
              <a:t>Console.WriteLine</a:t>
            </a:r>
            <a:r>
              <a:rPr lang="en-US" dirty="0" smtClean="0"/>
              <a:t>(new </a:t>
            </a:r>
            <a:r>
              <a:rPr lang="en-US" dirty="0" err="1" smtClean="0"/>
              <a:t>System.Diagnostics.StackTrace</a:t>
            </a:r>
            <a:r>
              <a:rPr lang="en-US" dirty="0" smtClean="0"/>
              <a:t>().</a:t>
            </a:r>
            <a:r>
              <a:rPr lang="en-US" dirty="0" err="1" smtClean="0"/>
              <a:t>GetFrame</a:t>
            </a:r>
            <a:r>
              <a:rPr lang="en-US" dirty="0" smtClean="0"/>
              <a:t>(1).</a:t>
            </a:r>
            <a:r>
              <a:rPr lang="en-US" dirty="0" err="1" smtClean="0"/>
              <a:t>GetMethod</a:t>
            </a:r>
            <a:r>
              <a:rPr lang="en-US" dirty="0" smtClean="0"/>
              <a:t>().</a:t>
            </a:r>
            <a:r>
              <a:rPr lang="en-US" dirty="0" err="1" smtClean="0"/>
              <a:t>FullName</a:t>
            </a:r>
            <a:r>
              <a:rPr lang="en-US" dirty="0" smtClean="0"/>
              <a:t>)}</a:t>
            </a:r>
          </a:p>
          <a:p>
            <a:pPr rtl="0">
              <a:spcBef>
                <a:spcPts val="0"/>
              </a:spcBef>
              <a:buNone/>
            </a:pPr>
            <a:r>
              <a:rPr lang="en-US" dirty="0" smtClean="0"/>
              <a:t>3. Now we see that the Controller1 works ok, but the problem is in Controllers 0 and 2</a:t>
            </a:r>
          </a:p>
          <a:p>
            <a:pPr rtl="0">
              <a:spcBef>
                <a:spcPts val="0"/>
              </a:spcBef>
              <a:buNone/>
            </a:pPr>
            <a:r>
              <a:rPr lang="en-US" dirty="0" smtClean="0"/>
              <a:t>4. Explain what is wrong</a:t>
            </a:r>
          </a:p>
          <a:p>
            <a:pPr>
              <a:spcBef>
                <a:spcPts val="0"/>
              </a:spcBef>
              <a:buNone/>
            </a:pPr>
            <a:r>
              <a:rPr lang="en-US" dirty="0" smtClean="0"/>
              <a:t>5. </a:t>
            </a:r>
            <a:r>
              <a:rPr lang="en-US" dirty="0" err="1" smtClean="0"/>
              <a:t>SHow</a:t>
            </a:r>
            <a:r>
              <a:rPr lang="en-US" dirty="0" smtClean="0"/>
              <a:t> that you can add just $CALLER keyword and the output will be placed in Output window</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151042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dirty="0" smtClean="0"/>
              <a:t>How to setup native code: </a:t>
            </a:r>
            <a:r>
              <a:rPr lang="en" u="sng" dirty="0" smtClean="0">
                <a:solidFill>
                  <a:schemeClr val="hlink"/>
                </a:solidFill>
                <a:hlinkClick r:id="rId3"/>
              </a:rPr>
              <a:t>http://referencesource.microsoft.com/setup.htm</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73122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Switch to Demo4</a:t>
            </a:r>
          </a:p>
          <a:p>
            <a:pPr rtl="0">
              <a:spcBef>
                <a:spcPts val="0"/>
              </a:spcBef>
              <a:buNone/>
            </a:pPr>
            <a:r>
              <a:rPr lang="en" dirty="0" smtClean="0"/>
              <a:t>When you debugging several threads - a lot of windows are needed! Full screen (alt+shift+enter) have an entire new layout for you!</a:t>
            </a:r>
          </a:p>
          <a:p>
            <a:pPr rtl="0">
              <a:spcBef>
                <a:spcPts val="0"/>
              </a:spcBef>
              <a:buNone/>
            </a:pPr>
            <a:r>
              <a:rPr lang="en" dirty="0" smtClean="0"/>
              <a:t>We should have opened:</a:t>
            </a:r>
          </a:p>
          <a:p>
            <a:pPr rtl="0">
              <a:spcBef>
                <a:spcPts val="0"/>
              </a:spcBef>
              <a:buNone/>
            </a:pPr>
            <a:r>
              <a:rPr lang="en" dirty="0" smtClean="0"/>
              <a:t>1. Debug -&gt; Tasks</a:t>
            </a:r>
          </a:p>
          <a:p>
            <a:pPr rtl="0">
              <a:spcBef>
                <a:spcPts val="0"/>
              </a:spcBef>
              <a:buNone/>
            </a:pPr>
            <a:r>
              <a:rPr lang="en" dirty="0" smtClean="0"/>
              <a:t>2. Debug -&gt; Windows -&gt; Parallel Stacks -&gt; Threads</a:t>
            </a:r>
          </a:p>
          <a:p>
            <a:pPr rtl="0">
              <a:spcBef>
                <a:spcPts val="0"/>
              </a:spcBef>
              <a:buNone/>
            </a:pPr>
            <a:r>
              <a:rPr lang="en" dirty="0" smtClean="0"/>
              <a:t>3. Debug -&gt; Windows -&gt; Threads</a:t>
            </a:r>
          </a:p>
          <a:p>
            <a:pPr rtl="0">
              <a:spcBef>
                <a:spcPts val="0"/>
              </a:spcBef>
              <a:buNone/>
            </a:pPr>
            <a:r>
              <a:rPr lang="en" dirty="0" smtClean="0"/>
              <a:t>4. Debug -&gt; Windows -&gt; Parallel Watch</a:t>
            </a:r>
          </a:p>
          <a:p>
            <a:pPr>
              <a:spcBef>
                <a:spcPts val="0"/>
              </a:spcBef>
              <a:buNone/>
            </a:pPr>
            <a:r>
              <a:rPr lang="en" dirty="0" smtClean="0"/>
              <a:t>5. Debug -&gt; Windows -&gt; Warch</a:t>
            </a:r>
            <a:endParaRPr lang="en"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242578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 dirty="0" smtClean="0"/>
              <a:t>By the way - there are several Parallel Watch and Watch windows… why? because you can configure them differently (or just add different variables to avoid scroll bars)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3472131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US" dirty="0" smtClean="0"/>
              <a:t>Step through every breakpoint to show what is going on in Tasks Window (Active, Scheduled, Blocked, etc.)</a:t>
            </a:r>
          </a:p>
          <a:p>
            <a:pPr rtl="0">
              <a:spcBef>
                <a:spcPts val="0"/>
              </a:spcBef>
              <a:buNone/>
            </a:pPr>
            <a:r>
              <a:rPr lang="en-US" dirty="0" smtClean="0"/>
              <a:t>Show the difference between parallel watch and watch windows.</a:t>
            </a:r>
          </a:p>
          <a:p>
            <a:pPr rtl="0">
              <a:spcBef>
                <a:spcPts val="0"/>
              </a:spcBef>
              <a:buNone/>
            </a:pPr>
            <a:endParaRPr lang="en-US" dirty="0" smtClean="0"/>
          </a:p>
          <a:p>
            <a:pPr rtl="0">
              <a:spcBef>
                <a:spcPts val="0"/>
              </a:spcBef>
              <a:buNone/>
            </a:pPr>
            <a:r>
              <a:rPr lang="en-US" dirty="0" smtClean="0"/>
              <a:t>Select one of blocker threads.</a:t>
            </a:r>
          </a:p>
          <a:p>
            <a:pPr rtl="0">
              <a:spcBef>
                <a:spcPts val="0"/>
              </a:spcBef>
              <a:buNone/>
            </a:pPr>
            <a:r>
              <a:rPr lang="en-US" dirty="0" smtClean="0"/>
              <a:t>Flag it in Tasks window.</a:t>
            </a:r>
          </a:p>
          <a:p>
            <a:pPr rtl="0">
              <a:spcBef>
                <a:spcPts val="0"/>
              </a:spcBef>
              <a:buNone/>
            </a:pPr>
            <a:r>
              <a:rPr lang="en-US" dirty="0" smtClean="0"/>
              <a:t>Freeze it in Threads window. </a:t>
            </a:r>
            <a:r>
              <a:rPr lang="en-US" dirty="0" err="1" smtClean="0"/>
              <a:t>Hm</a:t>
            </a:r>
            <a:r>
              <a:rPr lang="en-US" dirty="0" smtClean="0"/>
              <a:t>… lets freeze everything but one thread in Tasks window.</a:t>
            </a:r>
          </a:p>
          <a:p>
            <a:pPr>
              <a:spcBef>
                <a:spcPts val="0"/>
              </a:spcBef>
              <a:buNone/>
            </a:pPr>
            <a:r>
              <a:rPr lang="en-US" dirty="0" smtClean="0"/>
              <a:t>But the way - there is not only “Run to cursor”, but “Run flagged threads to cursor”</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2061024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Run to get into line 27</a:t>
            </a:r>
          </a:p>
          <a:p>
            <a:pPr rtl="0">
              <a:spcBef>
                <a:spcPts val="0"/>
              </a:spcBef>
              <a:buNone/>
            </a:pPr>
            <a:r>
              <a:rPr lang="en" dirty="0" smtClean="0"/>
              <a:t>Add obj2 to watch window</a:t>
            </a:r>
          </a:p>
          <a:p>
            <a:pPr rtl="0">
              <a:spcBef>
                <a:spcPts val="0"/>
              </a:spcBef>
              <a:buNone/>
            </a:pPr>
            <a:r>
              <a:rPr lang="en" dirty="0" smtClean="0"/>
              <a:t>Make object id</a:t>
            </a:r>
          </a:p>
          <a:p>
            <a:pPr rtl="0">
              <a:spcBef>
                <a:spcPts val="0"/>
              </a:spcBef>
              <a:buNone/>
            </a:pPr>
            <a:r>
              <a:rPr lang="en" dirty="0" smtClean="0"/>
              <a:t>Run again</a:t>
            </a:r>
          </a:p>
          <a:p>
            <a:pPr rtl="0">
              <a:spcBef>
                <a:spcPts val="0"/>
              </a:spcBef>
              <a:buNone/>
            </a:pPr>
            <a:r>
              <a:rPr lang="en" dirty="0" smtClean="0"/>
              <a:t>Break at line 13</a:t>
            </a:r>
          </a:p>
          <a:p>
            <a:pPr>
              <a:spcBef>
                <a:spcPts val="0"/>
              </a:spcBef>
              <a:buNone/>
            </a:pPr>
            <a:r>
              <a:rPr lang="en" dirty="0" smtClean="0"/>
              <a:t>Add 1# into watch window</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1497929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US" dirty="0" smtClean="0"/>
              <a:t>Show using Demo3:  {new </a:t>
            </a:r>
            <a:r>
              <a:rPr lang="en-US" dirty="0" err="1" smtClean="0"/>
              <a:t>System.Diagnostics.StackTrace</a:t>
            </a:r>
            <a:r>
              <a:rPr lang="en-US" dirty="0" smtClean="0"/>
              <a:t>().</a:t>
            </a:r>
            <a:r>
              <a:rPr lang="en-US" dirty="0" err="1" smtClean="0"/>
              <a:t>GetFrame</a:t>
            </a:r>
            <a:r>
              <a:rPr lang="en-US" dirty="0" smtClean="0"/>
              <a:t>(1).</a:t>
            </a:r>
            <a:r>
              <a:rPr lang="en-US" dirty="0" err="1" smtClean="0"/>
              <a:t>GetMethod</a:t>
            </a:r>
            <a:r>
              <a:rPr lang="en-US" dirty="0" smtClean="0"/>
              <a:t>().</a:t>
            </a:r>
            <a:r>
              <a:rPr lang="en-US" dirty="0" err="1" smtClean="0"/>
              <a:t>FullName</a:t>
            </a:r>
            <a:r>
              <a:rPr lang="en-US" dirty="0" smtClean="0"/>
              <a:t>}</a:t>
            </a:r>
          </a:p>
          <a:p>
            <a:pPr>
              <a:spcBef>
                <a:spcPts val="0"/>
              </a:spcBef>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3336322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en" dirty="0" smtClean="0"/>
              <a:t>Show on Demo2 project</a:t>
            </a:r>
            <a:endParaRPr lang="en"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2156159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 dirty="0" smtClean="0"/>
              <a:t>Show on project2</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2068529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 dirty="0" smtClean="0"/>
              <a:t>Show on project2</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3264718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Other links:</a:t>
            </a:r>
          </a:p>
          <a:p>
            <a:pPr>
              <a:spcBef>
                <a:spcPts val="0"/>
              </a:spcBef>
              <a:buNone/>
            </a:pPr>
            <a:r>
              <a:rPr lang="en" u="sng" dirty="0" smtClean="0">
                <a:solidFill>
                  <a:schemeClr val="hlink"/>
                </a:solidFill>
                <a:hlinkClick r:id="rId3"/>
              </a:rPr>
              <a:t>http://referencesource.microsoft.com/</a:t>
            </a:r>
            <a:r>
              <a:rPr lang="en" dirty="0" smtClean="0"/>
              <a:t> </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4129423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en" dirty="0" smtClean="0"/>
              <a:t>OzCode: break on all CLR exceptions</a:t>
            </a:r>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392454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Features:</a:t>
            </a:r>
          </a:p>
          <a:p>
            <a:pPr rtl="0">
              <a:spcBef>
                <a:spcPts val="0"/>
              </a:spcBef>
              <a:buNone/>
            </a:pPr>
            <a:r>
              <a:rPr lang="en" dirty="0" smtClean="0"/>
              <a:t>1. Starting debugging:</a:t>
            </a:r>
          </a:p>
          <a:p>
            <a:pPr rtl="0">
              <a:spcBef>
                <a:spcPts val="0"/>
              </a:spcBef>
              <a:buNone/>
            </a:pPr>
            <a:r>
              <a:rPr lang="en" dirty="0" smtClean="0"/>
              <a:t>1.1 Using F11 (step into) to find first entry point</a:t>
            </a:r>
          </a:p>
          <a:p>
            <a:pPr rtl="0">
              <a:spcBef>
                <a:spcPts val="0"/>
              </a:spcBef>
              <a:buNone/>
            </a:pPr>
            <a:r>
              <a:rPr lang="en" dirty="0" smtClean="0"/>
              <a:t>1.2 Using Breakpoint and using F5 (Start Debugging)</a:t>
            </a:r>
          </a:p>
          <a:p>
            <a:pPr>
              <a:spcBef>
                <a:spcPts val="0"/>
              </a:spcBef>
              <a:buNone/>
            </a:pPr>
            <a:r>
              <a:rPr lang="en" dirty="0" smtClean="0"/>
              <a:t>1.3 Using Ctrl+F10 (Run to Cursor) to avoid setting/resetting breakpoint</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908787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b="1" dirty="0" smtClean="0"/>
              <a:t>Notes</a:t>
            </a:r>
            <a:r>
              <a:rPr lang="en" dirty="0" smtClean="0"/>
              <a:t>: Pdb files are our friends! (</a:t>
            </a:r>
            <a:r>
              <a:rPr lang="en" u="sng" dirty="0" smtClean="0">
                <a:solidFill>
                  <a:schemeClr val="hlink"/>
                </a:solidFill>
                <a:hlinkClick r:id="rId3"/>
              </a:rPr>
              <a:t>link</a:t>
            </a:r>
            <a:r>
              <a:rPr lang="en" dirty="0" smtClean="0"/>
              <a:t>)</a:t>
            </a:r>
          </a:p>
          <a:p>
            <a:pPr rtl="0">
              <a:spcBef>
                <a:spcPts val="0"/>
              </a:spcBef>
              <a:buNone/>
            </a:pPr>
            <a:r>
              <a:rPr lang="en" dirty="0" smtClean="0"/>
              <a:t>1. Run the program (type Steve) in appropriate configuration</a:t>
            </a:r>
          </a:p>
          <a:p>
            <a:pPr rtl="0">
              <a:spcBef>
                <a:spcPts val="0"/>
              </a:spcBef>
              <a:buNone/>
            </a:pPr>
            <a:r>
              <a:rPr lang="en" dirty="0" smtClean="0"/>
              <a:t>2. Show stack trace in R#</a:t>
            </a:r>
          </a:p>
          <a:p>
            <a:pPr rtl="0">
              <a:spcBef>
                <a:spcPts val="0"/>
              </a:spcBef>
              <a:buNone/>
            </a:pPr>
            <a:r>
              <a:rPr lang="en" dirty="0" smtClean="0"/>
              <a:t>3. Point out that we do not know where exception happened - is it line 22 or line 23?</a:t>
            </a:r>
          </a:p>
          <a:p>
            <a:pPr rtl="0">
              <a:spcBef>
                <a:spcPts val="0"/>
              </a:spcBef>
              <a:buNone/>
            </a:pPr>
            <a:r>
              <a:rPr lang="en" dirty="0" smtClean="0"/>
              <a:t>4. Swap into Pdb configuration</a:t>
            </a:r>
          </a:p>
          <a:p>
            <a:pPr rtl="0">
              <a:spcBef>
                <a:spcPts val="0"/>
              </a:spcBef>
              <a:buNone/>
            </a:pPr>
            <a:r>
              <a:rPr lang="en" dirty="0" smtClean="0"/>
              <a:t>5. Run with Steve</a:t>
            </a:r>
          </a:p>
          <a:p>
            <a:pPr rtl="0">
              <a:spcBef>
                <a:spcPts val="0"/>
              </a:spcBef>
              <a:buNone/>
            </a:pPr>
            <a:r>
              <a:rPr lang="en" dirty="0" smtClean="0"/>
              <a:t>6. Show that now we have a line number</a:t>
            </a:r>
          </a:p>
          <a:p>
            <a:pPr>
              <a:spcBef>
                <a:spcPts val="0"/>
              </a:spcBef>
              <a:buNone/>
            </a:pPr>
            <a:r>
              <a:rPr lang="en" dirty="0" smtClean="0"/>
              <a:t>7. Show that .csproj was modified by hand</a:t>
            </a:r>
            <a:endParaRPr lang="en"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2567440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1. We already used F11 to find an entry point, lets do it again</a:t>
            </a:r>
          </a:p>
          <a:p>
            <a:pPr rtl="0">
              <a:spcBef>
                <a:spcPts val="0"/>
              </a:spcBef>
              <a:buNone/>
            </a:pPr>
            <a:r>
              <a:rPr lang="en" dirty="0" smtClean="0"/>
              <a:t>2. Using F10 I move in current function, without stepping into implementation of other code (unless there is a breakpoint there)</a:t>
            </a:r>
          </a:p>
          <a:p>
            <a:pPr rtl="0">
              <a:spcBef>
                <a:spcPts val="0"/>
              </a:spcBef>
              <a:buNone/>
            </a:pPr>
            <a:r>
              <a:rPr lang="en" dirty="0" smtClean="0"/>
              <a:t>3. Type “Steve1” as name and run to like 24</a:t>
            </a:r>
          </a:p>
          <a:p>
            <a:pPr rtl="0">
              <a:spcBef>
                <a:spcPts val="0"/>
              </a:spcBef>
              <a:buNone/>
            </a:pPr>
            <a:r>
              <a:rPr lang="en" dirty="0" smtClean="0"/>
              <a:t>4. But what if we want to see inside? (for example if we do not unerstand what is going on)</a:t>
            </a:r>
          </a:p>
          <a:p>
            <a:pPr rtl="0">
              <a:spcBef>
                <a:spcPts val="0"/>
              </a:spcBef>
              <a:buNone/>
            </a:pPr>
            <a:r>
              <a:rPr lang="en" dirty="0" smtClean="0"/>
              <a:t>5. Move yellow marker up to line 23</a:t>
            </a:r>
          </a:p>
          <a:p>
            <a:pPr rtl="0">
              <a:spcBef>
                <a:spcPts val="0"/>
              </a:spcBef>
              <a:buNone/>
            </a:pPr>
            <a:r>
              <a:rPr lang="en" dirty="0" smtClean="0"/>
              <a:t>6. Did you know that you can use StepIntoSpecific(Alt+F11) to get down the call stack?</a:t>
            </a:r>
          </a:p>
          <a:p>
            <a:pPr rtl="0">
              <a:spcBef>
                <a:spcPts val="0"/>
              </a:spcBef>
              <a:buNone/>
            </a:pPr>
            <a:r>
              <a:rPr lang="en" dirty="0" smtClean="0"/>
              <a:t>7. Now to get back we can either F10 out way to victory, press Shift+F11 to get out or use Ctrl+F10 </a:t>
            </a:r>
          </a:p>
          <a:p>
            <a:pPr rtl="0">
              <a:spcBef>
                <a:spcPts val="0"/>
              </a:spcBef>
              <a:buNone/>
            </a:pPr>
            <a:r>
              <a:rPr lang="en" dirty="0" smtClean="0"/>
              <a:t>8. Add a $ReturnValue pseudovariable in CalculateIncome method (</a:t>
            </a:r>
            <a:r>
              <a:rPr lang="en" u="sng" dirty="0" smtClean="0">
                <a:solidFill>
                  <a:schemeClr val="hlink"/>
                </a:solidFill>
                <a:hlinkClick r:id="rId3"/>
              </a:rPr>
              <a:t>http://msdn.microsoft.com/en-us/library/ms164891.aspx</a:t>
            </a:r>
            <a:r>
              <a:rPr lang="en" dirty="0" smtClean="0"/>
              <a:t>)</a:t>
            </a:r>
          </a:p>
          <a:p>
            <a:pPr rtl="0">
              <a:spcBef>
                <a:spcPts val="0"/>
              </a:spcBef>
              <a:buNone/>
            </a:pPr>
            <a:r>
              <a:rPr lang="en" dirty="0" smtClean="0"/>
              <a:t>9. Show format specifiers (</a:t>
            </a:r>
            <a:r>
              <a:rPr lang="en" u="sng" dirty="0" smtClean="0">
                <a:solidFill>
                  <a:schemeClr val="hlink"/>
                </a:solidFill>
                <a:hlinkClick r:id="rId4"/>
              </a:rPr>
              <a:t>http://msdn.microsoft.com/en-us/library/e514eeby.aspx</a:t>
            </a:r>
            <a:r>
              <a:rPr lang="en" dirty="0" smtClean="0"/>
              <a:t>) adding h specified for Tax variable</a:t>
            </a:r>
          </a:p>
          <a:p>
            <a:pPr>
              <a:spcBef>
                <a:spcPts val="0"/>
              </a:spcBef>
              <a:buNone/>
            </a:pPr>
            <a:r>
              <a:rPr lang="en" dirty="0" smtClean="0"/>
              <a:t>10. Anyway we found a bug - we need to multiply by (100 - Tax), so we can Edit and continue (even on x64) for the win!</a:t>
            </a:r>
          </a:p>
          <a:p>
            <a:pPr>
              <a:spcBef>
                <a:spcPts val="0"/>
              </a:spcBef>
              <a:buNone/>
            </a:pPr>
            <a:endParaRPr lang="en" dirty="0" smtClean="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61944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en" dirty="0" smtClean="0"/>
              <a:t>Was demoed in </a:t>
            </a:r>
            <a:r>
              <a:rPr lang="en" u="sng" dirty="0" smtClean="0">
                <a:solidFill>
                  <a:schemeClr val="hlink"/>
                </a:solidFill>
                <a:hlinkClick r:id="rId3"/>
              </a:rPr>
              <a:t>Control flow: Step Out/Into/Over</a:t>
            </a:r>
            <a:endParaRPr lang="en" u="sng" dirty="0">
              <a:solidFill>
                <a:schemeClr val="hlink"/>
              </a:solidFill>
              <a:hlinkClick r:id="rId3"/>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267417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en" dirty="0" smtClean="0"/>
              <a:t>Was demoed in </a:t>
            </a:r>
            <a:r>
              <a:rPr lang="en" u="sng" dirty="0" smtClean="0">
                <a:solidFill>
                  <a:schemeClr val="hlink"/>
                </a:solidFill>
                <a:hlinkClick r:id="rId3"/>
              </a:rPr>
              <a:t>Control flow: Step Out/Into/Over</a:t>
            </a:r>
            <a:r>
              <a:rPr lang="en" dirty="0" smtClean="0"/>
              <a:t> and </a:t>
            </a:r>
            <a:r>
              <a:rPr lang="en" u="sng" dirty="0" smtClean="0">
                <a:solidFill>
                  <a:schemeClr val="hlink"/>
                </a:solidFill>
                <a:hlinkClick r:id="rId4"/>
              </a:rPr>
              <a:t>Demo1: basic setup</a:t>
            </a:r>
            <a:endParaRPr lang="en" u="sng" dirty="0">
              <a:solidFill>
                <a:schemeClr val="hlink"/>
              </a:solidFill>
              <a:hlinkClick r:id="rId4"/>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75357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dirty="0" smtClean="0"/>
              <a:t>I have already showed watch window, lets take a look what else do we have.</a:t>
            </a:r>
          </a:p>
          <a:p>
            <a:pPr>
              <a:spcBef>
                <a:spcPts val="0"/>
              </a:spcBef>
              <a:buNone/>
            </a:pPr>
            <a:r>
              <a:rPr lang="en" dirty="0" smtClean="0"/>
              <a:t>Show the Debug -&gt; Windows menu. </a:t>
            </a:r>
          </a:p>
          <a:p>
            <a:pPr>
              <a:spcBef>
                <a:spcPts val="0"/>
              </a:spcBef>
              <a:buNone/>
            </a:pPr>
            <a:endParaRPr lang="en" dirty="0" smtClean="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273938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smtClean="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14202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pic>
        <p:nvPicPr>
          <p:cNvPr id="7" name="Picture 6"/>
          <p:cNvPicPr>
            <a:picLocks noChangeAspect="1"/>
          </p:cNvPicPr>
          <p:nvPr userDrawn="1"/>
        </p:nvPicPr>
        <p:blipFill>
          <a:blip r:embed="rId10">
            <a:biLevel thresh="25000"/>
            <a:extLst>
              <a:ext uri="{28A0092B-C50C-407E-A947-70E740481C1C}">
                <a14:useLocalDpi xmlns:a14="http://schemas.microsoft.com/office/drawing/2010/main" val="0"/>
              </a:ext>
            </a:extLst>
          </a:blip>
          <a:stretch>
            <a:fillRect/>
          </a:stretch>
        </p:blipFill>
        <p:spPr>
          <a:xfrm>
            <a:off x="239839" y="4917820"/>
            <a:ext cx="729293" cy="156798"/>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11" r:id="rId6"/>
    <p:sldLayoutId id="2147483749" r:id="rId7"/>
    <p:sldLayoutId id="2147483763" r:id="rId8"/>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hyperlink" Target="http://channel9.msdn.com/Events/TechEd/NorthAmerica/2014/DEV-B352" TargetMode="External"/><Relationship Id="rId3" Type="http://schemas.openxmlformats.org/officeDocument/2006/relationships/hyperlink" Target="http://msdn.microsoft.com/en-us/library/dd998398.aspx" TargetMode="External"/><Relationship Id="rId7" Type="http://schemas.openxmlformats.org/officeDocument/2006/relationships/hyperlink" Target="http://www.oz-code.com/"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hyperlink" Target="http://msdn.microsoft.com/en-us/library/ms164746.aspx" TargetMode="External"/><Relationship Id="rId5" Type="http://schemas.openxmlformats.org/officeDocument/2006/relationships/hyperlink" Target="http://www.amazon.com/Microsoft-Visual-Studio-Tips-Sara/dp/0735626405" TargetMode="External"/><Relationship Id="rId10" Type="http://schemas.openxmlformats.org/officeDocument/2006/relationships/hyperlink" Target="http://blogs.msdn.com/b/ericlippert/archive/2009/06/11/what-does-the-optimize-switch-do.aspx" TargetMode="External"/><Relationship Id="rId4" Type="http://schemas.openxmlformats.org/officeDocument/2006/relationships/hyperlink" Target="http://channel9.msdn.com/Blogs/DanielMoth/Parallel-Tasks--new-Visual-Studio-2010-debugger-window" TargetMode="External"/><Relationship Id="rId9" Type="http://schemas.openxmlformats.org/officeDocument/2006/relationships/hyperlink" Target="https://channel9.msdn.com/Events/Build/2015/3-67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7746" b="7746"/>
          <a:stretch>
            <a:fillRect/>
          </a:stretch>
        </p:blipFill>
        <p:spPr/>
      </p:pic>
      <p:sp>
        <p:nvSpPr>
          <p:cNvPr id="3" name="Text Placeholder 2"/>
          <p:cNvSpPr>
            <a:spLocks noGrp="1"/>
          </p:cNvSpPr>
          <p:nvPr>
            <p:ph type="body" sz="quarter" idx="15"/>
          </p:nvPr>
        </p:nvSpPr>
        <p:spPr>
          <a:xfrm>
            <a:off x="631825" y="1556683"/>
            <a:ext cx="6910388" cy="1091068"/>
          </a:xfrm>
        </p:spPr>
        <p:txBody>
          <a:bodyPr/>
          <a:lstStyle/>
          <a:p>
            <a:r>
              <a:rPr lang="en-US" dirty="0" smtClean="0"/>
              <a:t>Advanced </a:t>
            </a:r>
            <a:r>
              <a:rPr lang="en-US" dirty="0" err="1" smtClean="0"/>
              <a:t>.Net</a:t>
            </a:r>
            <a:r>
              <a:rPr lang="en-US" dirty="0" smtClean="0"/>
              <a:t> Debugging</a:t>
            </a:r>
            <a:endParaRPr lang="en-US" dirty="0"/>
          </a:p>
        </p:txBody>
      </p:sp>
      <p:sp>
        <p:nvSpPr>
          <p:cNvPr id="4" name="Text Placeholder 3"/>
          <p:cNvSpPr>
            <a:spLocks noGrp="1"/>
          </p:cNvSpPr>
          <p:nvPr>
            <p:ph type="body" sz="quarter" idx="16"/>
          </p:nvPr>
        </p:nvSpPr>
        <p:spPr/>
        <p:txBody>
          <a:bodyPr/>
          <a:lstStyle/>
          <a:p>
            <a:r>
              <a:rPr lang="en-US" dirty="0" smtClean="0"/>
              <a:t>Using Visual Studio, R# and </a:t>
            </a:r>
            <a:r>
              <a:rPr lang="en-US" dirty="0" err="1" smtClean="0"/>
              <a:t>OzCode</a:t>
            </a:r>
            <a:endParaRPr lang="en-US" dirty="0"/>
          </a:p>
        </p:txBody>
      </p:sp>
      <p:sp>
        <p:nvSpPr>
          <p:cNvPr id="5" name="Text Placeholder 4"/>
          <p:cNvSpPr>
            <a:spLocks noGrp="1"/>
          </p:cNvSpPr>
          <p:nvPr>
            <p:ph type="body" sz="quarter" idx="17"/>
          </p:nvPr>
        </p:nvSpPr>
        <p:spPr>
          <a:xfrm>
            <a:off x="660399" y="4219575"/>
            <a:ext cx="3649662" cy="279797"/>
          </a:xfrm>
        </p:spPr>
        <p:txBody>
          <a:bodyPr>
            <a:normAutofit lnSpcReduction="10000"/>
          </a:bodyPr>
          <a:lstStyle/>
          <a:p>
            <a:r>
              <a:rPr lang="en-US" dirty="0" smtClean="0">
                <a:solidFill>
                  <a:srgbClr val="92D050"/>
                </a:solidFill>
              </a:rPr>
              <a:t>IT Week, Summer 2015</a:t>
            </a:r>
            <a:endParaRPr lang="en-US" dirty="0">
              <a:solidFill>
                <a:srgbClr val="92D05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38" y="462543"/>
            <a:ext cx="1580421" cy="259189"/>
          </a:xfrm>
          <a:prstGeom prst="rect">
            <a:avLst/>
          </a:prstGeom>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r>
              <a:rPr lang="en-US" dirty="0"/>
              <a:t>Debug → Windows</a:t>
            </a:r>
          </a:p>
          <a:p>
            <a:r>
              <a:rPr lang="en-US" dirty="0" smtClean="0"/>
              <a:t>You </a:t>
            </a:r>
            <a:r>
              <a:rPr lang="en-US" dirty="0"/>
              <a:t>need to be in Debug mode to see them</a:t>
            </a:r>
          </a:p>
        </p:txBody>
      </p:sp>
      <p:sp>
        <p:nvSpPr>
          <p:cNvPr id="9" name="Text Placeholder 8"/>
          <p:cNvSpPr>
            <a:spLocks noGrp="1"/>
          </p:cNvSpPr>
          <p:nvPr>
            <p:ph type="body" sz="quarter" idx="10"/>
          </p:nvPr>
        </p:nvSpPr>
        <p:spPr/>
        <p:txBody>
          <a:bodyPr/>
          <a:lstStyle/>
          <a:p>
            <a:r>
              <a:rPr lang="en-US" dirty="0"/>
              <a:t>Debug windows</a:t>
            </a:r>
          </a:p>
        </p:txBody>
      </p:sp>
      <p:pic>
        <p:nvPicPr>
          <p:cNvPr id="4" name="Shape 93"/>
          <p:cNvPicPr preferRelativeResize="0"/>
          <p:nvPr/>
        </p:nvPicPr>
        <p:blipFill>
          <a:blip r:embed="rId3">
            <a:alphaModFix/>
          </a:blip>
          <a:stretch>
            <a:fillRect/>
          </a:stretch>
        </p:blipFill>
        <p:spPr>
          <a:xfrm>
            <a:off x="4963885" y="95425"/>
            <a:ext cx="3310339" cy="4656400"/>
          </a:xfrm>
          <a:prstGeom prst="rect">
            <a:avLst/>
          </a:prstGeom>
          <a:noFill/>
          <a:ln>
            <a:noFill/>
          </a:ln>
        </p:spPr>
      </p:pic>
    </p:spTree>
    <p:extLst>
      <p:ext uri="{BB962C8B-B14F-4D97-AF65-F5344CB8AC3E}">
        <p14:creationId xmlns:p14="http://schemas.microsoft.com/office/powerpoint/2010/main" val="1510339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r>
              <a:rPr lang="en-US" dirty="0"/>
              <a:t>Run [almost] any code you want when in a Debugger:</a:t>
            </a:r>
          </a:p>
          <a:p>
            <a:r>
              <a:rPr lang="en-US" dirty="0"/>
              <a:t>1. Inspect variables</a:t>
            </a:r>
          </a:p>
          <a:p>
            <a:r>
              <a:rPr lang="en-US" dirty="0"/>
              <a:t>2. Set values</a:t>
            </a:r>
          </a:p>
          <a:p>
            <a:r>
              <a:rPr lang="en-US" dirty="0"/>
              <a:t>Limitations: implicitly-typed arrays, lambda expressions, etc.</a:t>
            </a:r>
          </a:p>
        </p:txBody>
      </p:sp>
      <p:sp>
        <p:nvSpPr>
          <p:cNvPr id="9" name="Text Placeholder 8"/>
          <p:cNvSpPr>
            <a:spLocks noGrp="1"/>
          </p:cNvSpPr>
          <p:nvPr>
            <p:ph type="body" sz="quarter" idx="10"/>
          </p:nvPr>
        </p:nvSpPr>
        <p:spPr/>
        <p:txBody>
          <a:bodyPr/>
          <a:lstStyle/>
          <a:p>
            <a:r>
              <a:rPr lang="en-US" dirty="0"/>
              <a:t>Debug Windows: </a:t>
            </a:r>
            <a:r>
              <a:rPr lang="en-US" dirty="0" smtClean="0"/>
              <a:t>Immediate</a:t>
            </a:r>
            <a:r>
              <a:rPr lang="ru-RU" dirty="0" smtClean="0"/>
              <a:t> </a:t>
            </a:r>
            <a:r>
              <a:rPr lang="en-US" dirty="0" smtClean="0"/>
              <a:t>Window</a:t>
            </a:r>
            <a:endParaRPr lang="en-US" dirty="0"/>
          </a:p>
        </p:txBody>
      </p:sp>
    </p:spTree>
    <p:extLst>
      <p:ext uri="{BB962C8B-B14F-4D97-AF65-F5344CB8AC3E}">
        <p14:creationId xmlns:p14="http://schemas.microsoft.com/office/powerpoint/2010/main" val="721355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4" y="1079898"/>
            <a:ext cx="7940536" cy="1922627"/>
          </a:xfrm>
        </p:spPr>
        <p:txBody>
          <a:bodyPr>
            <a:noAutofit/>
          </a:bodyPr>
          <a:lstStyle/>
          <a:p>
            <a:r>
              <a:rPr lang="en-US" dirty="0"/>
              <a:t>See where are you now</a:t>
            </a:r>
          </a:p>
          <a:p>
            <a:r>
              <a:rPr lang="en-US" dirty="0" smtClean="0"/>
              <a:t>Go </a:t>
            </a:r>
            <a:r>
              <a:rPr lang="en-US" dirty="0"/>
              <a:t>up the stack to see arguments and other values</a:t>
            </a:r>
          </a:p>
        </p:txBody>
      </p:sp>
      <p:sp>
        <p:nvSpPr>
          <p:cNvPr id="9" name="Text Placeholder 8"/>
          <p:cNvSpPr>
            <a:spLocks noGrp="1"/>
          </p:cNvSpPr>
          <p:nvPr>
            <p:ph type="body" sz="quarter" idx="10"/>
          </p:nvPr>
        </p:nvSpPr>
        <p:spPr/>
        <p:txBody>
          <a:bodyPr/>
          <a:lstStyle/>
          <a:p>
            <a:r>
              <a:rPr lang="en-US" dirty="0"/>
              <a:t>Debug Windows: Call Stack</a:t>
            </a:r>
          </a:p>
        </p:txBody>
      </p:sp>
      <p:pic>
        <p:nvPicPr>
          <p:cNvPr id="4" name="Shape 106"/>
          <p:cNvPicPr preferRelativeResize="0"/>
          <p:nvPr/>
        </p:nvPicPr>
        <p:blipFill>
          <a:blip r:embed="rId3">
            <a:alphaModFix/>
          </a:blip>
          <a:stretch>
            <a:fillRect/>
          </a:stretch>
        </p:blipFill>
        <p:spPr>
          <a:xfrm>
            <a:off x="514375" y="2516350"/>
            <a:ext cx="7786525" cy="972349"/>
          </a:xfrm>
          <a:prstGeom prst="rect">
            <a:avLst/>
          </a:prstGeom>
          <a:noFill/>
          <a:ln>
            <a:noFill/>
          </a:ln>
        </p:spPr>
      </p:pic>
      <p:pic>
        <p:nvPicPr>
          <p:cNvPr id="5" name="Shape 107"/>
          <p:cNvPicPr preferRelativeResize="0"/>
          <p:nvPr/>
        </p:nvPicPr>
        <p:blipFill>
          <a:blip r:embed="rId4">
            <a:alphaModFix/>
          </a:blip>
          <a:stretch>
            <a:fillRect/>
          </a:stretch>
        </p:blipFill>
        <p:spPr>
          <a:xfrm>
            <a:off x="514375" y="3567100"/>
            <a:ext cx="7663956" cy="972350"/>
          </a:xfrm>
          <a:prstGeom prst="rect">
            <a:avLst/>
          </a:prstGeom>
          <a:noFill/>
          <a:ln>
            <a:noFill/>
          </a:ln>
        </p:spPr>
      </p:pic>
    </p:spTree>
    <p:extLst>
      <p:ext uri="{BB962C8B-B14F-4D97-AF65-F5344CB8AC3E}">
        <p14:creationId xmlns:p14="http://schemas.microsoft.com/office/powerpoint/2010/main" val="4008353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3" y="1079898"/>
            <a:ext cx="8019449" cy="2390521"/>
          </a:xfrm>
        </p:spPr>
        <p:txBody>
          <a:bodyPr>
            <a:noAutofit/>
          </a:bodyPr>
          <a:lstStyle/>
          <a:p>
            <a:pPr lvl="0">
              <a:buNone/>
            </a:pPr>
            <a:r>
              <a:rPr lang="en" b="1" dirty="0"/>
              <a:t>Watch</a:t>
            </a:r>
            <a:r>
              <a:rPr lang="en" dirty="0"/>
              <a:t>: you have full control over what is in here</a:t>
            </a:r>
          </a:p>
          <a:p>
            <a:pPr lvl="0">
              <a:buNone/>
            </a:pPr>
            <a:r>
              <a:rPr lang="en" b="1" dirty="0"/>
              <a:t>Locals</a:t>
            </a:r>
            <a:r>
              <a:rPr lang="en" dirty="0"/>
              <a:t>: values that are local to current scope (function, class, etc.)</a:t>
            </a:r>
          </a:p>
          <a:p>
            <a:pPr>
              <a:buNone/>
            </a:pPr>
            <a:r>
              <a:rPr lang="en" b="1" dirty="0"/>
              <a:t>Autos</a:t>
            </a:r>
            <a:r>
              <a:rPr lang="en" dirty="0"/>
              <a:t>: whatever is available in current scope (static variables, parameters, locals, etc.)</a:t>
            </a:r>
            <a:endParaRPr lang="en-US" dirty="0"/>
          </a:p>
        </p:txBody>
      </p:sp>
      <p:sp>
        <p:nvSpPr>
          <p:cNvPr id="9" name="Text Placeholder 8"/>
          <p:cNvSpPr>
            <a:spLocks noGrp="1"/>
          </p:cNvSpPr>
          <p:nvPr>
            <p:ph type="body" sz="quarter" idx="10"/>
          </p:nvPr>
        </p:nvSpPr>
        <p:spPr/>
        <p:txBody>
          <a:bodyPr/>
          <a:lstStyle/>
          <a:p>
            <a:r>
              <a:rPr lang="en-US" dirty="0"/>
              <a:t>Debug Windows</a:t>
            </a:r>
            <a:r>
              <a:rPr lang="en-US" dirty="0" smtClean="0"/>
              <a:t>: Autos, Locals, Watch</a:t>
            </a:r>
            <a:endParaRPr lang="en-US" dirty="0"/>
          </a:p>
        </p:txBody>
      </p:sp>
      <p:pic>
        <p:nvPicPr>
          <p:cNvPr id="4" name="Shape 114"/>
          <p:cNvPicPr preferRelativeResize="0"/>
          <p:nvPr/>
        </p:nvPicPr>
        <p:blipFill>
          <a:blip r:embed="rId3">
            <a:alphaModFix/>
          </a:blip>
          <a:stretch>
            <a:fillRect/>
          </a:stretch>
        </p:blipFill>
        <p:spPr>
          <a:xfrm>
            <a:off x="360364" y="3470419"/>
            <a:ext cx="8019449" cy="1151850"/>
          </a:xfrm>
          <a:prstGeom prst="rect">
            <a:avLst/>
          </a:prstGeom>
          <a:noFill/>
          <a:ln>
            <a:noFill/>
          </a:ln>
        </p:spPr>
      </p:pic>
    </p:spTree>
    <p:extLst>
      <p:ext uri="{BB962C8B-B14F-4D97-AF65-F5344CB8AC3E}">
        <p14:creationId xmlns:p14="http://schemas.microsoft.com/office/powerpoint/2010/main" val="2365795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pPr lvl="0">
              <a:buNone/>
            </a:pPr>
            <a:r>
              <a:rPr lang="en" dirty="0"/>
              <a:t>Use:</a:t>
            </a:r>
          </a:p>
          <a:p>
            <a:pPr lvl="0">
              <a:buNone/>
            </a:pPr>
            <a:r>
              <a:rPr lang="en" dirty="0"/>
              <a:t>1. When you need to dive really deep into the object</a:t>
            </a:r>
          </a:p>
          <a:p>
            <a:pPr lvl="0">
              <a:buNone/>
            </a:pPr>
            <a:r>
              <a:rPr lang="en" dirty="0"/>
              <a:t>2. To add a lot of fields or properties in Watch window</a:t>
            </a:r>
            <a:endParaRPr lang="en-US" dirty="0"/>
          </a:p>
        </p:txBody>
      </p:sp>
      <p:sp>
        <p:nvSpPr>
          <p:cNvPr id="9" name="Text Placeholder 8"/>
          <p:cNvSpPr>
            <a:spLocks noGrp="1"/>
          </p:cNvSpPr>
          <p:nvPr>
            <p:ph type="body" sz="quarter" idx="10"/>
          </p:nvPr>
        </p:nvSpPr>
        <p:spPr/>
        <p:txBody>
          <a:bodyPr/>
          <a:lstStyle/>
          <a:p>
            <a:r>
              <a:rPr lang="en-US" dirty="0"/>
              <a:t>Debug Windows: quick watch</a:t>
            </a:r>
          </a:p>
        </p:txBody>
      </p:sp>
      <p:pic>
        <p:nvPicPr>
          <p:cNvPr id="4" name="Shape 121"/>
          <p:cNvPicPr preferRelativeResize="0"/>
          <p:nvPr/>
        </p:nvPicPr>
        <p:blipFill>
          <a:blip r:embed="rId3">
            <a:alphaModFix/>
          </a:blip>
          <a:stretch>
            <a:fillRect/>
          </a:stretch>
        </p:blipFill>
        <p:spPr>
          <a:xfrm>
            <a:off x="4076700" y="990050"/>
            <a:ext cx="4610100" cy="1133475"/>
          </a:xfrm>
          <a:prstGeom prst="rect">
            <a:avLst/>
          </a:prstGeom>
          <a:noFill/>
          <a:ln>
            <a:noFill/>
          </a:ln>
        </p:spPr>
      </p:pic>
      <p:pic>
        <p:nvPicPr>
          <p:cNvPr id="5" name="Shape 122"/>
          <p:cNvPicPr preferRelativeResize="0"/>
          <p:nvPr/>
        </p:nvPicPr>
        <p:blipFill>
          <a:blip r:embed="rId4">
            <a:alphaModFix/>
          </a:blip>
          <a:stretch>
            <a:fillRect/>
          </a:stretch>
        </p:blipFill>
        <p:spPr>
          <a:xfrm>
            <a:off x="2265656" y="2137536"/>
            <a:ext cx="4735550" cy="2706024"/>
          </a:xfrm>
          <a:prstGeom prst="rect">
            <a:avLst/>
          </a:prstGeom>
          <a:noFill/>
          <a:ln>
            <a:noFill/>
          </a:ln>
        </p:spPr>
      </p:pic>
    </p:spTree>
    <p:extLst>
      <p:ext uri="{BB962C8B-B14F-4D97-AF65-F5344CB8AC3E}">
        <p14:creationId xmlns:p14="http://schemas.microsoft.com/office/powerpoint/2010/main" val="488375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 dirty="0" smtClean="0"/>
              <a:t>Easy to inspect variable on the fly, without pointing to them with mouse. It is possible nested values.</a:t>
            </a:r>
            <a:endParaRPr lang="en-US" dirty="0"/>
          </a:p>
        </p:txBody>
      </p:sp>
      <p:sp>
        <p:nvSpPr>
          <p:cNvPr id="4" name="Text Placeholder 3"/>
          <p:cNvSpPr>
            <a:spLocks noGrp="1"/>
          </p:cNvSpPr>
          <p:nvPr>
            <p:ph type="body" sz="quarter" idx="10"/>
          </p:nvPr>
        </p:nvSpPr>
        <p:spPr/>
        <p:txBody>
          <a:bodyPr/>
          <a:lstStyle/>
          <a:p>
            <a:r>
              <a:rPr lang="en-US" dirty="0"/>
              <a:t>Pinning quick watch</a:t>
            </a:r>
          </a:p>
        </p:txBody>
      </p:sp>
      <p:pic>
        <p:nvPicPr>
          <p:cNvPr id="5" name="Shape 129"/>
          <p:cNvPicPr preferRelativeResize="0"/>
          <p:nvPr/>
        </p:nvPicPr>
        <p:blipFill>
          <a:blip r:embed="rId3">
            <a:alphaModFix/>
          </a:blip>
          <a:stretch>
            <a:fillRect/>
          </a:stretch>
        </p:blipFill>
        <p:spPr>
          <a:xfrm>
            <a:off x="5294161" y="1417920"/>
            <a:ext cx="2676525" cy="685800"/>
          </a:xfrm>
          <a:prstGeom prst="rect">
            <a:avLst/>
          </a:prstGeom>
          <a:noFill/>
          <a:ln>
            <a:noFill/>
          </a:ln>
        </p:spPr>
      </p:pic>
      <p:pic>
        <p:nvPicPr>
          <p:cNvPr id="6" name="Shape 130"/>
          <p:cNvPicPr preferRelativeResize="0"/>
          <p:nvPr/>
        </p:nvPicPr>
        <p:blipFill>
          <a:blip r:embed="rId4">
            <a:alphaModFix/>
          </a:blip>
          <a:stretch>
            <a:fillRect/>
          </a:stretch>
        </p:blipFill>
        <p:spPr>
          <a:xfrm>
            <a:off x="2832315" y="3279325"/>
            <a:ext cx="5915025" cy="676275"/>
          </a:xfrm>
          <a:prstGeom prst="rect">
            <a:avLst/>
          </a:prstGeom>
          <a:noFill/>
          <a:ln>
            <a:noFill/>
          </a:ln>
        </p:spPr>
      </p:pic>
    </p:spTree>
    <p:extLst>
      <p:ext uri="{BB962C8B-B14F-4D97-AF65-F5344CB8AC3E}">
        <p14:creationId xmlns:p14="http://schemas.microsoft.com/office/powerpoint/2010/main" val="2958874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363" y="1079898"/>
            <a:ext cx="8236885" cy="1897219"/>
          </a:xfrm>
        </p:spPr>
        <p:txBody>
          <a:bodyPr/>
          <a:lstStyle/>
          <a:p>
            <a:pPr lvl="0">
              <a:buNone/>
            </a:pPr>
            <a:r>
              <a:rPr lang="en" dirty="0"/>
              <a:t>1. Delete breakpoints (after all of them are not needed)</a:t>
            </a:r>
          </a:p>
          <a:p>
            <a:pPr lvl="0">
              <a:buNone/>
            </a:pPr>
            <a:r>
              <a:rPr lang="en" dirty="0"/>
              <a:t>2. Export/Import breakpoint to switch between Debug Sessions</a:t>
            </a:r>
            <a:endParaRPr lang="en-US" dirty="0"/>
          </a:p>
        </p:txBody>
      </p:sp>
      <p:sp>
        <p:nvSpPr>
          <p:cNvPr id="4" name="Text Placeholder 3"/>
          <p:cNvSpPr>
            <a:spLocks noGrp="1"/>
          </p:cNvSpPr>
          <p:nvPr>
            <p:ph type="body" sz="quarter" idx="10"/>
          </p:nvPr>
        </p:nvSpPr>
        <p:spPr/>
        <p:txBody>
          <a:bodyPr/>
          <a:lstStyle/>
          <a:p>
            <a:r>
              <a:rPr lang="en-US" dirty="0"/>
              <a:t>Debug Windows: breakpoints</a:t>
            </a:r>
          </a:p>
        </p:txBody>
      </p:sp>
      <p:pic>
        <p:nvPicPr>
          <p:cNvPr id="5" name="Shape 137"/>
          <p:cNvPicPr preferRelativeResize="0"/>
          <p:nvPr/>
        </p:nvPicPr>
        <p:blipFill>
          <a:blip r:embed="rId3">
            <a:alphaModFix/>
          </a:blip>
          <a:stretch>
            <a:fillRect/>
          </a:stretch>
        </p:blipFill>
        <p:spPr>
          <a:xfrm>
            <a:off x="546750" y="2977117"/>
            <a:ext cx="8050499" cy="1692674"/>
          </a:xfrm>
          <a:prstGeom prst="rect">
            <a:avLst/>
          </a:prstGeom>
          <a:noFill/>
          <a:ln>
            <a:noFill/>
          </a:ln>
        </p:spPr>
      </p:pic>
    </p:spTree>
    <p:extLst>
      <p:ext uri="{BB962C8B-B14F-4D97-AF65-F5344CB8AC3E}">
        <p14:creationId xmlns:p14="http://schemas.microsoft.com/office/powerpoint/2010/main" val="127869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May have:</a:t>
            </a:r>
          </a:p>
          <a:p>
            <a:r>
              <a:rPr lang="en-US" dirty="0"/>
              <a:t>1. A condition</a:t>
            </a:r>
          </a:p>
          <a:p>
            <a:r>
              <a:rPr lang="en-US" dirty="0"/>
              <a:t>2. A ‘When hit’ statement</a:t>
            </a:r>
          </a:p>
          <a:p>
            <a:r>
              <a:rPr lang="en-US" dirty="0"/>
              <a:t>3. ‘Hit counter’</a:t>
            </a:r>
          </a:p>
          <a:p>
            <a:r>
              <a:rPr lang="en-US" dirty="0"/>
              <a:t>4. ‘Filter’</a:t>
            </a:r>
          </a:p>
        </p:txBody>
      </p:sp>
      <p:sp>
        <p:nvSpPr>
          <p:cNvPr id="4" name="Text Placeholder 3"/>
          <p:cNvSpPr>
            <a:spLocks noGrp="1"/>
          </p:cNvSpPr>
          <p:nvPr>
            <p:ph type="body" sz="quarter" idx="10"/>
          </p:nvPr>
        </p:nvSpPr>
        <p:spPr/>
        <p:txBody>
          <a:bodyPr/>
          <a:lstStyle/>
          <a:p>
            <a:r>
              <a:rPr lang="en-US" dirty="0" smtClean="0"/>
              <a:t>Breakpoint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64" y="2986308"/>
            <a:ext cx="8552524" cy="1476869"/>
          </a:xfrm>
          <a:prstGeom prst="rect">
            <a:avLst/>
          </a:prstGeom>
        </p:spPr>
      </p:pic>
    </p:spTree>
    <p:extLst>
      <p:ext uri="{BB962C8B-B14F-4D97-AF65-F5344CB8AC3E}">
        <p14:creationId xmlns:p14="http://schemas.microsoft.com/office/powerpoint/2010/main" val="3271577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Allows to avoid breakpoint being hit when based on some local variables, parameters, etc.</a:t>
            </a:r>
          </a:p>
        </p:txBody>
      </p:sp>
      <p:sp>
        <p:nvSpPr>
          <p:cNvPr id="4" name="Text Placeholder 3"/>
          <p:cNvSpPr>
            <a:spLocks noGrp="1"/>
          </p:cNvSpPr>
          <p:nvPr>
            <p:ph type="body" sz="quarter" idx="10"/>
          </p:nvPr>
        </p:nvSpPr>
        <p:spPr/>
        <p:txBody>
          <a:bodyPr/>
          <a:lstStyle/>
          <a:p>
            <a:r>
              <a:rPr lang="en-US" dirty="0"/>
              <a:t>Breakpoint: condition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98" y="2062543"/>
            <a:ext cx="7039957" cy="2400635"/>
          </a:xfrm>
          <a:prstGeom prst="rect">
            <a:avLst/>
          </a:prstGeom>
        </p:spPr>
      </p:pic>
    </p:spTree>
    <p:extLst>
      <p:ext uri="{BB962C8B-B14F-4D97-AF65-F5344CB8AC3E}">
        <p14:creationId xmlns:p14="http://schemas.microsoft.com/office/powerpoint/2010/main" val="198554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 dirty="0"/>
              <a:t>Useful when you need to skip the first hit, or the first few hits (warmup period) and you have no control to do it with condition.</a:t>
            </a:r>
            <a:endParaRPr lang="en-US" dirty="0"/>
          </a:p>
        </p:txBody>
      </p:sp>
      <p:sp>
        <p:nvSpPr>
          <p:cNvPr id="4" name="Text Placeholder 3"/>
          <p:cNvSpPr>
            <a:spLocks noGrp="1"/>
          </p:cNvSpPr>
          <p:nvPr>
            <p:ph type="body" sz="quarter" idx="10"/>
          </p:nvPr>
        </p:nvSpPr>
        <p:spPr/>
        <p:txBody>
          <a:bodyPr/>
          <a:lstStyle/>
          <a:p>
            <a:r>
              <a:rPr lang="en-US" dirty="0"/>
              <a:t>Breakpoint: hit count</a:t>
            </a:r>
          </a:p>
        </p:txBody>
      </p:sp>
    </p:spTree>
    <p:extLst>
      <p:ext uri="{BB962C8B-B14F-4D97-AF65-F5344CB8AC3E}">
        <p14:creationId xmlns:p14="http://schemas.microsoft.com/office/powerpoint/2010/main" val="233176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Why debug?</a:t>
            </a:r>
            <a:endParaRPr lang="en-US" dirty="0"/>
          </a:p>
        </p:txBody>
      </p:sp>
      <p:grpSp>
        <p:nvGrpSpPr>
          <p:cNvPr id="2" name="Group 1"/>
          <p:cNvGrpSpPr/>
          <p:nvPr/>
        </p:nvGrpSpPr>
        <p:grpSpPr>
          <a:xfrm>
            <a:off x="357781" y="1124734"/>
            <a:ext cx="4122263" cy="348437"/>
            <a:chOff x="448467" y="1385345"/>
            <a:chExt cx="5496350" cy="464582"/>
          </a:xfrm>
        </p:grpSpPr>
        <p:sp>
          <p:nvSpPr>
            <p:cNvPr id="14" name="TextBox 13"/>
            <p:cNvSpPr txBox="1"/>
            <p:nvPr/>
          </p:nvSpPr>
          <p:spPr>
            <a:xfrm>
              <a:off x="991818" y="1417581"/>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It is ‘legacy’ code</a:t>
              </a:r>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357781" y="1641386"/>
            <a:ext cx="4122263" cy="348437"/>
            <a:chOff x="448467" y="2074215"/>
            <a:chExt cx="5496350" cy="464582"/>
          </a:xfrm>
        </p:grpSpPr>
        <p:sp>
          <p:nvSpPr>
            <p:cNvPr id="17" name="TextBox 16"/>
            <p:cNvSpPr txBox="1"/>
            <p:nvPr/>
          </p:nvSpPr>
          <p:spPr>
            <a:xfrm>
              <a:off x="991818" y="2106451"/>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There </a:t>
              </a:r>
              <a:r>
                <a:rPr lang="en-US" sz="1500" dirty="0" smtClean="0">
                  <a:solidFill>
                    <a:srgbClr val="444444"/>
                  </a:solidFill>
                  <a:latin typeface="Trebuchet MS"/>
                  <a:cs typeface="Trebuchet MS"/>
                </a:rPr>
                <a:t>is </a:t>
              </a:r>
              <a:r>
                <a:rPr lang="en-US" sz="1500" dirty="0">
                  <a:solidFill>
                    <a:srgbClr val="444444"/>
                  </a:solidFill>
                  <a:latin typeface="Trebuchet MS"/>
                  <a:cs typeface="Trebuchet MS"/>
                </a:rPr>
                <a:t>no logging or tests</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57781" y="2158039"/>
            <a:ext cx="5455763" cy="348437"/>
            <a:chOff x="448467" y="2763085"/>
            <a:chExt cx="7274350" cy="464582"/>
          </a:xfrm>
        </p:grpSpPr>
        <p:sp>
          <p:nvSpPr>
            <p:cNvPr id="18" name="TextBox 17"/>
            <p:cNvSpPr txBox="1"/>
            <p:nvPr/>
          </p:nvSpPr>
          <p:spPr>
            <a:xfrm>
              <a:off x="991818" y="279532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The problem was not localized </a:t>
              </a:r>
              <a:r>
                <a:rPr lang="en-US" sz="1500" dirty="0" smtClean="0">
                  <a:solidFill>
                    <a:srgbClr val="444444"/>
                  </a:solidFill>
                  <a:latin typeface="Trebuchet MS"/>
                  <a:cs typeface="Trebuchet MS"/>
                </a:rPr>
                <a:t>properly by </a:t>
              </a:r>
              <a:r>
                <a:rPr lang="en-US" sz="1500" dirty="0">
                  <a:solidFill>
                    <a:srgbClr val="444444"/>
                  </a:solidFill>
                  <a:latin typeface="Trebuchet MS"/>
                  <a:cs typeface="Trebuchet MS"/>
                </a:rPr>
                <a:t>testers</a:t>
              </a: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11" name="Group 10"/>
          <p:cNvGrpSpPr/>
          <p:nvPr/>
        </p:nvGrpSpPr>
        <p:grpSpPr>
          <a:xfrm>
            <a:off x="357781" y="2674689"/>
            <a:ext cx="5455763" cy="362731"/>
            <a:chOff x="448467" y="3451955"/>
            <a:chExt cx="7274350" cy="483641"/>
          </a:xfrm>
        </p:grpSpPr>
        <p:sp>
          <p:nvSpPr>
            <p:cNvPr id="19" name="TextBox 18"/>
            <p:cNvSpPr txBox="1"/>
            <p:nvPr/>
          </p:nvSpPr>
          <p:spPr>
            <a:xfrm>
              <a:off x="991818" y="3484191"/>
              <a:ext cx="6730999" cy="451405"/>
            </a:xfrm>
            <a:prstGeom prst="rect">
              <a:avLst/>
            </a:prstGeom>
            <a:noFill/>
          </p:spPr>
          <p:txBody>
            <a:bodyPr wrap="square" rtlCol="0">
              <a:spAutoFit/>
            </a:bodyPr>
            <a:lstStyle/>
            <a:p>
              <a:pPr>
                <a:buClr>
                  <a:schemeClr val="bg1"/>
                </a:buClr>
                <a:buSzPct val="140000"/>
              </a:pPr>
              <a:r>
                <a:rPr lang="en" sz="1600" dirty="0" smtClean="0"/>
                <a:t>You </a:t>
              </a:r>
              <a:r>
                <a:rPr lang="en" sz="1600" dirty="0"/>
                <a:t>get a repro </a:t>
              </a:r>
              <a:r>
                <a:rPr lang="en" sz="1600" dirty="0" smtClean="0"/>
                <a:t>only once </a:t>
              </a:r>
              <a:r>
                <a:rPr lang="en" sz="1600" dirty="0"/>
                <a:t>a few </a:t>
              </a:r>
              <a:r>
                <a:rPr lang="en" sz="1600" dirty="0" smtClean="0"/>
                <a:t>hours (seldom) </a:t>
              </a:r>
              <a:endParaRPr lang="en-US" sz="1500" dirty="0">
                <a:solidFill>
                  <a:srgbClr val="444444"/>
                </a:solidFill>
                <a:latin typeface="Trebuchet MS"/>
                <a:cs typeface="Trebuchet MS"/>
              </a:endParaRPr>
            </a:p>
          </p:txBody>
        </p:sp>
        <p:grpSp>
          <p:nvGrpSpPr>
            <p:cNvPr id="8" name="Group 7"/>
            <p:cNvGrpSpPr/>
            <p:nvPr/>
          </p:nvGrpSpPr>
          <p:grpSpPr>
            <a:xfrm>
              <a:off x="448467" y="3451955"/>
              <a:ext cx="464582" cy="464582"/>
              <a:chOff x="448467" y="3449275"/>
              <a:chExt cx="464582" cy="464582"/>
            </a:xfrm>
          </p:grpSpPr>
          <p:sp>
            <p:nvSpPr>
              <p:cNvPr id="44" name="Oval 4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grpSp>
        <p:nvGrpSpPr>
          <p:cNvPr id="12" name="Group 11"/>
          <p:cNvGrpSpPr/>
          <p:nvPr/>
        </p:nvGrpSpPr>
        <p:grpSpPr>
          <a:xfrm>
            <a:off x="357781" y="3191342"/>
            <a:ext cx="5455763" cy="362731"/>
            <a:chOff x="448467" y="4140826"/>
            <a:chExt cx="7274350" cy="483641"/>
          </a:xfrm>
        </p:grpSpPr>
        <p:sp>
          <p:nvSpPr>
            <p:cNvPr id="29" name="TextBox 28"/>
            <p:cNvSpPr txBox="1"/>
            <p:nvPr/>
          </p:nvSpPr>
          <p:spPr>
            <a:xfrm>
              <a:off x="991818" y="4173062"/>
              <a:ext cx="6730999" cy="451405"/>
            </a:xfrm>
            <a:prstGeom prst="rect">
              <a:avLst/>
            </a:prstGeom>
            <a:noFill/>
          </p:spPr>
          <p:txBody>
            <a:bodyPr wrap="square" rtlCol="0">
              <a:spAutoFit/>
            </a:bodyPr>
            <a:lstStyle/>
            <a:p>
              <a:pPr>
                <a:buClr>
                  <a:schemeClr val="bg1"/>
                </a:buClr>
                <a:buSzPct val="140000"/>
              </a:pPr>
              <a:r>
                <a:rPr lang="en" sz="1600" dirty="0"/>
                <a:t>You are </a:t>
              </a:r>
              <a:r>
                <a:rPr lang="en" sz="1600" dirty="0" smtClean="0"/>
                <a:t>exploring new APIs</a:t>
              </a:r>
              <a:endParaRPr lang="en-US" sz="1500" dirty="0">
                <a:solidFill>
                  <a:srgbClr val="444444"/>
                </a:solidFill>
                <a:latin typeface="Trebuchet MS"/>
                <a:cs typeface="Trebuchet MS"/>
              </a:endParaRPr>
            </a:p>
          </p:txBody>
        </p:sp>
        <p:grpSp>
          <p:nvGrpSpPr>
            <p:cNvPr id="9" name="Group 8"/>
            <p:cNvGrpSpPr/>
            <p:nvPr/>
          </p:nvGrpSpPr>
          <p:grpSpPr>
            <a:xfrm>
              <a:off x="448467" y="4140826"/>
              <a:ext cx="464582" cy="464582"/>
              <a:chOff x="448467" y="4140826"/>
              <a:chExt cx="464582" cy="464582"/>
            </a:xfrm>
          </p:grpSpPr>
          <p:sp>
            <p:nvSpPr>
              <p:cNvPr id="46" name="Oval 45"/>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 dirty="0"/>
              <a:t>You can use it as a trace point - to run some basic code, most likely a print message with current state. If you uncheck ‘Continue Execution’ you can run the program for a while and then inspect ‘log’ without any modification to real code.</a:t>
            </a:r>
            <a:endParaRPr lang="en-US" dirty="0"/>
          </a:p>
        </p:txBody>
      </p:sp>
      <p:sp>
        <p:nvSpPr>
          <p:cNvPr id="4" name="Text Placeholder 3"/>
          <p:cNvSpPr>
            <a:spLocks noGrp="1"/>
          </p:cNvSpPr>
          <p:nvPr>
            <p:ph type="body" sz="quarter" idx="10"/>
          </p:nvPr>
        </p:nvSpPr>
        <p:spPr/>
        <p:txBody>
          <a:bodyPr/>
          <a:lstStyle/>
          <a:p>
            <a:r>
              <a:rPr lang="en-US" dirty="0"/>
              <a:t>Breakpoint: when hit</a:t>
            </a:r>
          </a:p>
        </p:txBody>
      </p:sp>
    </p:spTree>
    <p:extLst>
      <p:ext uri="{BB962C8B-B14F-4D97-AF65-F5344CB8AC3E}">
        <p14:creationId xmlns:p14="http://schemas.microsoft.com/office/powerpoint/2010/main" val="113355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30000"/>
              </a:lnSpc>
              <a:buClr>
                <a:srgbClr val="2FC2D9"/>
              </a:buClr>
            </a:pPr>
            <a:r>
              <a:rPr lang="en-US" b="1" dirty="0" smtClean="0">
                <a:solidFill>
                  <a:srgbClr val="444444"/>
                </a:solidFill>
              </a:rPr>
              <a:t>Project</a:t>
            </a:r>
            <a:r>
              <a:rPr lang="en-US" dirty="0" smtClean="0">
                <a:solidFill>
                  <a:srgbClr val="444444"/>
                </a:solidFill>
              </a:rPr>
              <a:t>:</a:t>
            </a:r>
            <a:r>
              <a:rPr lang="en" dirty="0"/>
              <a:t> Demo3_Multiple_Controllers</a:t>
            </a:r>
            <a:endParaRPr lang="en" dirty="0" smtClean="0"/>
          </a:p>
          <a:p>
            <a:pPr>
              <a:lnSpc>
                <a:spcPct val="130000"/>
              </a:lnSpc>
              <a:buClr>
                <a:srgbClr val="2FC2D9"/>
              </a:buClr>
            </a:pPr>
            <a:r>
              <a:rPr lang="en" b="1" dirty="0" smtClean="0">
                <a:solidFill>
                  <a:srgbClr val="444444"/>
                </a:solidFill>
              </a:rPr>
              <a:t>Problem</a:t>
            </a:r>
            <a:r>
              <a:rPr lang="en" dirty="0" smtClean="0">
                <a:solidFill>
                  <a:srgbClr val="444444"/>
                </a:solidFill>
              </a:rPr>
              <a:t>:</a:t>
            </a:r>
            <a:r>
              <a:rPr lang="en" dirty="0"/>
              <a:t> expected method is not called</a:t>
            </a:r>
            <a:endParaRPr lang="en-US" dirty="0">
              <a:solidFill>
                <a:srgbClr val="444444"/>
              </a:solidFill>
            </a:endParaRPr>
          </a:p>
          <a:p>
            <a:pPr>
              <a:buClr>
                <a:srgbClr val="2FC2D9"/>
              </a:buClr>
              <a:buNone/>
            </a:pPr>
            <a:endParaRPr lang="en-US" dirty="0">
              <a:solidFill>
                <a:srgbClr val="444444"/>
              </a:solidFill>
            </a:endParaRPr>
          </a:p>
          <a:p>
            <a:pPr>
              <a:lnSpc>
                <a:spcPct val="130000"/>
              </a:lnSpc>
              <a:buClr>
                <a:srgbClr val="2FC2D9"/>
              </a:buClr>
            </a:pPr>
            <a:r>
              <a:rPr lang="en" dirty="0"/>
              <a:t>trace </a:t>
            </a:r>
            <a:r>
              <a:rPr lang="en" dirty="0" smtClean="0"/>
              <a:t>points</a:t>
            </a:r>
            <a:endParaRPr lang="ru-RU" dirty="0" smtClean="0"/>
          </a:p>
          <a:p>
            <a:pPr>
              <a:lnSpc>
                <a:spcPct val="130000"/>
              </a:lnSpc>
              <a:buClr>
                <a:srgbClr val="2FC2D9"/>
              </a:buClr>
            </a:pPr>
            <a:r>
              <a:rPr lang="en" dirty="0" smtClean="0"/>
              <a:t>conditional </a:t>
            </a:r>
            <a:r>
              <a:rPr lang="en" dirty="0"/>
              <a:t>breakpoints</a:t>
            </a:r>
            <a:endParaRPr lang="en-US" dirty="0">
              <a:solidFill>
                <a:srgbClr val="444444"/>
              </a:solidFill>
            </a:endParaRPr>
          </a:p>
        </p:txBody>
      </p:sp>
      <p:sp>
        <p:nvSpPr>
          <p:cNvPr id="3" name="Text Placeholder 2"/>
          <p:cNvSpPr>
            <a:spLocks noGrp="1"/>
          </p:cNvSpPr>
          <p:nvPr>
            <p:ph type="body" sz="quarter" idx="11"/>
          </p:nvPr>
        </p:nvSpPr>
        <p:spPr/>
        <p:txBody>
          <a:bodyPr/>
          <a:lstStyle/>
          <a:p>
            <a:r>
              <a:rPr lang="en-US" dirty="0" smtClean="0"/>
              <a:t>Demo </a:t>
            </a:r>
            <a:r>
              <a:rPr lang="ru-RU" dirty="0" smtClean="0"/>
              <a:t>3</a:t>
            </a:r>
            <a:r>
              <a:rPr lang="en-US" dirty="0" smtClean="0"/>
              <a:t>: </a:t>
            </a:r>
            <a:r>
              <a:rPr lang="en-US" dirty="0"/>
              <a:t>Solving  a real problem</a:t>
            </a:r>
          </a:p>
        </p:txBody>
      </p:sp>
      <p:sp>
        <p:nvSpPr>
          <p:cNvPr id="4" name="Text Placeholder 3"/>
          <p:cNvSpPr>
            <a:spLocks noGrp="1"/>
          </p:cNvSpPr>
          <p:nvPr>
            <p:ph type="body" sz="quarter" idx="12"/>
          </p:nvPr>
        </p:nvSpPr>
        <p:spPr>
          <a:xfrm>
            <a:off x="418148" y="987552"/>
            <a:ext cx="943207" cy="264688"/>
          </a:xfrm>
        </p:spPr>
        <p:txBody>
          <a:bodyPr/>
          <a:lstStyle/>
          <a:p>
            <a:r>
              <a:rPr lang="en-US" dirty="0" smtClean="0"/>
              <a:t>Description</a:t>
            </a:r>
            <a:endParaRPr lang="en-US" dirty="0"/>
          </a:p>
        </p:txBody>
      </p:sp>
      <p:sp>
        <p:nvSpPr>
          <p:cNvPr id="5" name="Text Placeholder 3"/>
          <p:cNvSpPr txBox="1">
            <a:spLocks/>
          </p:cNvSpPr>
          <p:nvPr/>
        </p:nvSpPr>
        <p:spPr>
          <a:xfrm>
            <a:off x="418148" y="2121649"/>
            <a:ext cx="1303883"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Clr>
                <a:schemeClr val="accent2"/>
              </a:buClr>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140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1000"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00"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Debugging Tools</a:t>
            </a:r>
            <a:endParaRPr lang="en-US" dirty="0"/>
          </a:p>
        </p:txBody>
      </p:sp>
    </p:spTree>
    <p:extLst>
      <p:ext uri="{BB962C8B-B14F-4D97-AF65-F5344CB8AC3E}">
        <p14:creationId xmlns:p14="http://schemas.microsoft.com/office/powerpoint/2010/main" val="100291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364" y="1079898"/>
            <a:ext cx="8059736" cy="1869965"/>
          </a:xfrm>
        </p:spPr>
        <p:txBody>
          <a:bodyPr/>
          <a:lstStyle/>
          <a:p>
            <a:r>
              <a:rPr lang="en" dirty="0"/>
              <a:t>Allows to watch all Task-based threads (all threads are available in Threads window) and switch between them.</a:t>
            </a:r>
            <a:endParaRPr lang="en-US" dirty="0"/>
          </a:p>
        </p:txBody>
      </p:sp>
      <p:sp>
        <p:nvSpPr>
          <p:cNvPr id="4" name="Text Placeholder 3"/>
          <p:cNvSpPr>
            <a:spLocks noGrp="1"/>
          </p:cNvSpPr>
          <p:nvPr>
            <p:ph type="body" sz="quarter" idx="10"/>
          </p:nvPr>
        </p:nvSpPr>
        <p:spPr/>
        <p:txBody>
          <a:bodyPr/>
          <a:lstStyle/>
          <a:p>
            <a:r>
              <a:rPr lang="en-US" dirty="0"/>
              <a:t>Parallel Stacks and Parallel Tasks</a:t>
            </a:r>
          </a:p>
        </p:txBody>
      </p:sp>
      <p:pic>
        <p:nvPicPr>
          <p:cNvPr id="5" name="Shape 176"/>
          <p:cNvPicPr preferRelativeResize="0"/>
          <p:nvPr/>
        </p:nvPicPr>
        <p:blipFill>
          <a:blip r:embed="rId3">
            <a:alphaModFix/>
          </a:blip>
          <a:stretch>
            <a:fillRect/>
          </a:stretch>
        </p:blipFill>
        <p:spPr>
          <a:xfrm>
            <a:off x="723900" y="2949863"/>
            <a:ext cx="7696200" cy="1714500"/>
          </a:xfrm>
          <a:prstGeom prst="rect">
            <a:avLst/>
          </a:prstGeom>
          <a:noFill/>
          <a:ln>
            <a:noFill/>
          </a:ln>
        </p:spPr>
      </p:pic>
    </p:spTree>
    <p:extLst>
      <p:ext uri="{BB962C8B-B14F-4D97-AF65-F5344CB8AC3E}">
        <p14:creationId xmlns:p14="http://schemas.microsoft.com/office/powerpoint/2010/main" val="2740950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Parallel Stacks and Parallel Tasks</a:t>
            </a:r>
          </a:p>
        </p:txBody>
      </p:sp>
      <p:pic>
        <p:nvPicPr>
          <p:cNvPr id="5" name="Shape 181"/>
          <p:cNvPicPr preferRelativeResize="0"/>
          <p:nvPr/>
        </p:nvPicPr>
        <p:blipFill>
          <a:blip r:embed="rId3">
            <a:alphaModFix/>
          </a:blip>
          <a:stretch>
            <a:fillRect/>
          </a:stretch>
        </p:blipFill>
        <p:spPr>
          <a:xfrm>
            <a:off x="1749573" y="811464"/>
            <a:ext cx="5644854" cy="3983201"/>
          </a:xfrm>
          <a:prstGeom prst="rect">
            <a:avLst/>
          </a:prstGeom>
          <a:noFill/>
          <a:ln>
            <a:noFill/>
          </a:ln>
        </p:spPr>
      </p:pic>
    </p:spTree>
    <p:extLst>
      <p:ext uri="{BB962C8B-B14F-4D97-AF65-F5344CB8AC3E}">
        <p14:creationId xmlns:p14="http://schemas.microsoft.com/office/powerpoint/2010/main" val="3551766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30000"/>
              </a:lnSpc>
              <a:buClr>
                <a:srgbClr val="2FC2D9"/>
              </a:buClr>
            </a:pPr>
            <a:r>
              <a:rPr lang="en-US" b="1" dirty="0" smtClean="0">
                <a:solidFill>
                  <a:srgbClr val="444444"/>
                </a:solidFill>
              </a:rPr>
              <a:t>Project</a:t>
            </a:r>
            <a:r>
              <a:rPr lang="en-US" dirty="0" smtClean="0">
                <a:solidFill>
                  <a:srgbClr val="444444"/>
                </a:solidFill>
              </a:rPr>
              <a:t>:</a:t>
            </a:r>
            <a:r>
              <a:rPr lang="en" dirty="0"/>
              <a:t> </a:t>
            </a:r>
            <a:r>
              <a:rPr lang="en-US" dirty="0"/>
              <a:t>Demo4_ParallelStacks</a:t>
            </a:r>
            <a:endParaRPr lang="en" dirty="0" smtClean="0"/>
          </a:p>
          <a:p>
            <a:pPr>
              <a:lnSpc>
                <a:spcPct val="130000"/>
              </a:lnSpc>
              <a:buClr>
                <a:srgbClr val="2FC2D9"/>
              </a:buClr>
            </a:pPr>
            <a:r>
              <a:rPr lang="en" b="1" dirty="0" smtClean="0">
                <a:solidFill>
                  <a:srgbClr val="444444"/>
                </a:solidFill>
              </a:rPr>
              <a:t>Problem</a:t>
            </a:r>
            <a:r>
              <a:rPr lang="en" dirty="0" smtClean="0">
                <a:solidFill>
                  <a:srgbClr val="444444"/>
                </a:solidFill>
              </a:rPr>
              <a:t>:</a:t>
            </a:r>
            <a:r>
              <a:rPr lang="en" dirty="0"/>
              <a:t> </a:t>
            </a:r>
            <a:r>
              <a:rPr lang="en-US" dirty="0"/>
              <a:t>deadlock</a:t>
            </a:r>
            <a:endParaRPr lang="en-US" dirty="0">
              <a:solidFill>
                <a:srgbClr val="444444"/>
              </a:solidFill>
            </a:endParaRPr>
          </a:p>
          <a:p>
            <a:pPr>
              <a:buClr>
                <a:srgbClr val="2FC2D9"/>
              </a:buClr>
              <a:buNone/>
            </a:pPr>
            <a:endParaRPr lang="en-US" dirty="0">
              <a:solidFill>
                <a:srgbClr val="444444"/>
              </a:solidFill>
            </a:endParaRPr>
          </a:p>
          <a:p>
            <a:pPr>
              <a:lnSpc>
                <a:spcPct val="130000"/>
              </a:lnSpc>
              <a:buClr>
                <a:srgbClr val="2FC2D9"/>
              </a:buClr>
            </a:pPr>
            <a:r>
              <a:rPr lang="en-US" dirty="0"/>
              <a:t>Parallel Stacks</a:t>
            </a:r>
            <a:endParaRPr lang="en-US" dirty="0">
              <a:solidFill>
                <a:srgbClr val="444444"/>
              </a:solidFill>
            </a:endParaRPr>
          </a:p>
        </p:txBody>
      </p:sp>
      <p:sp>
        <p:nvSpPr>
          <p:cNvPr id="3" name="Text Placeholder 2"/>
          <p:cNvSpPr>
            <a:spLocks noGrp="1"/>
          </p:cNvSpPr>
          <p:nvPr>
            <p:ph type="body" sz="quarter" idx="11"/>
          </p:nvPr>
        </p:nvSpPr>
        <p:spPr/>
        <p:txBody>
          <a:bodyPr/>
          <a:lstStyle/>
          <a:p>
            <a:r>
              <a:rPr lang="en-US" dirty="0"/>
              <a:t>Parallel Stacks: Demo</a:t>
            </a:r>
            <a:endParaRPr lang="en-US" dirty="0"/>
          </a:p>
        </p:txBody>
      </p:sp>
      <p:sp>
        <p:nvSpPr>
          <p:cNvPr id="4" name="Text Placeholder 3"/>
          <p:cNvSpPr>
            <a:spLocks noGrp="1"/>
          </p:cNvSpPr>
          <p:nvPr>
            <p:ph type="body" sz="quarter" idx="12"/>
          </p:nvPr>
        </p:nvSpPr>
        <p:spPr>
          <a:xfrm>
            <a:off x="418148" y="987552"/>
            <a:ext cx="943207" cy="264688"/>
          </a:xfrm>
        </p:spPr>
        <p:txBody>
          <a:bodyPr/>
          <a:lstStyle/>
          <a:p>
            <a:r>
              <a:rPr lang="en-US" dirty="0" smtClean="0"/>
              <a:t>Description</a:t>
            </a:r>
            <a:endParaRPr lang="en-US" dirty="0"/>
          </a:p>
        </p:txBody>
      </p:sp>
      <p:sp>
        <p:nvSpPr>
          <p:cNvPr id="5" name="Text Placeholder 3"/>
          <p:cNvSpPr txBox="1">
            <a:spLocks/>
          </p:cNvSpPr>
          <p:nvPr/>
        </p:nvSpPr>
        <p:spPr>
          <a:xfrm>
            <a:off x="418148" y="2121649"/>
            <a:ext cx="1303883"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Clr>
                <a:schemeClr val="accent2"/>
              </a:buClr>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140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1000"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00"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Debugging Tools</a:t>
            </a:r>
            <a:endParaRPr lang="en-US" dirty="0"/>
          </a:p>
        </p:txBody>
      </p:sp>
    </p:spTree>
    <p:extLst>
      <p:ext uri="{BB962C8B-B14F-4D97-AF65-F5344CB8AC3E}">
        <p14:creationId xmlns:p14="http://schemas.microsoft.com/office/powerpoint/2010/main" val="3199103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Add Id to the object in scope</a:t>
            </a:r>
          </a:p>
          <a:p>
            <a:r>
              <a:rPr lang="en-US" dirty="0" smtClean="0"/>
              <a:t>Access </a:t>
            </a:r>
            <a:r>
              <a:rPr lang="en-US" dirty="0"/>
              <a:t>it anywhere else by given id while object still in memory</a:t>
            </a:r>
            <a:endParaRPr lang="en-US" dirty="0"/>
          </a:p>
        </p:txBody>
      </p:sp>
      <p:sp>
        <p:nvSpPr>
          <p:cNvPr id="4" name="Text Placeholder 3"/>
          <p:cNvSpPr>
            <a:spLocks noGrp="1"/>
          </p:cNvSpPr>
          <p:nvPr>
            <p:ph type="body" sz="quarter" idx="10"/>
          </p:nvPr>
        </p:nvSpPr>
        <p:spPr/>
        <p:txBody>
          <a:bodyPr/>
          <a:lstStyle/>
          <a:p>
            <a:r>
              <a:rPr lang="en-US" dirty="0" smtClean="0"/>
              <a:t>Object Id</a:t>
            </a:r>
            <a:endParaRPr lang="en-US" dirty="0"/>
          </a:p>
        </p:txBody>
      </p:sp>
      <p:pic>
        <p:nvPicPr>
          <p:cNvPr id="5" name="Shape 194"/>
          <p:cNvPicPr preferRelativeResize="0"/>
          <p:nvPr/>
        </p:nvPicPr>
        <p:blipFill>
          <a:blip r:embed="rId3">
            <a:alphaModFix/>
          </a:blip>
          <a:stretch>
            <a:fillRect/>
          </a:stretch>
        </p:blipFill>
        <p:spPr>
          <a:xfrm>
            <a:off x="5912800" y="1314137"/>
            <a:ext cx="2974650" cy="2365174"/>
          </a:xfrm>
          <a:prstGeom prst="rect">
            <a:avLst/>
          </a:prstGeom>
          <a:noFill/>
          <a:ln>
            <a:noFill/>
          </a:ln>
        </p:spPr>
      </p:pic>
      <p:pic>
        <p:nvPicPr>
          <p:cNvPr id="6" name="Shape 195"/>
          <p:cNvPicPr preferRelativeResize="0"/>
          <p:nvPr/>
        </p:nvPicPr>
        <p:blipFill>
          <a:blip r:embed="rId4">
            <a:alphaModFix/>
          </a:blip>
          <a:stretch>
            <a:fillRect/>
          </a:stretch>
        </p:blipFill>
        <p:spPr>
          <a:xfrm>
            <a:off x="282353" y="3196353"/>
            <a:ext cx="5457825" cy="1266825"/>
          </a:xfrm>
          <a:prstGeom prst="rect">
            <a:avLst/>
          </a:prstGeom>
          <a:noFill/>
          <a:ln>
            <a:noFill/>
          </a:ln>
        </p:spPr>
      </p:pic>
    </p:spTree>
    <p:extLst>
      <p:ext uri="{BB962C8B-B14F-4D97-AF65-F5344CB8AC3E}">
        <p14:creationId xmlns:p14="http://schemas.microsoft.com/office/powerpoint/2010/main" val="3496439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Separate window to view results with timestamp, </a:t>
            </a:r>
            <a:r>
              <a:rPr lang="en-US" dirty="0" err="1"/>
              <a:t>threadId</a:t>
            </a:r>
            <a:r>
              <a:rPr lang="en-US" dirty="0"/>
              <a:t> and stack trace included by default.</a:t>
            </a:r>
          </a:p>
          <a:p>
            <a:endParaRPr lang="en-US" dirty="0"/>
          </a:p>
        </p:txBody>
      </p:sp>
      <p:sp>
        <p:nvSpPr>
          <p:cNvPr id="4" name="Text Placeholder 3"/>
          <p:cNvSpPr>
            <a:spLocks noGrp="1"/>
          </p:cNvSpPr>
          <p:nvPr>
            <p:ph type="body" sz="quarter" idx="10"/>
          </p:nvPr>
        </p:nvSpPr>
        <p:spPr/>
        <p:txBody>
          <a:bodyPr/>
          <a:lstStyle/>
          <a:p>
            <a:r>
              <a:rPr lang="en-US" dirty="0" err="1"/>
              <a:t>OzCode</a:t>
            </a:r>
            <a:r>
              <a:rPr lang="en-US" dirty="0"/>
              <a:t>: Trace Points</a:t>
            </a:r>
            <a:endParaRPr lang="en-US" dirty="0"/>
          </a:p>
        </p:txBody>
      </p:sp>
      <p:pic>
        <p:nvPicPr>
          <p:cNvPr id="5" name="Shape 202"/>
          <p:cNvPicPr preferRelativeResize="0"/>
          <p:nvPr/>
        </p:nvPicPr>
        <p:blipFill>
          <a:blip r:embed="rId3">
            <a:alphaModFix/>
          </a:blip>
          <a:stretch>
            <a:fillRect/>
          </a:stretch>
        </p:blipFill>
        <p:spPr>
          <a:xfrm>
            <a:off x="473235" y="2911928"/>
            <a:ext cx="8453324" cy="1551250"/>
          </a:xfrm>
          <a:prstGeom prst="rect">
            <a:avLst/>
          </a:prstGeom>
          <a:noFill/>
          <a:ln>
            <a:noFill/>
          </a:ln>
        </p:spPr>
      </p:pic>
      <p:pic>
        <p:nvPicPr>
          <p:cNvPr id="6" name="Shape 203"/>
          <p:cNvPicPr preferRelativeResize="0"/>
          <p:nvPr/>
        </p:nvPicPr>
        <p:blipFill>
          <a:blip r:embed="rId4">
            <a:alphaModFix/>
          </a:blip>
          <a:stretch>
            <a:fillRect/>
          </a:stretch>
        </p:blipFill>
        <p:spPr>
          <a:xfrm>
            <a:off x="6596375" y="1236125"/>
            <a:ext cx="2209800" cy="981075"/>
          </a:xfrm>
          <a:prstGeom prst="rect">
            <a:avLst/>
          </a:prstGeom>
          <a:noFill/>
          <a:ln>
            <a:noFill/>
          </a:ln>
        </p:spPr>
      </p:pic>
    </p:spTree>
    <p:extLst>
      <p:ext uri="{BB962C8B-B14F-4D97-AF65-F5344CB8AC3E}">
        <p14:creationId xmlns:p14="http://schemas.microsoft.com/office/powerpoint/2010/main" val="866641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Quick view for nested properties. Most useful in collections.</a:t>
            </a:r>
            <a:endParaRPr lang="en-US" dirty="0"/>
          </a:p>
        </p:txBody>
      </p:sp>
      <p:sp>
        <p:nvSpPr>
          <p:cNvPr id="4" name="Text Placeholder 3"/>
          <p:cNvSpPr>
            <a:spLocks noGrp="1"/>
          </p:cNvSpPr>
          <p:nvPr>
            <p:ph type="body" sz="quarter" idx="10"/>
          </p:nvPr>
        </p:nvSpPr>
        <p:spPr/>
        <p:txBody>
          <a:bodyPr/>
          <a:lstStyle/>
          <a:p>
            <a:r>
              <a:rPr lang="en-US" dirty="0" err="1"/>
              <a:t>OzCode</a:t>
            </a:r>
            <a:r>
              <a:rPr lang="en-US" dirty="0"/>
              <a:t>: Reveal</a:t>
            </a:r>
            <a:endParaRPr lang="en-US" dirty="0"/>
          </a:p>
        </p:txBody>
      </p:sp>
      <p:pic>
        <p:nvPicPr>
          <p:cNvPr id="5" name="Shape 210"/>
          <p:cNvPicPr preferRelativeResize="0"/>
          <p:nvPr/>
        </p:nvPicPr>
        <p:blipFill>
          <a:blip r:embed="rId3">
            <a:alphaModFix/>
          </a:blip>
          <a:stretch>
            <a:fillRect/>
          </a:stretch>
        </p:blipFill>
        <p:spPr>
          <a:xfrm>
            <a:off x="532225" y="2687466"/>
            <a:ext cx="2735599" cy="1661425"/>
          </a:xfrm>
          <a:prstGeom prst="rect">
            <a:avLst/>
          </a:prstGeom>
          <a:noFill/>
          <a:ln>
            <a:noFill/>
          </a:ln>
        </p:spPr>
      </p:pic>
      <p:pic>
        <p:nvPicPr>
          <p:cNvPr id="6" name="Shape 211"/>
          <p:cNvPicPr preferRelativeResize="0"/>
          <p:nvPr/>
        </p:nvPicPr>
        <p:blipFill>
          <a:blip r:embed="rId4">
            <a:alphaModFix/>
          </a:blip>
          <a:stretch>
            <a:fillRect/>
          </a:stretch>
        </p:blipFill>
        <p:spPr>
          <a:xfrm>
            <a:off x="3461925" y="2959116"/>
            <a:ext cx="1739950" cy="1118125"/>
          </a:xfrm>
          <a:prstGeom prst="rect">
            <a:avLst/>
          </a:prstGeom>
          <a:noFill/>
          <a:ln>
            <a:noFill/>
          </a:ln>
        </p:spPr>
      </p:pic>
      <p:pic>
        <p:nvPicPr>
          <p:cNvPr id="7" name="Shape 212"/>
          <p:cNvPicPr preferRelativeResize="0"/>
          <p:nvPr/>
        </p:nvPicPr>
        <p:blipFill>
          <a:blip r:embed="rId5">
            <a:alphaModFix/>
          </a:blip>
          <a:stretch>
            <a:fillRect/>
          </a:stretch>
        </p:blipFill>
        <p:spPr>
          <a:xfrm>
            <a:off x="6504675" y="2573178"/>
            <a:ext cx="2067349" cy="1890000"/>
          </a:xfrm>
          <a:prstGeom prst="rect">
            <a:avLst/>
          </a:prstGeom>
          <a:noFill/>
          <a:ln>
            <a:noFill/>
          </a:ln>
        </p:spPr>
      </p:pic>
    </p:spTree>
    <p:extLst>
      <p:ext uri="{BB962C8B-B14F-4D97-AF65-F5344CB8AC3E}">
        <p14:creationId xmlns:p14="http://schemas.microsoft.com/office/powerpoint/2010/main" val="856337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Compare two objects</a:t>
            </a:r>
          </a:p>
          <a:p>
            <a:r>
              <a:rPr lang="en-US" dirty="0" smtClean="0"/>
              <a:t>Compare </a:t>
            </a:r>
            <a:r>
              <a:rPr lang="en-US" dirty="0"/>
              <a:t>the same object before and after some function</a:t>
            </a:r>
            <a:endParaRPr lang="en-US" dirty="0"/>
          </a:p>
        </p:txBody>
      </p:sp>
      <p:sp>
        <p:nvSpPr>
          <p:cNvPr id="4" name="Text Placeholder 3"/>
          <p:cNvSpPr>
            <a:spLocks noGrp="1"/>
          </p:cNvSpPr>
          <p:nvPr>
            <p:ph type="body" sz="quarter" idx="10"/>
          </p:nvPr>
        </p:nvSpPr>
        <p:spPr/>
        <p:txBody>
          <a:bodyPr/>
          <a:lstStyle/>
          <a:p>
            <a:r>
              <a:rPr lang="en-US" dirty="0" err="1"/>
              <a:t>OzCode</a:t>
            </a:r>
            <a:r>
              <a:rPr lang="en-US" dirty="0"/>
              <a:t>: Compare</a:t>
            </a:r>
            <a:endParaRPr lang="en-US" dirty="0"/>
          </a:p>
        </p:txBody>
      </p:sp>
      <p:pic>
        <p:nvPicPr>
          <p:cNvPr id="5" name="Shape 219"/>
          <p:cNvPicPr preferRelativeResize="0"/>
          <p:nvPr/>
        </p:nvPicPr>
        <p:blipFill>
          <a:blip r:embed="rId3">
            <a:alphaModFix/>
          </a:blip>
          <a:stretch>
            <a:fillRect/>
          </a:stretch>
        </p:blipFill>
        <p:spPr>
          <a:xfrm>
            <a:off x="512703" y="3449385"/>
            <a:ext cx="8078400" cy="1114724"/>
          </a:xfrm>
          <a:prstGeom prst="rect">
            <a:avLst/>
          </a:prstGeom>
          <a:noFill/>
          <a:ln>
            <a:noFill/>
          </a:ln>
        </p:spPr>
      </p:pic>
      <p:pic>
        <p:nvPicPr>
          <p:cNvPr id="6" name="Shape 220"/>
          <p:cNvPicPr preferRelativeResize="0"/>
          <p:nvPr/>
        </p:nvPicPr>
        <p:blipFill>
          <a:blip r:embed="rId4">
            <a:alphaModFix/>
          </a:blip>
          <a:stretch>
            <a:fillRect/>
          </a:stretch>
        </p:blipFill>
        <p:spPr>
          <a:xfrm>
            <a:off x="4566953" y="1452572"/>
            <a:ext cx="4208124" cy="1814975"/>
          </a:xfrm>
          <a:prstGeom prst="rect">
            <a:avLst/>
          </a:prstGeom>
          <a:noFill/>
          <a:ln>
            <a:noFill/>
          </a:ln>
        </p:spPr>
      </p:pic>
    </p:spTree>
    <p:extLst>
      <p:ext uri="{BB962C8B-B14F-4D97-AF65-F5344CB8AC3E}">
        <p14:creationId xmlns:p14="http://schemas.microsoft.com/office/powerpoint/2010/main" val="3391315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Find deep nested values of properties</a:t>
            </a:r>
          </a:p>
          <a:p>
            <a:r>
              <a:rPr lang="en-US" dirty="0" smtClean="0"/>
              <a:t>Search </a:t>
            </a:r>
            <a:r>
              <a:rPr lang="en-US" dirty="0"/>
              <a:t>item in collection</a:t>
            </a:r>
            <a:endParaRPr lang="en-US" dirty="0"/>
          </a:p>
        </p:txBody>
      </p:sp>
      <p:sp>
        <p:nvSpPr>
          <p:cNvPr id="4" name="Text Placeholder 3"/>
          <p:cNvSpPr>
            <a:spLocks noGrp="1"/>
          </p:cNvSpPr>
          <p:nvPr>
            <p:ph type="body" sz="quarter" idx="10"/>
          </p:nvPr>
        </p:nvSpPr>
        <p:spPr/>
        <p:txBody>
          <a:bodyPr/>
          <a:lstStyle/>
          <a:p>
            <a:r>
              <a:rPr lang="en-US" dirty="0" err="1"/>
              <a:t>OzCode</a:t>
            </a:r>
            <a:r>
              <a:rPr lang="en-US" dirty="0"/>
              <a:t>: Search</a:t>
            </a:r>
            <a:endParaRPr lang="en-US" dirty="0"/>
          </a:p>
        </p:txBody>
      </p:sp>
      <p:pic>
        <p:nvPicPr>
          <p:cNvPr id="5" name="Shape 227"/>
          <p:cNvPicPr preferRelativeResize="0"/>
          <p:nvPr/>
        </p:nvPicPr>
        <p:blipFill>
          <a:blip r:embed="rId3">
            <a:alphaModFix/>
          </a:blip>
          <a:stretch>
            <a:fillRect/>
          </a:stretch>
        </p:blipFill>
        <p:spPr>
          <a:xfrm>
            <a:off x="5558554" y="3006678"/>
            <a:ext cx="2829774" cy="1456500"/>
          </a:xfrm>
          <a:prstGeom prst="rect">
            <a:avLst/>
          </a:prstGeom>
          <a:noFill/>
          <a:ln>
            <a:noFill/>
          </a:ln>
        </p:spPr>
      </p:pic>
    </p:spTree>
    <p:extLst>
      <p:ext uri="{BB962C8B-B14F-4D97-AF65-F5344CB8AC3E}">
        <p14:creationId xmlns:p14="http://schemas.microsoft.com/office/powerpoint/2010/main" val="320464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Settings</a:t>
            </a:r>
            <a:endParaRPr lang="en-US" dirty="0"/>
          </a:p>
        </p:txBody>
      </p:sp>
      <p:pic>
        <p:nvPicPr>
          <p:cNvPr id="7" name="Shape 49"/>
          <p:cNvPicPr preferRelativeResize="0"/>
          <p:nvPr/>
        </p:nvPicPr>
        <p:blipFill>
          <a:blip r:embed="rId3">
            <a:alphaModFix/>
          </a:blip>
          <a:stretch>
            <a:fillRect/>
          </a:stretch>
        </p:blipFill>
        <p:spPr>
          <a:xfrm>
            <a:off x="3890131" y="924904"/>
            <a:ext cx="5079437" cy="3405936"/>
          </a:xfrm>
          <a:prstGeom prst="rect">
            <a:avLst/>
          </a:prstGeom>
          <a:noFill/>
          <a:ln>
            <a:noFill/>
          </a:ln>
        </p:spPr>
      </p:pic>
    </p:spTree>
    <p:extLst>
      <p:ext uri="{BB962C8B-B14F-4D97-AF65-F5344CB8AC3E}">
        <p14:creationId xmlns:p14="http://schemas.microsoft.com/office/powerpoint/2010/main" val="495225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Parallel Stacks: </a:t>
            </a:r>
            <a:r>
              <a:rPr lang="en-US" dirty="0">
                <a:hlinkClick r:id="rId3"/>
              </a:rPr>
              <a:t>[1]</a:t>
            </a:r>
            <a:r>
              <a:rPr lang="en-US" dirty="0"/>
              <a:t> </a:t>
            </a:r>
            <a:r>
              <a:rPr lang="en-US" dirty="0">
                <a:hlinkClick r:id="rId4"/>
              </a:rPr>
              <a:t>[2]</a:t>
            </a:r>
            <a:endParaRPr lang="en-US" dirty="0"/>
          </a:p>
          <a:p>
            <a:r>
              <a:rPr lang="en-US" dirty="0" smtClean="0">
                <a:hlinkClick r:id="rId5"/>
              </a:rPr>
              <a:t>Visual </a:t>
            </a:r>
            <a:r>
              <a:rPr lang="en-US" dirty="0">
                <a:hlinkClick r:id="rId5"/>
              </a:rPr>
              <a:t>Studio book</a:t>
            </a:r>
            <a:r>
              <a:rPr lang="en-US" dirty="0"/>
              <a:t> (lots of goodies)</a:t>
            </a:r>
          </a:p>
          <a:p>
            <a:r>
              <a:rPr lang="en-US" dirty="0" smtClean="0">
                <a:hlinkClick r:id="rId6"/>
              </a:rPr>
              <a:t>Debugging </a:t>
            </a:r>
            <a:r>
              <a:rPr lang="en-US" dirty="0">
                <a:hlinkClick r:id="rId6"/>
              </a:rPr>
              <a:t>multi-threaded applications</a:t>
            </a:r>
            <a:endParaRPr lang="en-US" dirty="0"/>
          </a:p>
          <a:p>
            <a:r>
              <a:rPr lang="en-US" dirty="0" err="1" smtClean="0">
                <a:hlinkClick r:id="rId7"/>
              </a:rPr>
              <a:t>OzCode</a:t>
            </a:r>
            <a:endParaRPr lang="en-US" dirty="0" smtClean="0"/>
          </a:p>
          <a:p>
            <a:r>
              <a:rPr lang="en-US" dirty="0"/>
              <a:t>Latest demo </a:t>
            </a:r>
            <a:r>
              <a:rPr lang="en-US" dirty="0" smtClean="0"/>
              <a:t>at </a:t>
            </a:r>
            <a:r>
              <a:rPr lang="en-US" dirty="0" smtClean="0">
                <a:hlinkClick r:id="rId8"/>
              </a:rPr>
              <a:t> TechEd2014</a:t>
            </a:r>
            <a:r>
              <a:rPr lang="en-US" dirty="0" smtClean="0"/>
              <a:t>, </a:t>
            </a:r>
            <a:r>
              <a:rPr lang="en-US" dirty="0" smtClean="0">
                <a:hlinkClick r:id="rId9"/>
              </a:rPr>
              <a:t>Build 2015</a:t>
            </a:r>
            <a:endParaRPr lang="en-US" dirty="0"/>
          </a:p>
          <a:p>
            <a:r>
              <a:rPr lang="en-US" dirty="0" smtClean="0">
                <a:hlinkClick r:id="rId10"/>
              </a:rPr>
              <a:t>Release </a:t>
            </a:r>
            <a:r>
              <a:rPr lang="en-US" dirty="0">
                <a:hlinkClick r:id="rId10"/>
              </a:rPr>
              <a:t>optimizations</a:t>
            </a:r>
            <a:endParaRPr lang="en-US" dirty="0"/>
          </a:p>
        </p:txBody>
      </p:sp>
      <p:sp>
        <p:nvSpPr>
          <p:cNvPr id="4" name="Text Placeholder 3"/>
          <p:cNvSpPr>
            <a:spLocks noGrp="1"/>
          </p:cNvSpPr>
          <p:nvPr>
            <p:ph type="body" sz="quarter" idx="10"/>
          </p:nvPr>
        </p:nvSpPr>
        <p:spPr/>
        <p:txBody>
          <a:bodyPr/>
          <a:lstStyle/>
          <a:p>
            <a:r>
              <a:rPr lang="en-US" dirty="0"/>
              <a:t>External references</a:t>
            </a:r>
            <a:endParaRPr lang="en-US" dirty="0"/>
          </a:p>
        </p:txBody>
      </p:sp>
    </p:spTree>
    <p:extLst>
      <p:ext uri="{BB962C8B-B14F-4D97-AF65-F5344CB8AC3E}">
        <p14:creationId xmlns:p14="http://schemas.microsoft.com/office/powerpoint/2010/main" val="40865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Break on first chance exceptions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67" y="2289028"/>
            <a:ext cx="4887007" cy="233395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3981" y="961487"/>
            <a:ext cx="3806549" cy="2936017"/>
          </a:xfrm>
          <a:prstGeom prst="rect">
            <a:avLst/>
          </a:prstGeom>
        </p:spPr>
      </p:pic>
    </p:spTree>
    <p:extLst>
      <p:ext uri="{BB962C8B-B14F-4D97-AF65-F5344CB8AC3E}">
        <p14:creationId xmlns:p14="http://schemas.microsoft.com/office/powerpoint/2010/main" val="3422767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30000"/>
              </a:lnSpc>
              <a:buClr>
                <a:srgbClr val="2FC2D9"/>
              </a:buClr>
            </a:pPr>
            <a:r>
              <a:rPr lang="en-US" b="1" dirty="0" smtClean="0">
                <a:solidFill>
                  <a:srgbClr val="444444"/>
                </a:solidFill>
              </a:rPr>
              <a:t>Project</a:t>
            </a:r>
            <a:r>
              <a:rPr lang="en-US" dirty="0" smtClean="0">
                <a:solidFill>
                  <a:srgbClr val="444444"/>
                </a:solidFill>
              </a:rPr>
              <a:t>: </a:t>
            </a:r>
            <a:r>
              <a:rPr lang="en" dirty="0" smtClean="0"/>
              <a:t>Demo1_ControlFlow</a:t>
            </a:r>
          </a:p>
          <a:p>
            <a:pPr>
              <a:lnSpc>
                <a:spcPct val="130000"/>
              </a:lnSpc>
              <a:buClr>
                <a:srgbClr val="2FC2D9"/>
              </a:buClr>
            </a:pPr>
            <a:r>
              <a:rPr lang="en" b="1" dirty="0" smtClean="0">
                <a:solidFill>
                  <a:srgbClr val="444444"/>
                </a:solidFill>
              </a:rPr>
              <a:t>Problem</a:t>
            </a:r>
            <a:r>
              <a:rPr lang="en" dirty="0" smtClean="0">
                <a:solidFill>
                  <a:srgbClr val="444444"/>
                </a:solidFill>
              </a:rPr>
              <a:t>: </a:t>
            </a:r>
            <a:r>
              <a:rPr lang="en" dirty="0"/>
              <a:t>the code goes to unexpected </a:t>
            </a:r>
            <a:r>
              <a:rPr lang="en" dirty="0" smtClean="0"/>
              <a:t>place</a:t>
            </a:r>
            <a:endParaRPr lang="en-US" dirty="0">
              <a:solidFill>
                <a:srgbClr val="444444"/>
              </a:solidFill>
            </a:endParaRPr>
          </a:p>
          <a:p>
            <a:pPr>
              <a:buClr>
                <a:srgbClr val="2FC2D9"/>
              </a:buClr>
              <a:buNone/>
            </a:pPr>
            <a:endParaRPr lang="en-US" dirty="0">
              <a:solidFill>
                <a:srgbClr val="444444"/>
              </a:solidFill>
            </a:endParaRPr>
          </a:p>
          <a:p>
            <a:pPr>
              <a:lnSpc>
                <a:spcPct val="130000"/>
              </a:lnSpc>
              <a:buClr>
                <a:srgbClr val="2FC2D9"/>
              </a:buClr>
            </a:pPr>
            <a:r>
              <a:rPr lang="en-US" dirty="0" smtClean="0">
                <a:solidFill>
                  <a:srgbClr val="444444"/>
                </a:solidFill>
              </a:rPr>
              <a:t>Breakpoints</a:t>
            </a:r>
            <a:endParaRPr lang="en-US" dirty="0">
              <a:solidFill>
                <a:srgbClr val="444444"/>
              </a:solidFill>
            </a:endParaRPr>
          </a:p>
          <a:p>
            <a:pPr>
              <a:lnSpc>
                <a:spcPct val="130000"/>
              </a:lnSpc>
              <a:buClr>
                <a:srgbClr val="2FC2D9"/>
              </a:buClr>
            </a:pPr>
            <a:r>
              <a:rPr lang="en-US" dirty="0" smtClean="0">
                <a:solidFill>
                  <a:srgbClr val="444444"/>
                </a:solidFill>
              </a:rPr>
              <a:t>Step Into</a:t>
            </a:r>
            <a:endParaRPr lang="en-US" dirty="0">
              <a:solidFill>
                <a:srgbClr val="444444"/>
              </a:solidFill>
            </a:endParaRPr>
          </a:p>
        </p:txBody>
      </p:sp>
      <p:sp>
        <p:nvSpPr>
          <p:cNvPr id="3" name="Text Placeholder 2"/>
          <p:cNvSpPr>
            <a:spLocks noGrp="1"/>
          </p:cNvSpPr>
          <p:nvPr>
            <p:ph type="body" sz="quarter" idx="11"/>
          </p:nvPr>
        </p:nvSpPr>
        <p:spPr/>
        <p:txBody>
          <a:bodyPr/>
          <a:lstStyle/>
          <a:p>
            <a:r>
              <a:rPr lang="en-US" dirty="0" smtClean="0"/>
              <a:t>Demo 1: basic setup</a:t>
            </a:r>
            <a:endParaRPr lang="en-US" dirty="0"/>
          </a:p>
        </p:txBody>
      </p:sp>
      <p:sp>
        <p:nvSpPr>
          <p:cNvPr id="4" name="Text Placeholder 3"/>
          <p:cNvSpPr>
            <a:spLocks noGrp="1"/>
          </p:cNvSpPr>
          <p:nvPr>
            <p:ph type="body" sz="quarter" idx="12"/>
          </p:nvPr>
        </p:nvSpPr>
        <p:spPr>
          <a:xfrm>
            <a:off x="418148" y="987552"/>
            <a:ext cx="943207" cy="264688"/>
          </a:xfrm>
        </p:spPr>
        <p:txBody>
          <a:bodyPr/>
          <a:lstStyle/>
          <a:p>
            <a:r>
              <a:rPr lang="en-US" dirty="0" smtClean="0"/>
              <a:t>Description</a:t>
            </a:r>
            <a:endParaRPr lang="en-US" dirty="0"/>
          </a:p>
        </p:txBody>
      </p:sp>
      <p:sp>
        <p:nvSpPr>
          <p:cNvPr id="5" name="Text Placeholder 3"/>
          <p:cNvSpPr txBox="1">
            <a:spLocks/>
          </p:cNvSpPr>
          <p:nvPr/>
        </p:nvSpPr>
        <p:spPr>
          <a:xfrm>
            <a:off x="418148" y="2121649"/>
            <a:ext cx="1303883"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Clr>
                <a:schemeClr val="accent2"/>
              </a:buClr>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140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1000"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00"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Debugging Tools</a:t>
            </a:r>
            <a:endParaRPr lang="en-US" dirty="0"/>
          </a:p>
        </p:txBody>
      </p:sp>
    </p:spTree>
    <p:extLst>
      <p:ext uri="{BB962C8B-B14F-4D97-AF65-F5344CB8AC3E}">
        <p14:creationId xmlns:p14="http://schemas.microsoft.com/office/powerpoint/2010/main" val="399397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30000"/>
              </a:lnSpc>
              <a:buClr>
                <a:srgbClr val="2FC2D9"/>
              </a:buClr>
            </a:pPr>
            <a:r>
              <a:rPr lang="en-US" b="1" dirty="0" smtClean="0">
                <a:solidFill>
                  <a:srgbClr val="444444"/>
                </a:solidFill>
              </a:rPr>
              <a:t>Project</a:t>
            </a:r>
            <a:r>
              <a:rPr lang="en-US" dirty="0" smtClean="0">
                <a:solidFill>
                  <a:srgbClr val="444444"/>
                </a:solidFill>
              </a:rPr>
              <a:t>: </a:t>
            </a:r>
            <a:r>
              <a:rPr lang="en-US" dirty="0"/>
              <a:t>Demo2_pdb_makes_a_difference!</a:t>
            </a:r>
            <a:endParaRPr lang="en" dirty="0" smtClean="0"/>
          </a:p>
          <a:p>
            <a:pPr>
              <a:lnSpc>
                <a:spcPct val="130000"/>
              </a:lnSpc>
              <a:buClr>
                <a:srgbClr val="2FC2D9"/>
              </a:buClr>
            </a:pPr>
            <a:r>
              <a:rPr lang="en" b="1" dirty="0" smtClean="0">
                <a:solidFill>
                  <a:srgbClr val="444444"/>
                </a:solidFill>
              </a:rPr>
              <a:t>Problem</a:t>
            </a:r>
            <a:r>
              <a:rPr lang="en" dirty="0" smtClean="0">
                <a:solidFill>
                  <a:srgbClr val="444444"/>
                </a:solidFill>
              </a:rPr>
              <a:t>: </a:t>
            </a:r>
            <a:r>
              <a:rPr lang="en" dirty="0"/>
              <a:t>where did the exception happened</a:t>
            </a:r>
            <a:r>
              <a:rPr lang="en" dirty="0" smtClean="0"/>
              <a:t>?</a:t>
            </a:r>
            <a:endParaRPr lang="en-US" dirty="0">
              <a:solidFill>
                <a:srgbClr val="444444"/>
              </a:solidFill>
            </a:endParaRPr>
          </a:p>
          <a:p>
            <a:pPr>
              <a:buClr>
                <a:srgbClr val="2FC2D9"/>
              </a:buClr>
              <a:buNone/>
            </a:pPr>
            <a:endParaRPr lang="en-US" dirty="0">
              <a:solidFill>
                <a:srgbClr val="444444"/>
              </a:solidFill>
            </a:endParaRPr>
          </a:p>
          <a:p>
            <a:pPr>
              <a:lnSpc>
                <a:spcPct val="130000"/>
              </a:lnSpc>
              <a:buClr>
                <a:srgbClr val="2FC2D9"/>
              </a:buClr>
            </a:pPr>
            <a:r>
              <a:rPr lang="en" dirty="0"/>
              <a:t>pdb files, </a:t>
            </a:r>
            <a:endParaRPr lang="en-US" dirty="0">
              <a:solidFill>
                <a:srgbClr val="444444"/>
              </a:solidFill>
            </a:endParaRPr>
          </a:p>
          <a:p>
            <a:pPr>
              <a:lnSpc>
                <a:spcPct val="130000"/>
              </a:lnSpc>
              <a:buClr>
                <a:srgbClr val="2FC2D9"/>
              </a:buClr>
            </a:pPr>
            <a:r>
              <a:rPr lang="en" dirty="0"/>
              <a:t>‘ReSharper → Tools → Browse Stack Trace’</a:t>
            </a:r>
            <a:endParaRPr lang="en-US" dirty="0">
              <a:solidFill>
                <a:srgbClr val="444444"/>
              </a:solidFill>
            </a:endParaRPr>
          </a:p>
        </p:txBody>
      </p:sp>
      <p:sp>
        <p:nvSpPr>
          <p:cNvPr id="3" name="Text Placeholder 2"/>
          <p:cNvSpPr>
            <a:spLocks noGrp="1"/>
          </p:cNvSpPr>
          <p:nvPr>
            <p:ph type="body" sz="quarter" idx="11"/>
          </p:nvPr>
        </p:nvSpPr>
        <p:spPr/>
        <p:txBody>
          <a:bodyPr/>
          <a:lstStyle/>
          <a:p>
            <a:r>
              <a:rPr lang="en-US" dirty="0" smtClean="0"/>
              <a:t>Demo 2: </a:t>
            </a:r>
            <a:r>
              <a:rPr lang="en-US" dirty="0" err="1" smtClean="0"/>
              <a:t>pdb</a:t>
            </a:r>
            <a:r>
              <a:rPr lang="en-US" dirty="0" smtClean="0"/>
              <a:t> files</a:t>
            </a:r>
            <a:endParaRPr lang="en-US" dirty="0"/>
          </a:p>
        </p:txBody>
      </p:sp>
      <p:sp>
        <p:nvSpPr>
          <p:cNvPr id="4" name="Text Placeholder 3"/>
          <p:cNvSpPr>
            <a:spLocks noGrp="1"/>
          </p:cNvSpPr>
          <p:nvPr>
            <p:ph type="body" sz="quarter" idx="12"/>
          </p:nvPr>
        </p:nvSpPr>
        <p:spPr>
          <a:xfrm>
            <a:off x="418148" y="987552"/>
            <a:ext cx="943207" cy="264688"/>
          </a:xfrm>
        </p:spPr>
        <p:txBody>
          <a:bodyPr/>
          <a:lstStyle/>
          <a:p>
            <a:r>
              <a:rPr lang="en-US" dirty="0" smtClean="0"/>
              <a:t>Description</a:t>
            </a:r>
            <a:endParaRPr lang="en-US" dirty="0"/>
          </a:p>
        </p:txBody>
      </p:sp>
      <p:sp>
        <p:nvSpPr>
          <p:cNvPr id="5" name="Text Placeholder 3"/>
          <p:cNvSpPr txBox="1">
            <a:spLocks/>
          </p:cNvSpPr>
          <p:nvPr/>
        </p:nvSpPr>
        <p:spPr>
          <a:xfrm>
            <a:off x="418148" y="2121649"/>
            <a:ext cx="1303883"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Clr>
                <a:schemeClr val="accent2"/>
              </a:buClr>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140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1000"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00"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Debugging Tools</a:t>
            </a:r>
            <a:endParaRPr lang="en-US" dirty="0"/>
          </a:p>
        </p:txBody>
      </p:sp>
    </p:spTree>
    <p:extLst>
      <p:ext uri="{BB962C8B-B14F-4D97-AF65-F5344CB8AC3E}">
        <p14:creationId xmlns:p14="http://schemas.microsoft.com/office/powerpoint/2010/main" val="253613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r>
              <a:rPr lang="en-US" dirty="0"/>
              <a:t>Use to investigate </a:t>
            </a:r>
            <a:r>
              <a:rPr lang="en-US" dirty="0" smtClean="0"/>
              <a:t>code</a:t>
            </a:r>
            <a:r>
              <a:rPr lang="ru-RU" dirty="0" smtClean="0"/>
              <a:t> </a:t>
            </a:r>
            <a:r>
              <a:rPr lang="en-US" dirty="0" smtClean="0"/>
              <a:t>without </a:t>
            </a:r>
            <a:r>
              <a:rPr lang="en-US" dirty="0"/>
              <a:t>setting a </a:t>
            </a:r>
            <a:r>
              <a:rPr lang="en-US" dirty="0" smtClean="0"/>
              <a:t>lot</a:t>
            </a:r>
            <a:r>
              <a:rPr lang="ru-RU" dirty="0" smtClean="0"/>
              <a:t> </a:t>
            </a:r>
            <a:r>
              <a:rPr lang="en-US" dirty="0" smtClean="0"/>
              <a:t>of </a:t>
            </a:r>
            <a:r>
              <a:rPr lang="en-US" dirty="0"/>
              <a:t>breakpoints</a:t>
            </a:r>
          </a:p>
        </p:txBody>
      </p:sp>
      <p:sp>
        <p:nvSpPr>
          <p:cNvPr id="9" name="Text Placeholder 8"/>
          <p:cNvSpPr>
            <a:spLocks noGrp="1"/>
          </p:cNvSpPr>
          <p:nvPr>
            <p:ph type="body" sz="quarter" idx="10"/>
          </p:nvPr>
        </p:nvSpPr>
        <p:spPr/>
        <p:txBody>
          <a:bodyPr/>
          <a:lstStyle/>
          <a:p>
            <a:r>
              <a:rPr lang="en-US" dirty="0"/>
              <a:t>Control flow: Step Out/Into/Over</a:t>
            </a:r>
          </a:p>
        </p:txBody>
      </p:sp>
      <p:pic>
        <p:nvPicPr>
          <p:cNvPr id="7" name="Shape 70"/>
          <p:cNvPicPr preferRelativeResize="0"/>
          <p:nvPr/>
        </p:nvPicPr>
        <p:blipFill>
          <a:blip r:embed="rId3">
            <a:alphaModFix/>
          </a:blip>
          <a:stretch>
            <a:fillRect/>
          </a:stretch>
        </p:blipFill>
        <p:spPr>
          <a:xfrm>
            <a:off x="589449" y="3119250"/>
            <a:ext cx="4397574" cy="1581799"/>
          </a:xfrm>
          <a:prstGeom prst="rect">
            <a:avLst/>
          </a:prstGeom>
          <a:noFill/>
          <a:ln>
            <a:noFill/>
          </a:ln>
        </p:spPr>
      </p:pic>
      <p:pic>
        <p:nvPicPr>
          <p:cNvPr id="10" name="Shape 71"/>
          <p:cNvPicPr preferRelativeResize="0"/>
          <p:nvPr/>
        </p:nvPicPr>
        <p:blipFill>
          <a:blip r:embed="rId4">
            <a:alphaModFix/>
          </a:blip>
          <a:stretch>
            <a:fillRect/>
          </a:stretch>
        </p:blipFill>
        <p:spPr>
          <a:xfrm>
            <a:off x="5024050" y="1407200"/>
            <a:ext cx="3506875" cy="3180649"/>
          </a:xfrm>
          <a:prstGeom prst="rect">
            <a:avLst/>
          </a:prstGeom>
          <a:noFill/>
          <a:ln>
            <a:noFill/>
          </a:ln>
        </p:spPr>
      </p:pic>
    </p:spTree>
    <p:extLst>
      <p:ext uri="{BB962C8B-B14F-4D97-AF65-F5344CB8AC3E}">
        <p14:creationId xmlns:p14="http://schemas.microsoft.com/office/powerpoint/2010/main" val="1340216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pPr marL="0" indent="0">
              <a:buNone/>
            </a:pPr>
            <a:r>
              <a:rPr lang="en-US" dirty="0"/>
              <a:t>Use </a:t>
            </a:r>
            <a:r>
              <a:rPr lang="en-US" dirty="0" smtClean="0"/>
              <a:t>when</a:t>
            </a:r>
            <a:r>
              <a:rPr lang="ru-RU" dirty="0" smtClean="0"/>
              <a:t>:</a:t>
            </a:r>
          </a:p>
          <a:p>
            <a:r>
              <a:rPr lang="en-US" dirty="0" smtClean="0"/>
              <a:t>You </a:t>
            </a:r>
            <a:r>
              <a:rPr lang="en-US" dirty="0"/>
              <a:t>want to skip some code and do not want to recompile/rerun </a:t>
            </a:r>
            <a:r>
              <a:rPr lang="en-US" dirty="0" smtClean="0"/>
              <a:t>it.</a:t>
            </a:r>
            <a:endParaRPr lang="ru-RU" dirty="0" smtClean="0"/>
          </a:p>
          <a:p>
            <a:r>
              <a:rPr lang="en-US" dirty="0" smtClean="0"/>
              <a:t>You </a:t>
            </a:r>
            <a:r>
              <a:rPr lang="en-US" dirty="0"/>
              <a:t>missed some important code and it is safe to run it again.</a:t>
            </a:r>
          </a:p>
        </p:txBody>
      </p:sp>
      <p:sp>
        <p:nvSpPr>
          <p:cNvPr id="9" name="Text Placeholder 8"/>
          <p:cNvSpPr>
            <a:spLocks noGrp="1"/>
          </p:cNvSpPr>
          <p:nvPr>
            <p:ph type="body" sz="quarter" idx="10"/>
          </p:nvPr>
        </p:nvSpPr>
        <p:spPr/>
        <p:txBody>
          <a:bodyPr/>
          <a:lstStyle/>
          <a:p>
            <a:r>
              <a:rPr lang="en-US" dirty="0"/>
              <a:t>Control flow: Set Next Statement</a:t>
            </a:r>
          </a:p>
        </p:txBody>
      </p:sp>
      <p:pic>
        <p:nvPicPr>
          <p:cNvPr id="4" name="Shape 78"/>
          <p:cNvPicPr preferRelativeResize="0"/>
          <p:nvPr/>
        </p:nvPicPr>
        <p:blipFill>
          <a:blip r:embed="rId3">
            <a:alphaModFix/>
          </a:blip>
          <a:stretch>
            <a:fillRect/>
          </a:stretch>
        </p:blipFill>
        <p:spPr>
          <a:xfrm>
            <a:off x="4842275" y="1200150"/>
            <a:ext cx="4058174" cy="1662375"/>
          </a:xfrm>
          <a:prstGeom prst="rect">
            <a:avLst/>
          </a:prstGeom>
          <a:noFill/>
          <a:ln>
            <a:noFill/>
          </a:ln>
        </p:spPr>
      </p:pic>
      <p:pic>
        <p:nvPicPr>
          <p:cNvPr id="5" name="Shape 79"/>
          <p:cNvPicPr preferRelativeResize="0"/>
          <p:nvPr/>
        </p:nvPicPr>
        <p:blipFill>
          <a:blip r:embed="rId4">
            <a:alphaModFix/>
          </a:blip>
          <a:stretch>
            <a:fillRect/>
          </a:stretch>
        </p:blipFill>
        <p:spPr>
          <a:xfrm>
            <a:off x="5075475" y="3165025"/>
            <a:ext cx="3267075" cy="971550"/>
          </a:xfrm>
          <a:prstGeom prst="rect">
            <a:avLst/>
          </a:prstGeom>
          <a:noFill/>
          <a:ln>
            <a:noFill/>
          </a:ln>
        </p:spPr>
      </p:pic>
    </p:spTree>
    <p:extLst>
      <p:ext uri="{BB962C8B-B14F-4D97-AF65-F5344CB8AC3E}">
        <p14:creationId xmlns:p14="http://schemas.microsoft.com/office/powerpoint/2010/main" val="876222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r>
              <a:rPr lang="en-US" dirty="0"/>
              <a:t>Use instead of a bunch of ‘Step Over’ or instead of setting a breakpoint, running to it and then removing it</a:t>
            </a:r>
          </a:p>
        </p:txBody>
      </p:sp>
      <p:sp>
        <p:nvSpPr>
          <p:cNvPr id="9" name="Text Placeholder 8"/>
          <p:cNvSpPr>
            <a:spLocks noGrp="1"/>
          </p:cNvSpPr>
          <p:nvPr>
            <p:ph type="body" sz="quarter" idx="10"/>
          </p:nvPr>
        </p:nvSpPr>
        <p:spPr/>
        <p:txBody>
          <a:bodyPr/>
          <a:lstStyle/>
          <a:p>
            <a:r>
              <a:rPr lang="en-US" dirty="0"/>
              <a:t>Control Flow: Run To Cursor</a:t>
            </a:r>
          </a:p>
        </p:txBody>
      </p:sp>
      <p:pic>
        <p:nvPicPr>
          <p:cNvPr id="4" name="Shape 86"/>
          <p:cNvPicPr preferRelativeResize="0"/>
          <p:nvPr/>
        </p:nvPicPr>
        <p:blipFill>
          <a:blip r:embed="rId3">
            <a:alphaModFix/>
          </a:blip>
          <a:stretch>
            <a:fillRect/>
          </a:stretch>
        </p:blipFill>
        <p:spPr>
          <a:xfrm>
            <a:off x="4394050" y="1200150"/>
            <a:ext cx="4509625" cy="1933575"/>
          </a:xfrm>
          <a:prstGeom prst="rect">
            <a:avLst/>
          </a:prstGeom>
          <a:noFill/>
          <a:ln>
            <a:noFill/>
          </a:ln>
        </p:spPr>
      </p:pic>
    </p:spTree>
    <p:extLst>
      <p:ext uri="{BB962C8B-B14F-4D97-AF65-F5344CB8AC3E}">
        <p14:creationId xmlns:p14="http://schemas.microsoft.com/office/powerpoint/2010/main" val="3949498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D5E3C081-4081-47AD-A9A6-9F18F525DA1D}">
  <ds:schemaRefs>
    <ds:schemaRef ds:uri="http://schemas.microsoft.com/office/2006/metadata/properties"/>
    <ds:schemaRef ds:uri="http://purl.org/dc/dcmitype/"/>
    <ds:schemaRef ds:uri="http://www.w3.org/XML/1998/namespace"/>
    <ds:schemaRef ds:uri="http://purl.org/dc/elements/1.1/"/>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23295</TotalTime>
  <Words>1833</Words>
  <Application>Microsoft Office PowerPoint</Application>
  <PresentationFormat>On-screen Show (16:9)</PresentationFormat>
  <Paragraphs>238</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Alexey Polyakov</cp:lastModifiedBy>
  <cp:revision>1007</cp:revision>
  <cp:lastPrinted>2014-07-09T13:30:36Z</cp:lastPrinted>
  <dcterms:created xsi:type="dcterms:W3CDTF">2014-07-08T13:27:24Z</dcterms:created>
  <dcterms:modified xsi:type="dcterms:W3CDTF">2015-08-04T07:50:40Z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