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83caff"/>
                </a:solidFill>
                <a:latin typeface="Arial"/>
                <a:ea typeface="Arial"/>
              </a:rPr>
              <a:t>Временные ряды 3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83caff"/>
                </a:solidFill>
                <a:latin typeface="Arial"/>
                <a:ea typeface="Arial"/>
              </a:rPr>
              <a:t>модель ARIMA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74747"/>
                </a:solidFill>
                <a:latin typeface="Arial"/>
                <a:ea typeface="Arial"/>
              </a:rPr>
              <a:t>Порядок обработки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92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стационарность ряда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автокорреляция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 автокорреляция разностей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выбираем параметры</a:t>
            </a:r>
            <a:endParaRPr b="0" lang="ru-RU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проводим оценку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24" name="Google Shape;139;p21" descr=""/>
          <p:cNvPicPr/>
          <p:nvPr/>
        </p:nvPicPr>
        <p:blipFill>
          <a:blip r:embed="rId1"/>
          <a:stretch/>
        </p:blipFill>
        <p:spPr>
          <a:xfrm>
            <a:off x="5884560" y="504000"/>
            <a:ext cx="2610360" cy="43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c6c6c6"/>
                </a:solidFill>
                <a:latin typeface="Arial"/>
                <a:ea typeface="Arial"/>
              </a:rPr>
              <a:t>SARIMA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Добавим модель сезона : PDQ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SARIMA (p,d,q)(P,D,Q)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c6c6c6"/>
                </a:solidFill>
                <a:latin typeface="Arial"/>
                <a:ea typeface="Arial"/>
              </a:rPr>
              <a:t>План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492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Домашнее задание 2</a:t>
            </a:r>
            <a:endParaRPr b="0" lang="ru-RU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ARIMA</a:t>
            </a:r>
            <a:endParaRPr b="0" lang="ru-RU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AR</a:t>
            </a:r>
            <a:endParaRPr b="0" lang="ru-RU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МА</a:t>
            </a:r>
            <a:endParaRPr b="0" lang="ru-RU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I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SARIMA</a:t>
            </a:r>
            <a:endParaRPr b="0" lang="ru-RU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S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Практика применения моделей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e2e2e2"/>
                </a:solidFill>
                <a:latin typeface="Arial"/>
                <a:ea typeface="Arial"/>
              </a:rPr>
              <a:t>Стационарность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2e2e2"/>
                </a:solidFill>
                <a:latin typeface="Arial"/>
                <a:ea typeface="Arial"/>
              </a:rPr>
              <a:t>Изменяется не от времени = стационарный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e2e2e2"/>
                </a:solidFill>
                <a:latin typeface="Arial"/>
                <a:ea typeface="Arial"/>
              </a:rPr>
              <a:t>Изменяется по времени = нестационарный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e2e2e2"/>
                </a:solidFill>
                <a:latin typeface="Arial"/>
                <a:ea typeface="Arial"/>
              </a:rPr>
              <a:t>Вывод ДЗ 2.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3480" y="94860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e2e2e2"/>
                </a:solidFill>
                <a:latin typeface="Arial"/>
                <a:ea typeface="Arial"/>
              </a:rPr>
              <a:t>Чем дальше смотрим - хуже видим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e2e2e2"/>
                </a:solidFill>
                <a:latin typeface="Arial"/>
                <a:ea typeface="Arial"/>
              </a:rPr>
              <a:t>Будем проверять как далеко нужно смотреть назад.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794240" y="1787040"/>
            <a:ext cx="6179040" cy="242964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6769440" y="2201400"/>
            <a:ext cx="278640" cy="2786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6811560" y="2467440"/>
            <a:ext cx="222840" cy="3769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 flipH="1">
            <a:off x="6657480" y="2467440"/>
            <a:ext cx="11088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7025040" y="2485080"/>
            <a:ext cx="194760" cy="1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6847200" y="2848680"/>
            <a:ext cx="60840" cy="40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6949080" y="2865960"/>
            <a:ext cx="8532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6909480" y="1872000"/>
            <a:ext cx="447120" cy="1879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6489000" y="2887920"/>
            <a:ext cx="110880" cy="97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 flipH="1">
            <a:off x="3544560" y="2341440"/>
            <a:ext cx="322200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e2e2e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e2e2e2"/>
                </a:solidFill>
                <a:latin typeface="Arial"/>
                <a:ea typeface="Arial"/>
              </a:rPr>
              <a:t>Модели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13480" y="94860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1692000" y="1512000"/>
            <a:ext cx="2309760" cy="112068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3551760" y="1703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3567600" y="1825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 flipH="1">
            <a:off x="3509640" y="1825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3647160" y="1833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3580920" y="2001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3619080" y="2009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3603960" y="1551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3447000" y="2019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2052360" y="1548000"/>
            <a:ext cx="2309760" cy="112068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128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3552120" y="1703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3567960" y="1825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 flipH="1">
            <a:off x="3510000" y="1825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3647520" y="1833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3581280" y="2001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3619440" y="2009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3604320" y="1551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3447360" y="2019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2"/>
          <p:cNvSpPr/>
          <p:nvPr/>
        </p:nvSpPr>
        <p:spPr>
          <a:xfrm flipV="1">
            <a:off x="3488400" y="2448000"/>
            <a:ext cx="435600" cy="23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3"/>
          <p:cNvSpPr/>
          <p:nvPr/>
        </p:nvSpPr>
        <p:spPr>
          <a:xfrm flipH="1" flipV="1">
            <a:off x="3852000" y="1548000"/>
            <a:ext cx="72000" cy="900000"/>
          </a:xfrm>
          <a:prstGeom prst="line">
            <a:avLst/>
          </a:prstGeom>
          <a:ln>
            <a:solidFill>
              <a:srgbClr val="e1283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1692360" y="3168000"/>
            <a:ext cx="2309760" cy="112068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3552120" y="3359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3567960" y="3481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 flipH="1">
            <a:off x="3510000" y="3481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3647520" y="3489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3581280" y="3657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0"/>
          <p:cNvSpPr/>
          <p:nvPr/>
        </p:nvSpPr>
        <p:spPr>
          <a:xfrm>
            <a:off x="3619440" y="3665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3604320" y="3207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3447360" y="3675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3552480" y="3359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3568320" y="3481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 flipH="1">
            <a:off x="3510360" y="3481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6"/>
          <p:cNvSpPr/>
          <p:nvPr/>
        </p:nvSpPr>
        <p:spPr>
          <a:xfrm>
            <a:off x="3647880" y="3489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7"/>
          <p:cNvSpPr/>
          <p:nvPr/>
        </p:nvSpPr>
        <p:spPr>
          <a:xfrm>
            <a:off x="3581640" y="3657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8"/>
          <p:cNvSpPr/>
          <p:nvPr/>
        </p:nvSpPr>
        <p:spPr>
          <a:xfrm>
            <a:off x="3619800" y="3665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9"/>
          <p:cNvSpPr/>
          <p:nvPr/>
        </p:nvSpPr>
        <p:spPr>
          <a:xfrm>
            <a:off x="3604680" y="3207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0"/>
          <p:cNvSpPr/>
          <p:nvPr/>
        </p:nvSpPr>
        <p:spPr>
          <a:xfrm>
            <a:off x="3447720" y="3675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41"/>
          <p:cNvSpPr/>
          <p:nvPr/>
        </p:nvSpPr>
        <p:spPr>
          <a:xfrm>
            <a:off x="1620000" y="3960000"/>
            <a:ext cx="266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42"/>
          <p:cNvSpPr/>
          <p:nvPr/>
        </p:nvSpPr>
        <p:spPr>
          <a:xfrm flipV="1">
            <a:off x="3852000" y="3312000"/>
            <a:ext cx="0" cy="576000"/>
          </a:xfrm>
          <a:prstGeom prst="line">
            <a:avLst/>
          </a:prstGeom>
          <a:ln>
            <a:solidFill>
              <a:srgbClr val="e1283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3"/>
          <p:cNvSpPr/>
          <p:nvPr/>
        </p:nvSpPr>
        <p:spPr>
          <a:xfrm>
            <a:off x="7404120" y="1703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4"/>
          <p:cNvSpPr/>
          <p:nvPr/>
        </p:nvSpPr>
        <p:spPr>
          <a:xfrm>
            <a:off x="7419960" y="1825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5"/>
          <p:cNvSpPr/>
          <p:nvPr/>
        </p:nvSpPr>
        <p:spPr>
          <a:xfrm flipH="1">
            <a:off x="7362000" y="1825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6"/>
          <p:cNvSpPr/>
          <p:nvPr/>
        </p:nvSpPr>
        <p:spPr>
          <a:xfrm>
            <a:off x="7499520" y="1833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7"/>
          <p:cNvSpPr/>
          <p:nvPr/>
        </p:nvSpPr>
        <p:spPr>
          <a:xfrm>
            <a:off x="7433280" y="2001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8"/>
          <p:cNvSpPr/>
          <p:nvPr/>
        </p:nvSpPr>
        <p:spPr>
          <a:xfrm>
            <a:off x="7471440" y="2009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9"/>
          <p:cNvSpPr/>
          <p:nvPr/>
        </p:nvSpPr>
        <p:spPr>
          <a:xfrm>
            <a:off x="7456320" y="1551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0"/>
          <p:cNvSpPr/>
          <p:nvPr/>
        </p:nvSpPr>
        <p:spPr>
          <a:xfrm>
            <a:off x="7299360" y="2019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1"/>
          <p:cNvSpPr/>
          <p:nvPr/>
        </p:nvSpPr>
        <p:spPr>
          <a:xfrm>
            <a:off x="7404480" y="170316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2"/>
          <p:cNvSpPr/>
          <p:nvPr/>
        </p:nvSpPr>
        <p:spPr>
          <a:xfrm>
            <a:off x="7420320" y="182592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3"/>
          <p:cNvSpPr/>
          <p:nvPr/>
        </p:nvSpPr>
        <p:spPr>
          <a:xfrm flipH="1">
            <a:off x="7362360" y="182592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4"/>
          <p:cNvSpPr/>
          <p:nvPr/>
        </p:nvSpPr>
        <p:spPr>
          <a:xfrm>
            <a:off x="7499880" y="183384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5"/>
          <p:cNvSpPr/>
          <p:nvPr/>
        </p:nvSpPr>
        <p:spPr>
          <a:xfrm>
            <a:off x="7433640" y="200160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6"/>
          <p:cNvSpPr/>
          <p:nvPr/>
        </p:nvSpPr>
        <p:spPr>
          <a:xfrm>
            <a:off x="7471800" y="200952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7"/>
          <p:cNvSpPr/>
          <p:nvPr/>
        </p:nvSpPr>
        <p:spPr>
          <a:xfrm>
            <a:off x="7456680" y="155124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8"/>
          <p:cNvSpPr/>
          <p:nvPr/>
        </p:nvSpPr>
        <p:spPr>
          <a:xfrm>
            <a:off x="7299720" y="201996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59"/>
          <p:cNvSpPr/>
          <p:nvPr/>
        </p:nvSpPr>
        <p:spPr>
          <a:xfrm flipV="1">
            <a:off x="7341120" y="2352240"/>
            <a:ext cx="435600" cy="23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60"/>
          <p:cNvSpPr/>
          <p:nvPr/>
        </p:nvSpPr>
        <p:spPr>
          <a:xfrm flipH="1" flipV="1">
            <a:off x="7704360" y="1548000"/>
            <a:ext cx="72000" cy="804240"/>
          </a:xfrm>
          <a:prstGeom prst="line">
            <a:avLst/>
          </a:prstGeom>
          <a:ln>
            <a:solidFill>
              <a:srgbClr val="e1283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1"/>
          <p:cNvSpPr/>
          <p:nvPr/>
        </p:nvSpPr>
        <p:spPr>
          <a:xfrm>
            <a:off x="6660000" y="2016000"/>
            <a:ext cx="64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2"/>
          <p:cNvSpPr/>
          <p:nvPr/>
        </p:nvSpPr>
        <p:spPr>
          <a:xfrm>
            <a:off x="5544360" y="1512000"/>
            <a:ext cx="2309760" cy="112068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3"/>
          <p:cNvSpPr/>
          <p:nvPr/>
        </p:nvSpPr>
        <p:spPr>
          <a:xfrm>
            <a:off x="6948000" y="2376000"/>
            <a:ext cx="72000" cy="720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4"/>
          <p:cNvSpPr/>
          <p:nvPr/>
        </p:nvSpPr>
        <p:spPr>
          <a:xfrm>
            <a:off x="7441560" y="318708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5"/>
          <p:cNvSpPr/>
          <p:nvPr/>
        </p:nvSpPr>
        <p:spPr>
          <a:xfrm>
            <a:off x="7457400" y="330984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6"/>
          <p:cNvSpPr/>
          <p:nvPr/>
        </p:nvSpPr>
        <p:spPr>
          <a:xfrm flipH="1">
            <a:off x="7399440" y="330984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7"/>
          <p:cNvSpPr/>
          <p:nvPr/>
        </p:nvSpPr>
        <p:spPr>
          <a:xfrm>
            <a:off x="7536960" y="331776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8"/>
          <p:cNvSpPr/>
          <p:nvPr/>
        </p:nvSpPr>
        <p:spPr>
          <a:xfrm>
            <a:off x="7470720" y="348552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9"/>
          <p:cNvSpPr/>
          <p:nvPr/>
        </p:nvSpPr>
        <p:spPr>
          <a:xfrm>
            <a:off x="7508880" y="349344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70"/>
          <p:cNvSpPr/>
          <p:nvPr/>
        </p:nvSpPr>
        <p:spPr>
          <a:xfrm>
            <a:off x="7493760" y="303516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1"/>
          <p:cNvSpPr/>
          <p:nvPr/>
        </p:nvSpPr>
        <p:spPr>
          <a:xfrm>
            <a:off x="7336800" y="350388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2"/>
          <p:cNvSpPr/>
          <p:nvPr/>
        </p:nvSpPr>
        <p:spPr>
          <a:xfrm>
            <a:off x="7441920" y="3187080"/>
            <a:ext cx="104040" cy="128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3"/>
          <p:cNvSpPr/>
          <p:nvPr/>
        </p:nvSpPr>
        <p:spPr>
          <a:xfrm>
            <a:off x="7457760" y="3309840"/>
            <a:ext cx="83160" cy="173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4"/>
          <p:cNvSpPr/>
          <p:nvPr/>
        </p:nvSpPr>
        <p:spPr>
          <a:xfrm flipH="1">
            <a:off x="7399800" y="3309840"/>
            <a:ext cx="4140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5"/>
          <p:cNvSpPr/>
          <p:nvPr/>
        </p:nvSpPr>
        <p:spPr>
          <a:xfrm>
            <a:off x="7537320" y="3317760"/>
            <a:ext cx="7308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6"/>
          <p:cNvSpPr/>
          <p:nvPr/>
        </p:nvSpPr>
        <p:spPr>
          <a:xfrm>
            <a:off x="7471080" y="3485520"/>
            <a:ext cx="226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7"/>
          <p:cNvSpPr/>
          <p:nvPr/>
        </p:nvSpPr>
        <p:spPr>
          <a:xfrm>
            <a:off x="7509240" y="3493440"/>
            <a:ext cx="3168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8"/>
          <p:cNvSpPr/>
          <p:nvPr/>
        </p:nvSpPr>
        <p:spPr>
          <a:xfrm>
            <a:off x="7494120" y="3035160"/>
            <a:ext cx="167400" cy="867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9"/>
          <p:cNvSpPr/>
          <p:nvPr/>
        </p:nvSpPr>
        <p:spPr>
          <a:xfrm>
            <a:off x="7337160" y="3503880"/>
            <a:ext cx="4140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80"/>
          <p:cNvSpPr/>
          <p:nvPr/>
        </p:nvSpPr>
        <p:spPr>
          <a:xfrm flipV="1">
            <a:off x="7342560" y="3584160"/>
            <a:ext cx="435600" cy="23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81"/>
          <p:cNvSpPr/>
          <p:nvPr/>
        </p:nvSpPr>
        <p:spPr>
          <a:xfrm flipV="1">
            <a:off x="7741800" y="3031920"/>
            <a:ext cx="0" cy="540000"/>
          </a:xfrm>
          <a:prstGeom prst="line">
            <a:avLst/>
          </a:prstGeom>
          <a:ln>
            <a:solidFill>
              <a:srgbClr val="e1283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2"/>
          <p:cNvSpPr/>
          <p:nvPr/>
        </p:nvSpPr>
        <p:spPr>
          <a:xfrm>
            <a:off x="6697440" y="3499920"/>
            <a:ext cx="64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3"/>
          <p:cNvSpPr/>
          <p:nvPr/>
        </p:nvSpPr>
        <p:spPr>
          <a:xfrm>
            <a:off x="5581800" y="2995920"/>
            <a:ext cx="2309760" cy="112068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4"/>
          <p:cNvSpPr/>
          <p:nvPr/>
        </p:nvSpPr>
        <p:spPr>
          <a:xfrm>
            <a:off x="7669440" y="3499920"/>
            <a:ext cx="72000" cy="720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85"/>
          <p:cNvSpPr/>
          <p:nvPr/>
        </p:nvSpPr>
        <p:spPr>
          <a:xfrm>
            <a:off x="6660000" y="4032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6"/>
          <p:cNvSpPr/>
          <p:nvPr/>
        </p:nvSpPr>
        <p:spPr>
          <a:xfrm>
            <a:off x="6804360" y="3924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7"/>
          <p:cNvSpPr/>
          <p:nvPr/>
        </p:nvSpPr>
        <p:spPr>
          <a:xfrm>
            <a:off x="6876720" y="3744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8"/>
          <p:cNvSpPr/>
          <p:nvPr/>
        </p:nvSpPr>
        <p:spPr>
          <a:xfrm>
            <a:off x="6985080" y="3636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9"/>
          <p:cNvSpPr/>
          <p:nvPr/>
        </p:nvSpPr>
        <p:spPr>
          <a:xfrm>
            <a:off x="7093440" y="3780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0"/>
          <p:cNvSpPr/>
          <p:nvPr/>
        </p:nvSpPr>
        <p:spPr>
          <a:xfrm>
            <a:off x="7165800" y="3960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91"/>
          <p:cNvSpPr/>
          <p:nvPr/>
        </p:nvSpPr>
        <p:spPr>
          <a:xfrm>
            <a:off x="3817080" y="3924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92"/>
          <p:cNvSpPr/>
          <p:nvPr/>
        </p:nvSpPr>
        <p:spPr>
          <a:xfrm>
            <a:off x="7741440" y="2304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93"/>
          <p:cNvSpPr/>
          <p:nvPr/>
        </p:nvSpPr>
        <p:spPr>
          <a:xfrm>
            <a:off x="3889800" y="2412000"/>
            <a:ext cx="72000" cy="84600"/>
          </a:xfrm>
          <a:prstGeom prst="ellipse">
            <a:avLst/>
          </a:prstGeom>
          <a:solidFill>
            <a:srgbClr val="e12839"/>
          </a:solidFill>
          <a:ln>
            <a:solidFill>
              <a:srgbClr val="e12839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5e5e5e"/>
                </a:solidFill>
                <a:latin typeface="Arial"/>
                <a:ea typeface="Arial"/>
              </a:rPr>
              <a:t>Модель ARIMA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11760" y="1017720"/>
            <a:ext cx="8519040" cy="35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= c+Σ ai 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Σ bj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— </a:t>
            </a:r>
            <a:r>
              <a:rPr b="0" lang="ru-RU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стационарный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временной ряд;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c,ai,bj - параметры модели  (i = 1,p, j = 1,q).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— оператор разности временного ряда порядка d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74747"/>
                </a:solidFill>
                <a:latin typeface="Arial"/>
                <a:ea typeface="Arial"/>
              </a:rPr>
              <a:t>AR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560600" y="1139400"/>
            <a:ext cx="8519040" cy="12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Модель авторегрессии (autoregressive, AR)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глубина регрессии — р (i = 1,p)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474747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= c+Σ ai Δ</a:t>
            </a:r>
            <a:r>
              <a:rPr b="0" lang="ru-RU" sz="2400" spc="-1" strike="noStrike" baseline="33000">
                <a:solidFill>
                  <a:srgbClr val="474747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+ Σ bj ε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896000" y="2520000"/>
            <a:ext cx="1294920" cy="11462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 flipH="1" rot="10800000">
            <a:off x="484560" y="4676040"/>
            <a:ext cx="972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288000" y="4696560"/>
            <a:ext cx="45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484920" y="3922560"/>
            <a:ext cx="4154760" cy="695880"/>
          </a:xfrm>
          <a:custGeom>
            <a:avLst/>
            <a:gdLst/>
            <a:ahLst/>
            <a:rect l="l" t="t" r="r" b="b"/>
            <a:pathLst>
              <a:path w="166254" h="27893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900360" y="3865320"/>
            <a:ext cx="753480" cy="8190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1698480" y="3340800"/>
            <a:ext cx="93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 flipH="1" rot="10800000">
            <a:off x="1692000" y="5028480"/>
            <a:ext cx="6048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11760" y="1082520"/>
            <a:ext cx="890388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модель скользящего среднего (moving average, MA)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длина скользящего среднего — q (j = 1,q).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68000" y="2592000"/>
            <a:ext cx="1169280" cy="1247760"/>
          </a:xfrm>
          <a:prstGeom prst="rect">
            <a:avLst/>
          </a:pr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 flipH="1" rot="10800000">
            <a:off x="608760" y="4590360"/>
            <a:ext cx="972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369000" y="4590000"/>
            <a:ext cx="45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"/>
          <p:cNvSpPr/>
          <p:nvPr/>
        </p:nvSpPr>
        <p:spPr>
          <a:xfrm>
            <a:off x="565920" y="3816000"/>
            <a:ext cx="4154760" cy="695880"/>
          </a:xfrm>
          <a:custGeom>
            <a:avLst/>
            <a:gdLst/>
            <a:ahLst/>
            <a:rect l="l" t="t" r="r" b="b"/>
            <a:pathLst>
              <a:path w="166254" h="27893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"/>
          <p:cNvSpPr/>
          <p:nvPr/>
        </p:nvSpPr>
        <p:spPr>
          <a:xfrm>
            <a:off x="1298160" y="3884400"/>
            <a:ext cx="9360" cy="6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"/>
          <p:cNvSpPr/>
          <p:nvPr/>
        </p:nvSpPr>
        <p:spPr>
          <a:xfrm rot="10800000">
            <a:off x="1829160" y="4906080"/>
            <a:ext cx="1656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9"/>
          <p:cNvSpPr/>
          <p:nvPr/>
        </p:nvSpPr>
        <p:spPr>
          <a:xfrm>
            <a:off x="576360" y="3846240"/>
            <a:ext cx="4078440" cy="655200"/>
          </a:xfrm>
          <a:custGeom>
            <a:avLst/>
            <a:gdLst/>
            <a:ahLst/>
            <a:rect l="l" t="t" r="r" b="b"/>
            <a:pathLst>
              <a:path w="163192" h="26269">
                <a:moveTo>
                  <a:pt x="0" y="25394"/>
                </a:moveTo>
                <a:cubicBezTo>
                  <a:pt x="9042" y="21311"/>
                  <a:pt x="38792" y="893"/>
                  <a:pt x="54251" y="893"/>
                </a:cubicBezTo>
                <a:cubicBezTo>
                  <a:pt x="69710" y="893"/>
                  <a:pt x="78898" y="25540"/>
                  <a:pt x="92752" y="25394"/>
                </a:cubicBezTo>
                <a:cubicBezTo>
                  <a:pt x="106607" y="25248"/>
                  <a:pt x="125638" y="-128"/>
                  <a:pt x="137378" y="18"/>
                </a:cubicBezTo>
                <a:cubicBezTo>
                  <a:pt x="149118" y="164"/>
                  <a:pt x="158890" y="21894"/>
                  <a:pt x="163192" y="26269"/>
                </a:cubicBezTo>
              </a:path>
            </a:pathLst>
          </a:custGeom>
          <a:noFill/>
          <a:ln cap="rnd" w="38160">
            <a:solidFill>
              <a:srgbClr val="00ff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0"/>
          <p:cNvSpPr/>
          <p:nvPr/>
        </p:nvSpPr>
        <p:spPr>
          <a:xfrm>
            <a:off x="609120" y="4518720"/>
            <a:ext cx="4176720" cy="134640"/>
          </a:xfrm>
          <a:custGeom>
            <a:avLst/>
            <a:gdLst/>
            <a:ahLst/>
            <a:rect l="l" t="t" r="r" b="b"/>
            <a:pathLst>
              <a:path w="167130" h="5443">
                <a:moveTo>
                  <a:pt x="0" y="4187"/>
                </a:moveTo>
                <a:cubicBezTo>
                  <a:pt x="4942" y="2950"/>
                  <a:pt x="10043" y="-923"/>
                  <a:pt x="14876" y="687"/>
                </a:cubicBezTo>
                <a:cubicBezTo>
                  <a:pt x="21294" y="2826"/>
                  <a:pt x="28298" y="4226"/>
                  <a:pt x="35001" y="3312"/>
                </a:cubicBezTo>
                <a:cubicBezTo>
                  <a:pt x="41359" y="2445"/>
                  <a:pt x="47861" y="2730"/>
                  <a:pt x="54252" y="3312"/>
                </a:cubicBezTo>
                <a:cubicBezTo>
                  <a:pt x="57670" y="3623"/>
                  <a:pt x="61244" y="-411"/>
                  <a:pt x="64314" y="1124"/>
                </a:cubicBezTo>
                <a:cubicBezTo>
                  <a:pt x="65618" y="1776"/>
                  <a:pt x="65908" y="3593"/>
                  <a:pt x="66939" y="4624"/>
                </a:cubicBezTo>
                <a:cubicBezTo>
                  <a:pt x="69812" y="7497"/>
                  <a:pt x="74543" y="1758"/>
                  <a:pt x="78315" y="249"/>
                </a:cubicBezTo>
                <a:cubicBezTo>
                  <a:pt x="80801" y="-745"/>
                  <a:pt x="82718" y="3538"/>
                  <a:pt x="85315" y="4187"/>
                </a:cubicBezTo>
                <a:cubicBezTo>
                  <a:pt x="90226" y="5415"/>
                  <a:pt x="95279" y="2353"/>
                  <a:pt x="100190" y="1124"/>
                </a:cubicBezTo>
                <a:cubicBezTo>
                  <a:pt x="108133" y="-864"/>
                  <a:pt x="116748" y="888"/>
                  <a:pt x="124691" y="2874"/>
                </a:cubicBezTo>
                <a:cubicBezTo>
                  <a:pt x="130225" y="4258"/>
                  <a:pt x="136219" y="2944"/>
                  <a:pt x="141754" y="1562"/>
                </a:cubicBezTo>
                <a:cubicBezTo>
                  <a:pt x="146317" y="423"/>
                  <a:pt x="151192" y="2170"/>
                  <a:pt x="155754" y="3312"/>
                </a:cubicBezTo>
                <a:cubicBezTo>
                  <a:pt x="159476" y="4244"/>
                  <a:pt x="163293" y="1562"/>
                  <a:pt x="167130" y="1562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1"/>
          <p:cNvSpPr/>
          <p:nvPr/>
        </p:nvSpPr>
        <p:spPr>
          <a:xfrm>
            <a:off x="72000" y="2592000"/>
            <a:ext cx="647316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= c+Σ ai 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Σ bj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74747"/>
                </a:solidFill>
                <a:latin typeface="Arial"/>
                <a:ea typeface="Arial"/>
              </a:rPr>
              <a:t>	</a:t>
            </a:r>
            <a:r>
              <a:rPr b="0" lang="ru-RU" sz="2800" spc="-1" strike="noStrike">
                <a:solidFill>
                  <a:srgbClr val="474747"/>
                </a:solidFill>
                <a:latin typeface="Arial"/>
                <a:ea typeface="Arial"/>
              </a:rPr>
              <a:t>I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1760" y="108252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Порядок интергрирования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463920" y="3418200"/>
            <a:ext cx="405000" cy="362520"/>
          </a:xfrm>
          <a:prstGeom prst="rect">
            <a:avLst/>
          </a:pr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 rot="10800000">
            <a:off x="5512680" y="3180240"/>
            <a:ext cx="12240" cy="23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5328000" y="2304000"/>
            <a:ext cx="355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"/>
          <p:cNvSpPr/>
          <p:nvPr/>
        </p:nvSpPr>
        <p:spPr>
          <a:xfrm>
            <a:off x="5500440" y="486720"/>
            <a:ext cx="2535840" cy="1796400"/>
          </a:xfrm>
          <a:custGeom>
            <a:avLst/>
            <a:gdLst/>
            <a:ahLst/>
            <a:rect l="l" t="t" r="r" b="b"/>
            <a:pathLst>
              <a:path w="101498" h="71912">
                <a:moveTo>
                  <a:pt x="0" y="71912"/>
                </a:moveTo>
                <a:cubicBezTo>
                  <a:pt x="6749" y="69665"/>
                  <a:pt x="8999" y="60280"/>
                  <a:pt x="15362" y="57099"/>
                </a:cubicBezTo>
                <a:cubicBezTo>
                  <a:pt x="17652" y="55954"/>
                  <a:pt x="21076" y="58738"/>
                  <a:pt x="23043" y="57099"/>
                </a:cubicBezTo>
                <a:cubicBezTo>
                  <a:pt x="24995" y="55473"/>
                  <a:pt x="24524" y="51459"/>
                  <a:pt x="26883" y="50515"/>
                </a:cubicBezTo>
                <a:cubicBezTo>
                  <a:pt x="28935" y="49694"/>
                  <a:pt x="31356" y="49334"/>
                  <a:pt x="32918" y="47772"/>
                </a:cubicBezTo>
                <a:cubicBezTo>
                  <a:pt x="36748" y="43942"/>
                  <a:pt x="36050" y="42851"/>
                  <a:pt x="36759" y="43383"/>
                </a:cubicBezTo>
                <a:cubicBezTo>
                  <a:pt x="37814" y="44174"/>
                  <a:pt x="39193" y="46579"/>
                  <a:pt x="40051" y="45578"/>
                </a:cubicBezTo>
                <a:cubicBezTo>
                  <a:pt x="42021" y="43280"/>
                  <a:pt x="41372" y="39027"/>
                  <a:pt x="43891" y="37348"/>
                </a:cubicBezTo>
                <a:cubicBezTo>
                  <a:pt x="46491" y="35615"/>
                  <a:pt x="50877" y="36616"/>
                  <a:pt x="52669" y="34056"/>
                </a:cubicBezTo>
                <a:cubicBezTo>
                  <a:pt x="54525" y="31405"/>
                  <a:pt x="56566" y="27472"/>
                  <a:pt x="59802" y="27472"/>
                </a:cubicBezTo>
                <a:cubicBezTo>
                  <a:pt x="63677" y="27472"/>
                  <a:pt x="59966" y="37219"/>
                  <a:pt x="63642" y="38445"/>
                </a:cubicBezTo>
                <a:cubicBezTo>
                  <a:pt x="66108" y="39267"/>
                  <a:pt x="66740" y="30574"/>
                  <a:pt x="68580" y="32410"/>
                </a:cubicBezTo>
                <a:cubicBezTo>
                  <a:pt x="69448" y="33277"/>
                  <a:pt x="69036" y="35999"/>
                  <a:pt x="70226" y="35702"/>
                </a:cubicBezTo>
                <a:cubicBezTo>
                  <a:pt x="73385" y="34913"/>
                  <a:pt x="75231" y="31110"/>
                  <a:pt x="76261" y="28021"/>
                </a:cubicBezTo>
                <a:cubicBezTo>
                  <a:pt x="76810" y="26375"/>
                  <a:pt x="75806" y="23953"/>
                  <a:pt x="77358" y="24729"/>
                </a:cubicBezTo>
                <a:cubicBezTo>
                  <a:pt x="78866" y="25484"/>
                  <a:pt x="76770" y="29667"/>
                  <a:pt x="78456" y="29667"/>
                </a:cubicBezTo>
                <a:cubicBezTo>
                  <a:pt x="80688" y="29667"/>
                  <a:pt x="81113" y="26074"/>
                  <a:pt x="82296" y="24181"/>
                </a:cubicBezTo>
                <a:cubicBezTo>
                  <a:pt x="85158" y="19601"/>
                  <a:pt x="86737" y="14237"/>
                  <a:pt x="89977" y="9916"/>
                </a:cubicBezTo>
                <a:cubicBezTo>
                  <a:pt x="90753" y="8882"/>
                  <a:pt x="89492" y="14532"/>
                  <a:pt x="90526" y="13756"/>
                </a:cubicBezTo>
                <a:cubicBezTo>
                  <a:pt x="92686" y="12136"/>
                  <a:pt x="93418" y="9152"/>
                  <a:pt x="94366" y="6624"/>
                </a:cubicBezTo>
                <a:cubicBezTo>
                  <a:pt x="94958" y="5045"/>
                  <a:pt x="95463" y="0"/>
                  <a:pt x="95463" y="1686"/>
                </a:cubicBezTo>
                <a:cubicBezTo>
                  <a:pt x="95463" y="4246"/>
                  <a:pt x="93332" y="7947"/>
                  <a:pt x="95463" y="9367"/>
                </a:cubicBezTo>
                <a:cubicBezTo>
                  <a:pt x="96560" y="10098"/>
                  <a:pt x="96725" y="7007"/>
                  <a:pt x="97658" y="6075"/>
                </a:cubicBezTo>
                <a:cubicBezTo>
                  <a:pt x="98318" y="5416"/>
                  <a:pt x="97274" y="8819"/>
                  <a:pt x="98207" y="8819"/>
                </a:cubicBezTo>
                <a:cubicBezTo>
                  <a:pt x="98866" y="8819"/>
                  <a:pt x="101143" y="6743"/>
                  <a:pt x="101498" y="662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5565240" y="3096000"/>
            <a:ext cx="300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"/>
          <p:cNvSpPr/>
          <p:nvPr/>
        </p:nvSpPr>
        <p:spPr>
          <a:xfrm>
            <a:off x="5472000" y="2736000"/>
            <a:ext cx="2824200" cy="212760"/>
          </a:xfrm>
          <a:custGeom>
            <a:avLst/>
            <a:gdLst/>
            <a:ahLst/>
            <a:rect l="l" t="t" r="r" b="b"/>
            <a:pathLst>
              <a:path w="113020" h="8569">
                <a:moveTo>
                  <a:pt x="0" y="8569"/>
                </a:moveTo>
                <a:cubicBezTo>
                  <a:pt x="1801" y="5417"/>
                  <a:pt x="3688" y="1488"/>
                  <a:pt x="7132" y="339"/>
                </a:cubicBezTo>
                <a:cubicBezTo>
                  <a:pt x="11193" y="-1016"/>
                  <a:pt x="14947" y="4255"/>
                  <a:pt x="19202" y="4728"/>
                </a:cubicBezTo>
                <a:cubicBezTo>
                  <a:pt x="23387" y="5193"/>
                  <a:pt x="27643" y="4701"/>
                  <a:pt x="31821" y="4179"/>
                </a:cubicBezTo>
                <a:cubicBezTo>
                  <a:pt x="33284" y="3996"/>
                  <a:pt x="34232" y="1627"/>
                  <a:pt x="35662" y="1985"/>
                </a:cubicBezTo>
                <a:cubicBezTo>
                  <a:pt x="39629" y="2977"/>
                  <a:pt x="43722" y="3377"/>
                  <a:pt x="47732" y="4179"/>
                </a:cubicBezTo>
                <a:cubicBezTo>
                  <a:pt x="49737" y="4580"/>
                  <a:pt x="51213" y="7324"/>
                  <a:pt x="53218" y="6923"/>
                </a:cubicBezTo>
                <a:cubicBezTo>
                  <a:pt x="54871" y="6592"/>
                  <a:pt x="55318" y="4274"/>
                  <a:pt x="56510" y="3082"/>
                </a:cubicBezTo>
                <a:cubicBezTo>
                  <a:pt x="58325" y="1267"/>
                  <a:pt x="61895" y="4779"/>
                  <a:pt x="64191" y="3631"/>
                </a:cubicBezTo>
                <a:cubicBezTo>
                  <a:pt x="65145" y="3154"/>
                  <a:pt x="64771" y="888"/>
                  <a:pt x="65837" y="888"/>
                </a:cubicBezTo>
                <a:cubicBezTo>
                  <a:pt x="67389" y="888"/>
                  <a:pt x="67657" y="3689"/>
                  <a:pt x="69129" y="4179"/>
                </a:cubicBezTo>
                <a:cubicBezTo>
                  <a:pt x="74337" y="5913"/>
                  <a:pt x="80099" y="4728"/>
                  <a:pt x="85588" y="4728"/>
                </a:cubicBezTo>
                <a:cubicBezTo>
                  <a:pt x="87901" y="4728"/>
                  <a:pt x="90005" y="7735"/>
                  <a:pt x="92171" y="6923"/>
                </a:cubicBezTo>
                <a:cubicBezTo>
                  <a:pt x="96537" y="5286"/>
                  <a:pt x="101558" y="5910"/>
                  <a:pt x="105887" y="4179"/>
                </a:cubicBezTo>
                <a:cubicBezTo>
                  <a:pt x="108153" y="3273"/>
                  <a:pt x="111295" y="809"/>
                  <a:pt x="113020" y="253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9"/>
          <p:cNvSpPr/>
          <p:nvPr/>
        </p:nvSpPr>
        <p:spPr>
          <a:xfrm>
            <a:off x="-570240" y="2520000"/>
            <a:ext cx="8849160" cy="20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      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	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	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	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32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= c+Σ ai Δ</a:t>
            </a:r>
            <a:r>
              <a:rPr b="0" lang="ru-RU" sz="32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+ Σ bj ε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2020-05-19T00:00:06Z</dcterms:modified>
  <cp:revision>6</cp:revision>
  <dc:subject/>
  <dc:title/>
</cp:coreProperties>
</file>