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706" r:id="rId3"/>
  </p:sldMasterIdLst>
  <p:notesMasterIdLst>
    <p:notesMasterId r:id="rId30"/>
  </p:notesMasterIdLst>
  <p:sldIdLst>
    <p:sldId id="257" r:id="rId4"/>
    <p:sldId id="258" r:id="rId5"/>
    <p:sldId id="259" r:id="rId6"/>
    <p:sldId id="260" r:id="rId7"/>
    <p:sldId id="261" r:id="rId8"/>
    <p:sldId id="263" r:id="rId9"/>
    <p:sldId id="264" r:id="rId10"/>
    <p:sldId id="286" r:id="rId11"/>
    <p:sldId id="265" r:id="rId12"/>
    <p:sldId id="266" r:id="rId13"/>
    <p:sldId id="26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35FB0-B8D9-4A63-A6A0-456BEE78FE80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8D3B6-C304-4892-8558-E80C26DF7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2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624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87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019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39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10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82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7" name="Google Shape;64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308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7" name="Google Shape;64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562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3" name="Google Shape;89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25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3" name="Google Shape;89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552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3" name="Google Shape;89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81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Сетка 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1" name="Google Shape;11;p7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139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4_Три элемента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96" name="Google Shape;196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01" name="Google Shape;201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06" name="Google Shape;206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90"/>
          <p:cNvSpPr txBox="1">
            <a:spLocks noGrp="1"/>
          </p:cNvSpPr>
          <p:nvPr>
            <p:ph type="body" idx="1"/>
          </p:nvPr>
        </p:nvSpPr>
        <p:spPr>
          <a:xfrm>
            <a:off x="367900" y="3947600"/>
            <a:ext cx="3811200" cy="1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grpSp>
        <p:nvGrpSpPr>
          <p:cNvPr id="211" name="Google Shape;211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12" name="Google Shape;212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90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90"/>
          <p:cNvSpPr/>
          <p:nvPr/>
        </p:nvSpPr>
        <p:spPr>
          <a:xfrm>
            <a:off x="364800" y="212935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0"/>
          <p:cNvSpPr/>
          <p:nvPr/>
        </p:nvSpPr>
        <p:spPr>
          <a:xfrm>
            <a:off x="4179092" y="213280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0"/>
          <p:cNvSpPr/>
          <p:nvPr/>
        </p:nvSpPr>
        <p:spPr>
          <a:xfrm>
            <a:off x="7988817" y="213280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0"/>
          <p:cNvSpPr txBox="1">
            <a:spLocks noGrp="1"/>
          </p:cNvSpPr>
          <p:nvPr>
            <p:ph type="body" idx="2"/>
          </p:nvPr>
        </p:nvSpPr>
        <p:spPr>
          <a:xfrm>
            <a:off x="4179100" y="3947600"/>
            <a:ext cx="3811200" cy="1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1" name="Google Shape;221;p90"/>
          <p:cNvSpPr txBox="1">
            <a:spLocks noGrp="1"/>
          </p:cNvSpPr>
          <p:nvPr>
            <p:ph type="body" idx="3"/>
          </p:nvPr>
        </p:nvSpPr>
        <p:spPr>
          <a:xfrm>
            <a:off x="7990300" y="3947600"/>
            <a:ext cx="3833800" cy="1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2" name="Google Shape;222;p90"/>
          <p:cNvSpPr/>
          <p:nvPr/>
        </p:nvSpPr>
        <p:spPr>
          <a:xfrm>
            <a:off x="12515367" y="483600"/>
            <a:ext cx="2347400" cy="29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Впишите в круг иконку или текстовое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значение с размером шрифта 56pt.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90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2620261" y="1316400"/>
            <a:ext cx="1761283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90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26167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5_Большая цифра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1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1"/>
          <p:cNvSpPr txBox="1">
            <a:spLocks noGrp="1"/>
          </p:cNvSpPr>
          <p:nvPr>
            <p:ph type="subTitle" idx="1"/>
          </p:nvPr>
        </p:nvSpPr>
        <p:spPr>
          <a:xfrm>
            <a:off x="3237950" y="1478400"/>
            <a:ext cx="5716000" cy="19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15334" b="1">
                <a:solidFill>
                  <a:srgbClr val="4BD0A0"/>
                </a:solidFill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228" name="Google Shape;228;p91"/>
          <p:cNvSpPr/>
          <p:nvPr/>
        </p:nvSpPr>
        <p:spPr>
          <a:xfrm>
            <a:off x="-4191000" y="3180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1"/>
          <p:cNvSpPr/>
          <p:nvPr/>
        </p:nvSpPr>
        <p:spPr>
          <a:xfrm>
            <a:off x="9525000" y="3180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1"/>
          <p:cNvSpPr txBox="1">
            <a:spLocks noGrp="1"/>
          </p:cNvSpPr>
          <p:nvPr>
            <p:ph type="title"/>
          </p:nvPr>
        </p:nvSpPr>
        <p:spPr>
          <a:xfrm>
            <a:off x="3237950" y="3623717"/>
            <a:ext cx="5716000" cy="16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91"/>
          <p:cNvSpPr txBox="1">
            <a:spLocks noGrp="1"/>
          </p:cNvSpPr>
          <p:nvPr>
            <p:ph type="body" idx="2"/>
          </p:nvPr>
        </p:nvSpPr>
        <p:spPr>
          <a:xfrm>
            <a:off x="367900" y="6264000"/>
            <a:ext cx="47640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04815" lvl="0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1pPr>
            <a:lvl2pPr marL="609630" lvl="1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2pPr>
            <a:lvl3pPr marL="914446" lvl="2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3pPr>
            <a:lvl4pPr marL="1219261" lvl="3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4pPr>
            <a:lvl5pPr marL="1524076" lvl="4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5pPr>
            <a:lvl6pPr marL="1828891" lvl="5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6pPr>
            <a:lvl7pPr marL="2133707" lvl="6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7pPr>
            <a:lvl8pPr marL="2438522" lvl="7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8pPr>
            <a:lvl9pPr marL="2743337" lvl="8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91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33" name="Google Shape;233;p9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085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2"/>
          <p:cNvSpPr/>
          <p:nvPr/>
        </p:nvSpPr>
        <p:spPr>
          <a:xfrm>
            <a:off x="9515117" y="482600"/>
            <a:ext cx="6375400" cy="637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2"/>
          <p:cNvSpPr/>
          <p:nvPr/>
        </p:nvSpPr>
        <p:spPr>
          <a:xfrm>
            <a:off x="3135000" y="482600"/>
            <a:ext cx="6375400" cy="637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2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92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42" name="Google Shape;242;p9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92"/>
          <p:cNvSpPr/>
          <p:nvPr/>
        </p:nvSpPr>
        <p:spPr>
          <a:xfrm>
            <a:off x="12515367" y="483600"/>
            <a:ext cx="3120000" cy="2977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7833" y="1478394"/>
            <a:ext cx="2909752" cy="18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2"/>
          <p:cNvSpPr/>
          <p:nvPr/>
        </p:nvSpPr>
        <p:spPr>
          <a:xfrm>
            <a:off x="12515367" y="3944417"/>
            <a:ext cx="3120000" cy="198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Нижний текстовый блок используйте для написания имени, фамилии и должности.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7834" y="4776000"/>
            <a:ext cx="2111977" cy="9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92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2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8555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8_Финальный слайд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93"/>
          <p:cNvGrpSpPr/>
          <p:nvPr/>
        </p:nvGrpSpPr>
        <p:grpSpPr>
          <a:xfrm>
            <a:off x="2632800" y="482600"/>
            <a:ext cx="12755517" cy="6375400"/>
            <a:chOff x="3949200" y="723900"/>
            <a:chExt cx="19133275" cy="9563100"/>
          </a:xfrm>
        </p:grpSpPr>
        <p:sp>
          <p:nvSpPr>
            <p:cNvPr id="254" name="Google Shape;254;p93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3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93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93"/>
          <p:cNvSpPr txBox="1">
            <a:spLocks noGrp="1"/>
          </p:cNvSpPr>
          <p:nvPr>
            <p:ph type="subTitle" idx="2"/>
          </p:nvPr>
        </p:nvSpPr>
        <p:spPr>
          <a:xfrm>
            <a:off x="5636144" y="5939283"/>
            <a:ext cx="23648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93"/>
          <p:cNvSpPr txBox="1">
            <a:spLocks noGrp="1"/>
          </p:cNvSpPr>
          <p:nvPr>
            <p:ph type="subTitle" idx="3"/>
          </p:nvPr>
        </p:nvSpPr>
        <p:spPr>
          <a:xfrm>
            <a:off x="8483900" y="5939283"/>
            <a:ext cx="23648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9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60" name="Google Shape;260;p9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93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93"/>
          <p:cNvGrpSpPr/>
          <p:nvPr/>
        </p:nvGrpSpPr>
        <p:grpSpPr>
          <a:xfrm>
            <a:off x="7993304" y="5932050"/>
            <a:ext cx="494505" cy="494505"/>
            <a:chOff x="1190625" y="193738"/>
            <a:chExt cx="4905800" cy="4905800"/>
          </a:xfrm>
        </p:grpSpPr>
        <p:sp>
          <p:nvSpPr>
            <p:cNvPr id="266" name="Google Shape;266;p93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3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93"/>
          <p:cNvGrpSpPr/>
          <p:nvPr/>
        </p:nvGrpSpPr>
        <p:grpSpPr>
          <a:xfrm>
            <a:off x="5131901" y="5933332"/>
            <a:ext cx="493726" cy="493726"/>
            <a:chOff x="1190625" y="238125"/>
            <a:chExt cx="5186200" cy="5186200"/>
          </a:xfrm>
        </p:grpSpPr>
        <p:sp>
          <p:nvSpPr>
            <p:cNvPr id="269" name="Google Shape;269;p93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3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93"/>
          <p:cNvGrpSpPr/>
          <p:nvPr/>
        </p:nvGrpSpPr>
        <p:grpSpPr>
          <a:xfrm>
            <a:off x="11651734" y="6250314"/>
            <a:ext cx="344717" cy="353773"/>
            <a:chOff x="238125" y="2432825"/>
            <a:chExt cx="779550" cy="781875"/>
          </a:xfrm>
        </p:grpSpPr>
        <p:sp>
          <p:nvSpPr>
            <p:cNvPr id="272" name="Google Shape;272;p9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5883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8_Финальный слайд 2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94"/>
          <p:cNvGrpSpPr/>
          <p:nvPr/>
        </p:nvGrpSpPr>
        <p:grpSpPr>
          <a:xfrm>
            <a:off x="2632800" y="482600"/>
            <a:ext cx="12755517" cy="6375400"/>
            <a:chOff x="3949200" y="723900"/>
            <a:chExt cx="19133275" cy="9563100"/>
          </a:xfrm>
        </p:grpSpPr>
        <p:sp>
          <p:nvSpPr>
            <p:cNvPr id="278" name="Google Shape;278;p9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94"/>
          <p:cNvSpPr txBox="1">
            <a:spLocks noGrp="1"/>
          </p:cNvSpPr>
          <p:nvPr>
            <p:ph type="subTitle" idx="1"/>
          </p:nvPr>
        </p:nvSpPr>
        <p:spPr>
          <a:xfrm>
            <a:off x="866600" y="3952483"/>
            <a:ext cx="23714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9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82" name="Google Shape;282;p9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94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94"/>
          <p:cNvGrpSpPr/>
          <p:nvPr/>
        </p:nvGrpSpPr>
        <p:grpSpPr>
          <a:xfrm>
            <a:off x="11651734" y="6250314"/>
            <a:ext cx="344717" cy="353773"/>
            <a:chOff x="238125" y="2432825"/>
            <a:chExt cx="779550" cy="781875"/>
          </a:xfrm>
        </p:grpSpPr>
        <p:sp>
          <p:nvSpPr>
            <p:cNvPr id="288" name="Google Shape;288;p9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94"/>
          <p:cNvGrpSpPr/>
          <p:nvPr/>
        </p:nvGrpSpPr>
        <p:grpSpPr>
          <a:xfrm>
            <a:off x="367864" y="4608815"/>
            <a:ext cx="499083" cy="499083"/>
            <a:chOff x="1190625" y="193738"/>
            <a:chExt cx="4905800" cy="4905800"/>
          </a:xfrm>
        </p:grpSpPr>
        <p:sp>
          <p:nvSpPr>
            <p:cNvPr id="293" name="Google Shape;293;p9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9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94"/>
          <p:cNvGrpSpPr/>
          <p:nvPr/>
        </p:nvGrpSpPr>
        <p:grpSpPr>
          <a:xfrm>
            <a:off x="367412" y="3950393"/>
            <a:ext cx="499181" cy="499181"/>
            <a:chOff x="7019517" y="8956750"/>
            <a:chExt cx="684060" cy="684060"/>
          </a:xfrm>
        </p:grpSpPr>
        <p:sp>
          <p:nvSpPr>
            <p:cNvPr id="296" name="Google Shape;296;p94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4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94"/>
          <p:cNvSpPr txBox="1">
            <a:spLocks noGrp="1"/>
          </p:cNvSpPr>
          <p:nvPr>
            <p:ph type="subTitle" idx="2"/>
          </p:nvPr>
        </p:nvSpPr>
        <p:spPr>
          <a:xfrm>
            <a:off x="866500" y="4612800"/>
            <a:ext cx="23714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94"/>
          <p:cNvSpPr txBox="1">
            <a:spLocks noGrp="1"/>
          </p:cNvSpPr>
          <p:nvPr>
            <p:ph type="subTitle" idx="3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90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2_Слайд раздел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9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02" name="Google Shape;302;p9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95"/>
          <p:cNvSpPr/>
          <p:nvPr/>
        </p:nvSpPr>
        <p:spPr>
          <a:xfrm>
            <a:off x="6897867" y="-4625"/>
            <a:ext cx="5294200" cy="5256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5"/>
          <p:cNvSpPr/>
          <p:nvPr/>
        </p:nvSpPr>
        <p:spPr>
          <a:xfrm>
            <a:off x="5782300" y="4346200"/>
            <a:ext cx="2510400" cy="2510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5"/>
          <p:cNvSpPr txBox="1">
            <a:spLocks noGrp="1"/>
          </p:cNvSpPr>
          <p:nvPr>
            <p:ph type="subTitle" idx="1"/>
          </p:nvPr>
        </p:nvSpPr>
        <p:spPr>
          <a:xfrm>
            <a:off x="6096000" y="5096400"/>
            <a:ext cx="18944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6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309" name="Google Shape;309;p95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7677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2_Слайд раздел 2">
    <p:bg>
      <p:bgPr>
        <a:solidFill>
          <a:srgbClr val="4BD0A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6"/>
          <p:cNvSpPr/>
          <p:nvPr/>
        </p:nvSpPr>
        <p:spPr>
          <a:xfrm>
            <a:off x="8906942" y="2654663"/>
            <a:ext cx="3769800" cy="3769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6"/>
          <p:cNvSpPr/>
          <p:nvPr/>
        </p:nvSpPr>
        <p:spPr>
          <a:xfrm>
            <a:off x="5136057" y="2640417"/>
            <a:ext cx="3769800" cy="3769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9600"/>
              <a:buFont typeface="Arial"/>
              <a:buNone/>
            </a:pP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96"/>
          <p:cNvSpPr txBox="1">
            <a:spLocks noGrp="1"/>
          </p:cNvSpPr>
          <p:nvPr>
            <p:ph type="subTitle" idx="1"/>
          </p:nvPr>
        </p:nvSpPr>
        <p:spPr>
          <a:xfrm>
            <a:off x="5136050" y="3624000"/>
            <a:ext cx="38070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0" rIns="91425" bIns="0" anchor="t" anchorCtr="0">
            <a:noAutofit/>
          </a:bodyPr>
          <a:lstStyle>
            <a:lvl1pPr lv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64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grpSp>
        <p:nvGrpSpPr>
          <p:cNvPr id="314" name="Google Shape;314;p9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15" name="Google Shape;315;p9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9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9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96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8875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2_Слайд раздел 3_1">
    <p:bg>
      <p:bgPr>
        <a:solidFill>
          <a:srgbClr val="4BD0A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7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97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7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7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97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26" name="Google Shape;326;p9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9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9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9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97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6605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2_Слайд раздел 3_2">
    <p:bg>
      <p:bgPr>
        <a:solidFill>
          <a:srgbClr val="4BD0A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8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98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98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98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98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37" name="Google Shape;337;p9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9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9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9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98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7935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2_Слайд раздел 3_3">
    <p:bg>
      <p:bgPr>
        <a:solidFill>
          <a:srgbClr val="4BD0A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9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99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99"/>
          <p:cNvSpPr/>
          <p:nvPr/>
        </p:nvSpPr>
        <p:spPr>
          <a:xfrm>
            <a:off x="6095795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99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9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48" name="Google Shape;348;p9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9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9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99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9977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Сетка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82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7" name="Google Shape;17;p8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8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734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2_Слайд раздел 3_4">
    <p:bg>
      <p:bgPr>
        <a:solidFill>
          <a:srgbClr val="4BD0A0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0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0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00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0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10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59" name="Google Shape;359;p10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0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0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0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100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332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1_Титульный слайд с изображением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1"/>
          <p:cNvSpPr/>
          <p:nvPr/>
        </p:nvSpPr>
        <p:spPr>
          <a:xfrm>
            <a:off x="6096000" y="331200"/>
            <a:ext cx="5609000" cy="560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01"/>
          <p:cNvSpPr/>
          <p:nvPr/>
        </p:nvSpPr>
        <p:spPr>
          <a:xfrm>
            <a:off x="6401840" y="840000"/>
            <a:ext cx="5577200" cy="5577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1"/>
          <p:cNvSpPr txBox="1"/>
          <p:nvPr/>
        </p:nvSpPr>
        <p:spPr>
          <a:xfrm>
            <a:off x="7208100" y="3373817"/>
            <a:ext cx="3640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101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69" name="Google Shape;369;p10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0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0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0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101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66696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01"/>
          <p:cNvSpPr/>
          <p:nvPr/>
        </p:nvSpPr>
        <p:spPr>
          <a:xfrm>
            <a:off x="12515367" y="488967"/>
            <a:ext cx="3050400" cy="4618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84" y="3460800"/>
            <a:ext cx="2736617" cy="153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01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01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9978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Сетка 1 Зелёный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102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81" name="Google Shape;381;p10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0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0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0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699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Сетка 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1" name="Google Shape;11;p7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3601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Сетка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82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7" name="Google Shape;17;p8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8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0656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3_Вертикальный список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8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3" name="Google Shape;23;p8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83"/>
          <p:cNvSpPr txBox="1">
            <a:spLocks noGrp="1"/>
          </p:cNvSpPr>
          <p:nvPr>
            <p:ph type="body" idx="1"/>
          </p:nvPr>
        </p:nvSpPr>
        <p:spPr>
          <a:xfrm>
            <a:off x="367900" y="1478400"/>
            <a:ext cx="8575200" cy="4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54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8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0" name="Google Shape;30;p8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0292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3_Слайд с картинкой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4"/>
          <p:cNvSpPr/>
          <p:nvPr/>
        </p:nvSpPr>
        <p:spPr>
          <a:xfrm>
            <a:off x="6117021" y="1989021"/>
            <a:ext cx="5680800" cy="34296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8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7" name="Google Shape;37;p8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84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54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8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43" name="Google Shape;43;p8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84"/>
          <p:cNvSpPr txBox="1"/>
          <p:nvPr/>
        </p:nvSpPr>
        <p:spPr>
          <a:xfrm>
            <a:off x="7037767" y="3459600"/>
            <a:ext cx="3811000" cy="7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84"/>
          <p:cNvSpPr txBox="1">
            <a:spLocks noGrp="1"/>
          </p:cNvSpPr>
          <p:nvPr>
            <p:ph type="body" idx="1"/>
          </p:nvPr>
        </p:nvSpPr>
        <p:spPr>
          <a:xfrm>
            <a:off x="367900" y="6264000"/>
            <a:ext cx="47640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04815" lvl="0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1pPr>
            <a:lvl2pPr marL="609630" lvl="1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2pPr>
            <a:lvl3pPr marL="914446" lvl="2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3pPr>
            <a:lvl4pPr marL="1219261" lvl="3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4pPr>
            <a:lvl5pPr marL="1524076" lvl="4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5pPr>
            <a:lvl6pPr marL="1828891" lvl="5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6pPr>
            <a:lvl7pPr marL="2133707" lvl="6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7pPr>
            <a:lvl8pPr marL="2438522" lvl="7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8pPr>
            <a:lvl9pPr marL="2743337" lvl="8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4"/>
          <p:cNvSpPr/>
          <p:nvPr/>
        </p:nvSpPr>
        <p:spPr>
          <a:xfrm>
            <a:off x="12515367" y="488967"/>
            <a:ext cx="3050400" cy="5607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изображение на слайд, затем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обрезку с помощью прямоугольника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с закруглёнными углами.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Добавьте чёрную обводку в 8 пикселей. Поместите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и выровняйте иллюстрацию по заданным направляющим. Изображение должно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перекрывать собой пунктирную линию.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84" y="1286126"/>
            <a:ext cx="2736617" cy="10680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4"/>
          <p:cNvSpPr txBox="1">
            <a:spLocks noGrp="1"/>
          </p:cNvSpPr>
          <p:nvPr>
            <p:ph type="body" idx="2"/>
          </p:nvPr>
        </p:nvSpPr>
        <p:spPr>
          <a:xfrm>
            <a:off x="367900" y="1478400"/>
            <a:ext cx="4764000" cy="4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9pPr>
          </a:lstStyle>
          <a:p>
            <a:endParaRPr/>
          </a:p>
        </p:txBody>
      </p:sp>
      <p:pic>
        <p:nvPicPr>
          <p:cNvPr id="52" name="Google Shape;52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3" y="3722569"/>
            <a:ext cx="2736616" cy="21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4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2140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6_Цитата с фотографией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5"/>
          <p:cNvSpPr/>
          <p:nvPr/>
        </p:nvSpPr>
        <p:spPr>
          <a:xfrm>
            <a:off x="728397" y="1499421"/>
            <a:ext cx="4080000" cy="408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8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57" name="Google Shape;57;p8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8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62" name="Google Shape;62;p8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8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85"/>
          <p:cNvSpPr/>
          <p:nvPr/>
        </p:nvSpPr>
        <p:spPr>
          <a:xfrm>
            <a:off x="5137821" y="1811734"/>
            <a:ext cx="457916" cy="319577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5"/>
          <p:cNvSpPr txBox="1"/>
          <p:nvPr/>
        </p:nvSpPr>
        <p:spPr>
          <a:xfrm>
            <a:off x="998177" y="3297600"/>
            <a:ext cx="35464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85"/>
          <p:cNvSpPr txBox="1">
            <a:spLocks noGrp="1"/>
          </p:cNvSpPr>
          <p:nvPr>
            <p:ph type="subTitle" idx="1"/>
          </p:nvPr>
        </p:nvSpPr>
        <p:spPr>
          <a:xfrm>
            <a:off x="5137817" y="4444800"/>
            <a:ext cx="4758000" cy="1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5"/>
          <p:cNvSpPr txBox="1">
            <a:spLocks noGrp="1"/>
          </p:cNvSpPr>
          <p:nvPr>
            <p:ph type="title"/>
          </p:nvPr>
        </p:nvSpPr>
        <p:spPr>
          <a:xfrm>
            <a:off x="5137817" y="2301600"/>
            <a:ext cx="57166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85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3" y="3558800"/>
            <a:ext cx="2547618" cy="2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85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317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6_Цитата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8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76" name="Google Shape;76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8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81" name="Google Shape;81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86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29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91425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6400" b="1">
                <a:solidFill>
                  <a:srgbClr val="4BD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grpSp>
        <p:nvGrpSpPr>
          <p:cNvPr id="86" name="Google Shape;86;p8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87" name="Google Shape;87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86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0125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7_Описание спикера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7"/>
          <p:cNvSpPr/>
          <p:nvPr/>
        </p:nvSpPr>
        <p:spPr>
          <a:xfrm>
            <a:off x="388927" y="989711"/>
            <a:ext cx="3777600" cy="3777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7"/>
          <p:cNvSpPr txBox="1"/>
          <p:nvPr/>
        </p:nvSpPr>
        <p:spPr>
          <a:xfrm>
            <a:off x="490633" y="2717050"/>
            <a:ext cx="35658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7"/>
          <p:cNvSpPr txBox="1">
            <a:spLocks noGrp="1"/>
          </p:cNvSpPr>
          <p:nvPr>
            <p:ph type="subTitle" idx="1"/>
          </p:nvPr>
        </p:nvSpPr>
        <p:spPr>
          <a:xfrm>
            <a:off x="5131900" y="2460883"/>
            <a:ext cx="5716800" cy="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7"/>
          <p:cNvSpPr txBox="1">
            <a:spLocks noGrp="1"/>
          </p:cNvSpPr>
          <p:nvPr>
            <p:ph type="title"/>
          </p:nvPr>
        </p:nvSpPr>
        <p:spPr>
          <a:xfrm>
            <a:off x="5135033" y="1473783"/>
            <a:ext cx="5713600" cy="9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87"/>
          <p:cNvSpPr txBox="1"/>
          <p:nvPr/>
        </p:nvSpPr>
        <p:spPr>
          <a:xfrm>
            <a:off x="5135033" y="3297889"/>
            <a:ext cx="475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  <a:buFont typeface="Arial"/>
              <a:buNone/>
            </a:pPr>
            <a:r>
              <a:rPr lang="ru" sz="16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16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7"/>
          <p:cNvGrpSpPr/>
          <p:nvPr/>
        </p:nvGrpSpPr>
        <p:grpSpPr>
          <a:xfrm>
            <a:off x="5135040" y="3956882"/>
            <a:ext cx="322801" cy="322801"/>
            <a:chOff x="1190625" y="238125"/>
            <a:chExt cx="4905800" cy="4905800"/>
          </a:xfrm>
        </p:grpSpPr>
        <p:sp>
          <p:nvSpPr>
            <p:cNvPr id="99" name="Google Shape;99;p87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7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87"/>
          <p:cNvGrpSpPr/>
          <p:nvPr/>
        </p:nvGrpSpPr>
        <p:grpSpPr>
          <a:xfrm>
            <a:off x="5131672" y="4445956"/>
            <a:ext cx="335720" cy="335720"/>
            <a:chOff x="1190625" y="238125"/>
            <a:chExt cx="5186200" cy="5186200"/>
          </a:xfrm>
        </p:grpSpPr>
        <p:sp>
          <p:nvSpPr>
            <p:cNvPr id="102" name="Google Shape;102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7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87"/>
          <p:cNvGrpSpPr/>
          <p:nvPr/>
        </p:nvGrpSpPr>
        <p:grpSpPr>
          <a:xfrm>
            <a:off x="5131803" y="4943681"/>
            <a:ext cx="329151" cy="329151"/>
            <a:chOff x="1190625" y="238125"/>
            <a:chExt cx="5186200" cy="5186200"/>
          </a:xfrm>
        </p:grpSpPr>
        <p:sp>
          <p:nvSpPr>
            <p:cNvPr id="105" name="Google Shape;105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7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87"/>
          <p:cNvGrpSpPr/>
          <p:nvPr/>
        </p:nvGrpSpPr>
        <p:grpSpPr>
          <a:xfrm>
            <a:off x="5131829" y="5438021"/>
            <a:ext cx="332263" cy="332263"/>
            <a:chOff x="1190625" y="238125"/>
            <a:chExt cx="5186200" cy="5186200"/>
          </a:xfrm>
        </p:grpSpPr>
        <p:sp>
          <p:nvSpPr>
            <p:cNvPr id="108" name="Google Shape;108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7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87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11" name="Google Shape;111;p8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87"/>
          <p:cNvSpPr txBox="1">
            <a:spLocks noGrp="1"/>
          </p:cNvSpPr>
          <p:nvPr>
            <p:ph type="subTitle" idx="2"/>
          </p:nvPr>
        </p:nvSpPr>
        <p:spPr>
          <a:xfrm>
            <a:off x="5595350" y="4444023"/>
            <a:ext cx="334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7"/>
          <p:cNvSpPr txBox="1">
            <a:spLocks noGrp="1"/>
          </p:cNvSpPr>
          <p:nvPr>
            <p:ph type="subTitle" idx="3"/>
          </p:nvPr>
        </p:nvSpPr>
        <p:spPr>
          <a:xfrm>
            <a:off x="5595350" y="3955073"/>
            <a:ext cx="33478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7"/>
          <p:cNvSpPr txBox="1">
            <a:spLocks noGrp="1"/>
          </p:cNvSpPr>
          <p:nvPr>
            <p:ph type="subTitle" idx="4"/>
          </p:nvPr>
        </p:nvSpPr>
        <p:spPr>
          <a:xfrm>
            <a:off x="5595350" y="4939331"/>
            <a:ext cx="334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7"/>
          <p:cNvSpPr txBox="1">
            <a:spLocks noGrp="1"/>
          </p:cNvSpPr>
          <p:nvPr>
            <p:ph type="subTitle" idx="5"/>
          </p:nvPr>
        </p:nvSpPr>
        <p:spPr>
          <a:xfrm>
            <a:off x="5595350" y="5437798"/>
            <a:ext cx="334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7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3" y="3558800"/>
            <a:ext cx="2547618" cy="2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7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74119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3_Вертикальный список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8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3" name="Google Shape;23;p8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83"/>
          <p:cNvSpPr txBox="1">
            <a:spLocks noGrp="1"/>
          </p:cNvSpPr>
          <p:nvPr>
            <p:ph type="body" idx="1"/>
          </p:nvPr>
        </p:nvSpPr>
        <p:spPr>
          <a:xfrm>
            <a:off x="367900" y="1478400"/>
            <a:ext cx="8575200" cy="4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54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8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0" name="Google Shape;30;p8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998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7_Описание спикера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8"/>
          <p:cNvSpPr/>
          <p:nvPr/>
        </p:nvSpPr>
        <p:spPr>
          <a:xfrm>
            <a:off x="381021" y="342621"/>
            <a:ext cx="2846400" cy="284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8"/>
          <p:cNvSpPr txBox="1"/>
          <p:nvPr/>
        </p:nvSpPr>
        <p:spPr>
          <a:xfrm>
            <a:off x="536033" y="1481300"/>
            <a:ext cx="25434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13200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88"/>
          <p:cNvSpPr txBox="1">
            <a:spLocks noGrp="1"/>
          </p:cNvSpPr>
          <p:nvPr>
            <p:ph type="subTitle" idx="1"/>
          </p:nvPr>
        </p:nvSpPr>
        <p:spPr>
          <a:xfrm>
            <a:off x="4179400" y="1966100"/>
            <a:ext cx="6669200" cy="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88"/>
          <p:cNvSpPr txBox="1">
            <a:spLocks noGrp="1"/>
          </p:cNvSpPr>
          <p:nvPr>
            <p:ph type="title"/>
          </p:nvPr>
        </p:nvSpPr>
        <p:spPr>
          <a:xfrm>
            <a:off x="4179100" y="653600"/>
            <a:ext cx="66692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128" name="Google Shape;128;p88"/>
          <p:cNvSpPr txBox="1">
            <a:spLocks noGrp="1"/>
          </p:cNvSpPr>
          <p:nvPr>
            <p:ph type="subTitle" idx="2"/>
          </p:nvPr>
        </p:nvSpPr>
        <p:spPr>
          <a:xfrm>
            <a:off x="4179100" y="3624000"/>
            <a:ext cx="38040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3600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88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30" name="Google Shape;130;p8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88"/>
          <p:cNvSpPr txBox="1">
            <a:spLocks noGrp="1"/>
          </p:cNvSpPr>
          <p:nvPr>
            <p:ph type="subTitle" idx="3"/>
          </p:nvPr>
        </p:nvSpPr>
        <p:spPr>
          <a:xfrm>
            <a:off x="4642550" y="5603283"/>
            <a:ext cx="2956400" cy="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8"/>
          <p:cNvSpPr txBox="1"/>
          <p:nvPr/>
        </p:nvSpPr>
        <p:spPr>
          <a:xfrm>
            <a:off x="367900" y="3648000"/>
            <a:ext cx="1905600" cy="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3000"/>
              <a:buFont typeface="Arial"/>
              <a:buNone/>
            </a:pPr>
            <a:r>
              <a:rPr lang="ru" sz="2000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2000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88"/>
          <p:cNvSpPr txBox="1"/>
          <p:nvPr/>
        </p:nvSpPr>
        <p:spPr>
          <a:xfrm>
            <a:off x="367800" y="5600700"/>
            <a:ext cx="19056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800"/>
              <a:buFont typeface="Arial"/>
              <a:buNone/>
            </a:pPr>
            <a:r>
              <a:rPr lang="ru" sz="1200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200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88"/>
          <p:cNvGrpSpPr/>
          <p:nvPr/>
        </p:nvGrpSpPr>
        <p:grpSpPr>
          <a:xfrm>
            <a:off x="4179402" y="5601787"/>
            <a:ext cx="331301" cy="333267"/>
            <a:chOff x="1190625" y="238125"/>
            <a:chExt cx="4905800" cy="4905800"/>
          </a:xfrm>
        </p:grpSpPr>
        <p:sp>
          <p:nvSpPr>
            <p:cNvPr id="138" name="Google Shape;138;p8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88"/>
          <p:cNvGrpSpPr/>
          <p:nvPr/>
        </p:nvGrpSpPr>
        <p:grpSpPr>
          <a:xfrm>
            <a:off x="4179217" y="6096124"/>
            <a:ext cx="331677" cy="333645"/>
            <a:chOff x="1190625" y="238125"/>
            <a:chExt cx="5186200" cy="5186200"/>
          </a:xfrm>
        </p:grpSpPr>
        <p:sp>
          <p:nvSpPr>
            <p:cNvPr id="141" name="Google Shape;141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88"/>
          <p:cNvGrpSpPr/>
          <p:nvPr/>
        </p:nvGrpSpPr>
        <p:grpSpPr>
          <a:xfrm>
            <a:off x="7983026" y="5601642"/>
            <a:ext cx="332378" cy="333645"/>
            <a:chOff x="1190625" y="238125"/>
            <a:chExt cx="5186200" cy="5186200"/>
          </a:xfrm>
        </p:grpSpPr>
        <p:sp>
          <p:nvSpPr>
            <p:cNvPr id="144" name="Google Shape;144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88"/>
          <p:cNvGrpSpPr/>
          <p:nvPr/>
        </p:nvGrpSpPr>
        <p:grpSpPr>
          <a:xfrm>
            <a:off x="7983026" y="6096170"/>
            <a:ext cx="332378" cy="333645"/>
            <a:chOff x="1190625" y="238125"/>
            <a:chExt cx="5186200" cy="5186200"/>
          </a:xfrm>
        </p:grpSpPr>
        <p:sp>
          <p:nvSpPr>
            <p:cNvPr id="147" name="Google Shape;147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88"/>
          <p:cNvSpPr txBox="1">
            <a:spLocks noGrp="1"/>
          </p:cNvSpPr>
          <p:nvPr>
            <p:ph type="subTitle" idx="4"/>
          </p:nvPr>
        </p:nvSpPr>
        <p:spPr>
          <a:xfrm>
            <a:off x="4642550" y="6096342"/>
            <a:ext cx="2956400" cy="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8"/>
          <p:cNvSpPr txBox="1">
            <a:spLocks noGrp="1"/>
          </p:cNvSpPr>
          <p:nvPr>
            <p:ph type="subTitle" idx="5"/>
          </p:nvPr>
        </p:nvSpPr>
        <p:spPr>
          <a:xfrm>
            <a:off x="8463942" y="6096342"/>
            <a:ext cx="2956400" cy="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8"/>
          <p:cNvSpPr txBox="1">
            <a:spLocks noGrp="1"/>
          </p:cNvSpPr>
          <p:nvPr>
            <p:ph type="subTitle" idx="6"/>
          </p:nvPr>
        </p:nvSpPr>
        <p:spPr>
          <a:xfrm>
            <a:off x="8463950" y="5611317"/>
            <a:ext cx="2956400" cy="3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8"/>
          <p:cNvSpPr txBox="1">
            <a:spLocks noGrp="1"/>
          </p:cNvSpPr>
          <p:nvPr>
            <p:ph type="subTitle" idx="7"/>
          </p:nvPr>
        </p:nvSpPr>
        <p:spPr>
          <a:xfrm>
            <a:off x="7990300" y="3624000"/>
            <a:ext cx="38338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8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4" y="3624000"/>
            <a:ext cx="2280517" cy="25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8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218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4_Шесть элементов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8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59" name="Google Shape;159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8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64" name="Google Shape;164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8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69" name="Google Shape;169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89"/>
          <p:cNvSpPr txBox="1">
            <a:spLocks noGrp="1"/>
          </p:cNvSpPr>
          <p:nvPr>
            <p:ph type="body" idx="1"/>
          </p:nvPr>
        </p:nvSpPr>
        <p:spPr>
          <a:xfrm>
            <a:off x="360800" y="2301600"/>
            <a:ext cx="28772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4" name="Google Shape;174;p89"/>
          <p:cNvSpPr/>
          <p:nvPr/>
        </p:nvSpPr>
        <p:spPr>
          <a:xfrm>
            <a:off x="367150" y="1473200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9"/>
          <p:cNvSpPr/>
          <p:nvPr/>
        </p:nvSpPr>
        <p:spPr>
          <a:xfrm>
            <a:off x="4178483" y="1475500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9"/>
          <p:cNvSpPr/>
          <p:nvPr/>
        </p:nvSpPr>
        <p:spPr>
          <a:xfrm>
            <a:off x="7991083" y="1475500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9"/>
          <p:cNvSpPr/>
          <p:nvPr/>
        </p:nvSpPr>
        <p:spPr>
          <a:xfrm>
            <a:off x="367150" y="3775842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9"/>
          <p:cNvSpPr/>
          <p:nvPr/>
        </p:nvSpPr>
        <p:spPr>
          <a:xfrm>
            <a:off x="4178483" y="3775842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9"/>
          <p:cNvSpPr/>
          <p:nvPr/>
        </p:nvSpPr>
        <p:spPr>
          <a:xfrm>
            <a:off x="7991083" y="3775842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9"/>
          <p:cNvSpPr txBox="1">
            <a:spLocks noGrp="1"/>
          </p:cNvSpPr>
          <p:nvPr>
            <p:ph type="body" idx="2"/>
          </p:nvPr>
        </p:nvSpPr>
        <p:spPr>
          <a:xfrm>
            <a:off x="367900" y="4608000"/>
            <a:ext cx="28772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89"/>
          <p:cNvSpPr txBox="1">
            <a:spLocks noGrp="1"/>
          </p:cNvSpPr>
          <p:nvPr>
            <p:ph type="body" idx="3"/>
          </p:nvPr>
        </p:nvSpPr>
        <p:spPr>
          <a:xfrm>
            <a:off x="4179100" y="2301600"/>
            <a:ext cx="30304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2" name="Google Shape;182;p89"/>
          <p:cNvSpPr txBox="1">
            <a:spLocks noGrp="1"/>
          </p:cNvSpPr>
          <p:nvPr>
            <p:ph type="body" idx="4"/>
          </p:nvPr>
        </p:nvSpPr>
        <p:spPr>
          <a:xfrm>
            <a:off x="4179083" y="4608000"/>
            <a:ext cx="28584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3" name="Google Shape;183;p89"/>
          <p:cNvSpPr txBox="1">
            <a:spLocks noGrp="1"/>
          </p:cNvSpPr>
          <p:nvPr>
            <p:ph type="body" idx="5"/>
          </p:nvPr>
        </p:nvSpPr>
        <p:spPr>
          <a:xfrm>
            <a:off x="7985333" y="2293700"/>
            <a:ext cx="28772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4" name="Google Shape;184;p89"/>
          <p:cNvSpPr txBox="1">
            <a:spLocks noGrp="1"/>
          </p:cNvSpPr>
          <p:nvPr>
            <p:ph type="body" idx="6"/>
          </p:nvPr>
        </p:nvSpPr>
        <p:spPr>
          <a:xfrm>
            <a:off x="7985333" y="4608000"/>
            <a:ext cx="28772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185" name="Google Shape;185;p8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86" name="Google Shape;186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89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89"/>
          <p:cNvSpPr/>
          <p:nvPr/>
        </p:nvSpPr>
        <p:spPr>
          <a:xfrm>
            <a:off x="12515367" y="488967"/>
            <a:ext cx="2347400" cy="2808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Впишите в круг иконку или текстовое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значение с размером шрифта 30pt.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80952" y="1398052"/>
            <a:ext cx="1838105" cy="166773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9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22426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4_Три элемента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96" name="Google Shape;196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01" name="Google Shape;201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06" name="Google Shape;206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90"/>
          <p:cNvSpPr txBox="1">
            <a:spLocks noGrp="1"/>
          </p:cNvSpPr>
          <p:nvPr>
            <p:ph type="body" idx="1"/>
          </p:nvPr>
        </p:nvSpPr>
        <p:spPr>
          <a:xfrm>
            <a:off x="367900" y="3947600"/>
            <a:ext cx="3811200" cy="1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grpSp>
        <p:nvGrpSpPr>
          <p:cNvPr id="211" name="Google Shape;211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12" name="Google Shape;212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90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90"/>
          <p:cNvSpPr/>
          <p:nvPr/>
        </p:nvSpPr>
        <p:spPr>
          <a:xfrm>
            <a:off x="364800" y="212935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0"/>
          <p:cNvSpPr/>
          <p:nvPr/>
        </p:nvSpPr>
        <p:spPr>
          <a:xfrm>
            <a:off x="4179092" y="213280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0"/>
          <p:cNvSpPr/>
          <p:nvPr/>
        </p:nvSpPr>
        <p:spPr>
          <a:xfrm>
            <a:off x="7988817" y="213280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0"/>
          <p:cNvSpPr txBox="1">
            <a:spLocks noGrp="1"/>
          </p:cNvSpPr>
          <p:nvPr>
            <p:ph type="body" idx="2"/>
          </p:nvPr>
        </p:nvSpPr>
        <p:spPr>
          <a:xfrm>
            <a:off x="4179100" y="3947600"/>
            <a:ext cx="3811200" cy="1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1" name="Google Shape;221;p90"/>
          <p:cNvSpPr txBox="1">
            <a:spLocks noGrp="1"/>
          </p:cNvSpPr>
          <p:nvPr>
            <p:ph type="body" idx="3"/>
          </p:nvPr>
        </p:nvSpPr>
        <p:spPr>
          <a:xfrm>
            <a:off x="7990300" y="3947600"/>
            <a:ext cx="3833800" cy="1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2" name="Google Shape;222;p90"/>
          <p:cNvSpPr/>
          <p:nvPr/>
        </p:nvSpPr>
        <p:spPr>
          <a:xfrm>
            <a:off x="12515367" y="483600"/>
            <a:ext cx="2347400" cy="29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Впишите в круг иконку или текстовое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значение с размером шрифта 56pt.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90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2620261" y="1316400"/>
            <a:ext cx="1761283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90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158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5_Большая цифра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1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1"/>
          <p:cNvSpPr txBox="1">
            <a:spLocks noGrp="1"/>
          </p:cNvSpPr>
          <p:nvPr>
            <p:ph type="subTitle" idx="1"/>
          </p:nvPr>
        </p:nvSpPr>
        <p:spPr>
          <a:xfrm>
            <a:off x="3237950" y="1478400"/>
            <a:ext cx="5716000" cy="19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15334" b="1">
                <a:solidFill>
                  <a:srgbClr val="4BD0A0"/>
                </a:solidFill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228" name="Google Shape;228;p91"/>
          <p:cNvSpPr/>
          <p:nvPr/>
        </p:nvSpPr>
        <p:spPr>
          <a:xfrm>
            <a:off x="-4191000" y="3180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1"/>
          <p:cNvSpPr/>
          <p:nvPr/>
        </p:nvSpPr>
        <p:spPr>
          <a:xfrm>
            <a:off x="9525000" y="3180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1"/>
          <p:cNvSpPr txBox="1">
            <a:spLocks noGrp="1"/>
          </p:cNvSpPr>
          <p:nvPr>
            <p:ph type="title"/>
          </p:nvPr>
        </p:nvSpPr>
        <p:spPr>
          <a:xfrm>
            <a:off x="3237950" y="3623717"/>
            <a:ext cx="5716000" cy="16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91"/>
          <p:cNvSpPr txBox="1">
            <a:spLocks noGrp="1"/>
          </p:cNvSpPr>
          <p:nvPr>
            <p:ph type="body" idx="2"/>
          </p:nvPr>
        </p:nvSpPr>
        <p:spPr>
          <a:xfrm>
            <a:off x="367900" y="6264000"/>
            <a:ext cx="47640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04815" lvl="0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1pPr>
            <a:lvl2pPr marL="609630" lvl="1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2pPr>
            <a:lvl3pPr marL="914446" lvl="2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3pPr>
            <a:lvl4pPr marL="1219261" lvl="3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4pPr>
            <a:lvl5pPr marL="1524076" lvl="4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5pPr>
            <a:lvl6pPr marL="1828891" lvl="5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6pPr>
            <a:lvl7pPr marL="2133707" lvl="6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7pPr>
            <a:lvl8pPr marL="2438522" lvl="7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8pPr>
            <a:lvl9pPr marL="2743337" lvl="8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91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33" name="Google Shape;233;p9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099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2"/>
          <p:cNvSpPr/>
          <p:nvPr/>
        </p:nvSpPr>
        <p:spPr>
          <a:xfrm>
            <a:off x="9515117" y="482600"/>
            <a:ext cx="6375400" cy="637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2"/>
          <p:cNvSpPr/>
          <p:nvPr/>
        </p:nvSpPr>
        <p:spPr>
          <a:xfrm>
            <a:off x="3135000" y="482600"/>
            <a:ext cx="6375400" cy="637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2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92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42" name="Google Shape;242;p9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92"/>
          <p:cNvSpPr/>
          <p:nvPr/>
        </p:nvSpPr>
        <p:spPr>
          <a:xfrm>
            <a:off x="12515367" y="483600"/>
            <a:ext cx="3120000" cy="2977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7833" y="1478394"/>
            <a:ext cx="2909752" cy="18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2"/>
          <p:cNvSpPr/>
          <p:nvPr/>
        </p:nvSpPr>
        <p:spPr>
          <a:xfrm>
            <a:off x="12515367" y="3944417"/>
            <a:ext cx="3120000" cy="198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Нижний текстовый блок используйте для написания имени, фамилии и должности.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7834" y="4776000"/>
            <a:ext cx="2111977" cy="9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92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2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19279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8_Финальный слайд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93"/>
          <p:cNvGrpSpPr/>
          <p:nvPr/>
        </p:nvGrpSpPr>
        <p:grpSpPr>
          <a:xfrm>
            <a:off x="2632800" y="482600"/>
            <a:ext cx="12755517" cy="6375400"/>
            <a:chOff x="3949200" y="723900"/>
            <a:chExt cx="19133275" cy="9563100"/>
          </a:xfrm>
        </p:grpSpPr>
        <p:sp>
          <p:nvSpPr>
            <p:cNvPr id="254" name="Google Shape;254;p93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3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93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93"/>
          <p:cNvSpPr txBox="1">
            <a:spLocks noGrp="1"/>
          </p:cNvSpPr>
          <p:nvPr>
            <p:ph type="subTitle" idx="2"/>
          </p:nvPr>
        </p:nvSpPr>
        <p:spPr>
          <a:xfrm>
            <a:off x="5636144" y="5939283"/>
            <a:ext cx="23648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93"/>
          <p:cNvSpPr txBox="1">
            <a:spLocks noGrp="1"/>
          </p:cNvSpPr>
          <p:nvPr>
            <p:ph type="subTitle" idx="3"/>
          </p:nvPr>
        </p:nvSpPr>
        <p:spPr>
          <a:xfrm>
            <a:off x="8483900" y="5939283"/>
            <a:ext cx="23648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9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60" name="Google Shape;260;p9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93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93"/>
          <p:cNvGrpSpPr/>
          <p:nvPr/>
        </p:nvGrpSpPr>
        <p:grpSpPr>
          <a:xfrm>
            <a:off x="7993304" y="5932050"/>
            <a:ext cx="494505" cy="494505"/>
            <a:chOff x="1190625" y="193738"/>
            <a:chExt cx="4905800" cy="4905800"/>
          </a:xfrm>
        </p:grpSpPr>
        <p:sp>
          <p:nvSpPr>
            <p:cNvPr id="266" name="Google Shape;266;p93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3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93"/>
          <p:cNvGrpSpPr/>
          <p:nvPr/>
        </p:nvGrpSpPr>
        <p:grpSpPr>
          <a:xfrm>
            <a:off x="5131901" y="5933332"/>
            <a:ext cx="493726" cy="493726"/>
            <a:chOff x="1190625" y="238125"/>
            <a:chExt cx="5186200" cy="5186200"/>
          </a:xfrm>
        </p:grpSpPr>
        <p:sp>
          <p:nvSpPr>
            <p:cNvPr id="269" name="Google Shape;269;p93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3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93"/>
          <p:cNvGrpSpPr/>
          <p:nvPr/>
        </p:nvGrpSpPr>
        <p:grpSpPr>
          <a:xfrm>
            <a:off x="11651734" y="6250314"/>
            <a:ext cx="344717" cy="353773"/>
            <a:chOff x="238125" y="2432825"/>
            <a:chExt cx="779550" cy="781875"/>
          </a:xfrm>
        </p:grpSpPr>
        <p:sp>
          <p:nvSpPr>
            <p:cNvPr id="272" name="Google Shape;272;p9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7666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8_Финальный слайд 2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94"/>
          <p:cNvGrpSpPr/>
          <p:nvPr/>
        </p:nvGrpSpPr>
        <p:grpSpPr>
          <a:xfrm>
            <a:off x="2632800" y="482600"/>
            <a:ext cx="12755517" cy="6375400"/>
            <a:chOff x="3949200" y="723900"/>
            <a:chExt cx="19133275" cy="9563100"/>
          </a:xfrm>
        </p:grpSpPr>
        <p:sp>
          <p:nvSpPr>
            <p:cNvPr id="278" name="Google Shape;278;p9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94"/>
          <p:cNvSpPr txBox="1">
            <a:spLocks noGrp="1"/>
          </p:cNvSpPr>
          <p:nvPr>
            <p:ph type="subTitle" idx="1"/>
          </p:nvPr>
        </p:nvSpPr>
        <p:spPr>
          <a:xfrm>
            <a:off x="866600" y="3952483"/>
            <a:ext cx="23714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9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82" name="Google Shape;282;p9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94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94"/>
          <p:cNvGrpSpPr/>
          <p:nvPr/>
        </p:nvGrpSpPr>
        <p:grpSpPr>
          <a:xfrm>
            <a:off x="11651734" y="6250314"/>
            <a:ext cx="344717" cy="353773"/>
            <a:chOff x="238125" y="2432825"/>
            <a:chExt cx="779550" cy="781875"/>
          </a:xfrm>
        </p:grpSpPr>
        <p:sp>
          <p:nvSpPr>
            <p:cNvPr id="288" name="Google Shape;288;p9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94"/>
          <p:cNvGrpSpPr/>
          <p:nvPr/>
        </p:nvGrpSpPr>
        <p:grpSpPr>
          <a:xfrm>
            <a:off x="367864" y="4608815"/>
            <a:ext cx="499083" cy="499083"/>
            <a:chOff x="1190625" y="193738"/>
            <a:chExt cx="4905800" cy="4905800"/>
          </a:xfrm>
        </p:grpSpPr>
        <p:sp>
          <p:nvSpPr>
            <p:cNvPr id="293" name="Google Shape;293;p9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9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94"/>
          <p:cNvGrpSpPr/>
          <p:nvPr/>
        </p:nvGrpSpPr>
        <p:grpSpPr>
          <a:xfrm>
            <a:off x="367412" y="3950393"/>
            <a:ext cx="499181" cy="499181"/>
            <a:chOff x="7019517" y="8956750"/>
            <a:chExt cx="684060" cy="684060"/>
          </a:xfrm>
        </p:grpSpPr>
        <p:sp>
          <p:nvSpPr>
            <p:cNvPr id="296" name="Google Shape;296;p94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4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94"/>
          <p:cNvSpPr txBox="1">
            <a:spLocks noGrp="1"/>
          </p:cNvSpPr>
          <p:nvPr>
            <p:ph type="subTitle" idx="2"/>
          </p:nvPr>
        </p:nvSpPr>
        <p:spPr>
          <a:xfrm>
            <a:off x="866500" y="4612800"/>
            <a:ext cx="23714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94"/>
          <p:cNvSpPr txBox="1">
            <a:spLocks noGrp="1"/>
          </p:cNvSpPr>
          <p:nvPr>
            <p:ph type="subTitle" idx="3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5695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2_Слайд раздел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9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02" name="Google Shape;302;p9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95"/>
          <p:cNvSpPr/>
          <p:nvPr/>
        </p:nvSpPr>
        <p:spPr>
          <a:xfrm>
            <a:off x="6897867" y="-4625"/>
            <a:ext cx="5294200" cy="5256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5"/>
          <p:cNvSpPr/>
          <p:nvPr/>
        </p:nvSpPr>
        <p:spPr>
          <a:xfrm>
            <a:off x="5782300" y="4346200"/>
            <a:ext cx="2510400" cy="2510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5"/>
          <p:cNvSpPr txBox="1">
            <a:spLocks noGrp="1"/>
          </p:cNvSpPr>
          <p:nvPr>
            <p:ph type="subTitle" idx="1"/>
          </p:nvPr>
        </p:nvSpPr>
        <p:spPr>
          <a:xfrm>
            <a:off x="6096000" y="5096400"/>
            <a:ext cx="18944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6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309" name="Google Shape;309;p95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65068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2_Слайд раздел 2">
    <p:bg>
      <p:bgPr>
        <a:solidFill>
          <a:srgbClr val="4BD0A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6"/>
          <p:cNvSpPr/>
          <p:nvPr/>
        </p:nvSpPr>
        <p:spPr>
          <a:xfrm>
            <a:off x="8906942" y="2654663"/>
            <a:ext cx="3769800" cy="3769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6"/>
          <p:cNvSpPr/>
          <p:nvPr/>
        </p:nvSpPr>
        <p:spPr>
          <a:xfrm>
            <a:off x="5136057" y="2640417"/>
            <a:ext cx="3769800" cy="3769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9600"/>
              <a:buFont typeface="Arial"/>
              <a:buNone/>
            </a:pP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96"/>
          <p:cNvSpPr txBox="1">
            <a:spLocks noGrp="1"/>
          </p:cNvSpPr>
          <p:nvPr>
            <p:ph type="subTitle" idx="1"/>
          </p:nvPr>
        </p:nvSpPr>
        <p:spPr>
          <a:xfrm>
            <a:off x="5136050" y="3624000"/>
            <a:ext cx="38070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0" rIns="91425" bIns="0" anchor="t" anchorCtr="0">
            <a:noAutofit/>
          </a:bodyPr>
          <a:lstStyle>
            <a:lvl1pPr lv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64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grpSp>
        <p:nvGrpSpPr>
          <p:cNvPr id="314" name="Google Shape;314;p9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15" name="Google Shape;315;p9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9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9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96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40172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2_Слайд раздел 3_1">
    <p:bg>
      <p:bgPr>
        <a:solidFill>
          <a:srgbClr val="4BD0A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7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97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7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7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97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26" name="Google Shape;326;p9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9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9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9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97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57828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3_Слайд с картинкой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4"/>
          <p:cNvSpPr/>
          <p:nvPr/>
        </p:nvSpPr>
        <p:spPr>
          <a:xfrm>
            <a:off x="6117021" y="1989021"/>
            <a:ext cx="5680800" cy="34296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8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7" name="Google Shape;37;p8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84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54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8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43" name="Google Shape;43;p8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84"/>
          <p:cNvSpPr txBox="1"/>
          <p:nvPr/>
        </p:nvSpPr>
        <p:spPr>
          <a:xfrm>
            <a:off x="7037767" y="3459600"/>
            <a:ext cx="3811000" cy="7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84"/>
          <p:cNvSpPr txBox="1">
            <a:spLocks noGrp="1"/>
          </p:cNvSpPr>
          <p:nvPr>
            <p:ph type="body" idx="1"/>
          </p:nvPr>
        </p:nvSpPr>
        <p:spPr>
          <a:xfrm>
            <a:off x="367900" y="6264000"/>
            <a:ext cx="47640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04815" lvl="0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1pPr>
            <a:lvl2pPr marL="609630" lvl="1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2pPr>
            <a:lvl3pPr marL="914446" lvl="2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3pPr>
            <a:lvl4pPr marL="1219261" lvl="3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4pPr>
            <a:lvl5pPr marL="1524076" lvl="4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5pPr>
            <a:lvl6pPr marL="1828891" lvl="5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6pPr>
            <a:lvl7pPr marL="2133707" lvl="6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7pPr>
            <a:lvl8pPr marL="2438522" lvl="7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8pPr>
            <a:lvl9pPr marL="2743337" lvl="8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4"/>
          <p:cNvSpPr/>
          <p:nvPr/>
        </p:nvSpPr>
        <p:spPr>
          <a:xfrm>
            <a:off x="12515367" y="488967"/>
            <a:ext cx="3050400" cy="5607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изображение на слайд, затем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обрезку с помощью прямоугольника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с закруглёнными углами.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Добавьте чёрную обводку в 8 пикселей. Поместите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и выровняйте иллюстрацию по заданным направляющим. Изображение должно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перекрывать собой пунктирную линию.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84" y="1286126"/>
            <a:ext cx="2736617" cy="10680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4"/>
          <p:cNvSpPr txBox="1">
            <a:spLocks noGrp="1"/>
          </p:cNvSpPr>
          <p:nvPr>
            <p:ph type="body" idx="2"/>
          </p:nvPr>
        </p:nvSpPr>
        <p:spPr>
          <a:xfrm>
            <a:off x="367900" y="1478400"/>
            <a:ext cx="4764000" cy="4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9pPr>
          </a:lstStyle>
          <a:p>
            <a:endParaRPr/>
          </a:p>
        </p:txBody>
      </p:sp>
      <p:pic>
        <p:nvPicPr>
          <p:cNvPr id="52" name="Google Shape;52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3" y="3722569"/>
            <a:ext cx="2736616" cy="21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4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54876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2_Слайд раздел 3_2">
    <p:bg>
      <p:bgPr>
        <a:solidFill>
          <a:srgbClr val="4BD0A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8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98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98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98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98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37" name="Google Shape;337;p9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9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9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9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98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0400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2_Слайд раздел 3_3">
    <p:bg>
      <p:bgPr>
        <a:solidFill>
          <a:srgbClr val="4BD0A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9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99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99"/>
          <p:cNvSpPr/>
          <p:nvPr/>
        </p:nvSpPr>
        <p:spPr>
          <a:xfrm>
            <a:off x="6095795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99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9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48" name="Google Shape;348;p9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9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9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99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0864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2_Слайд раздел 3_4">
    <p:bg>
      <p:bgPr>
        <a:solidFill>
          <a:srgbClr val="4BD0A0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0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0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00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0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10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59" name="Google Shape;359;p10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0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0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0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100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1851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1_Титульный слайд с изображением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1"/>
          <p:cNvSpPr/>
          <p:nvPr/>
        </p:nvSpPr>
        <p:spPr>
          <a:xfrm>
            <a:off x="6096000" y="331200"/>
            <a:ext cx="5609000" cy="560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01"/>
          <p:cNvSpPr/>
          <p:nvPr/>
        </p:nvSpPr>
        <p:spPr>
          <a:xfrm>
            <a:off x="6401840" y="840000"/>
            <a:ext cx="5577200" cy="5577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1"/>
          <p:cNvSpPr txBox="1"/>
          <p:nvPr/>
        </p:nvSpPr>
        <p:spPr>
          <a:xfrm>
            <a:off x="7208100" y="3373817"/>
            <a:ext cx="3640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101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69" name="Google Shape;369;p10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0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0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0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101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66696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01"/>
          <p:cNvSpPr/>
          <p:nvPr/>
        </p:nvSpPr>
        <p:spPr>
          <a:xfrm>
            <a:off x="12515367" y="488967"/>
            <a:ext cx="3050400" cy="4618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84" y="3460800"/>
            <a:ext cx="2736617" cy="153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01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01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6497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Сетка 1 Зелёный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102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81" name="Google Shape;381;p10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0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0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0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9985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Сетка 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1" name="Google Shape;11;p7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637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3_Вертикальный список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8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3" name="Google Shape;23;p8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83"/>
          <p:cNvSpPr txBox="1">
            <a:spLocks noGrp="1"/>
          </p:cNvSpPr>
          <p:nvPr>
            <p:ph type="body" idx="1"/>
          </p:nvPr>
        </p:nvSpPr>
        <p:spPr>
          <a:xfrm>
            <a:off x="367900" y="1478400"/>
            <a:ext cx="8575200" cy="4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54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8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0" name="Google Shape;30;p8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411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3_Слайд с картинкой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4"/>
          <p:cNvSpPr/>
          <p:nvPr/>
        </p:nvSpPr>
        <p:spPr>
          <a:xfrm>
            <a:off x="6117021" y="1989021"/>
            <a:ext cx="5680800" cy="34296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8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7" name="Google Shape;37;p8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84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54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8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43" name="Google Shape;43;p8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84"/>
          <p:cNvSpPr txBox="1"/>
          <p:nvPr/>
        </p:nvSpPr>
        <p:spPr>
          <a:xfrm>
            <a:off x="7037767" y="3459600"/>
            <a:ext cx="3811000" cy="7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84"/>
          <p:cNvSpPr txBox="1">
            <a:spLocks noGrp="1"/>
          </p:cNvSpPr>
          <p:nvPr>
            <p:ph type="body" idx="1"/>
          </p:nvPr>
        </p:nvSpPr>
        <p:spPr>
          <a:xfrm>
            <a:off x="367900" y="6264000"/>
            <a:ext cx="47640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04815" lvl="0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1pPr>
            <a:lvl2pPr marL="609630" lvl="1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2pPr>
            <a:lvl3pPr marL="914446" lvl="2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3pPr>
            <a:lvl4pPr marL="1219261" lvl="3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4pPr>
            <a:lvl5pPr marL="1524076" lvl="4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5pPr>
            <a:lvl6pPr marL="1828891" lvl="5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6pPr>
            <a:lvl7pPr marL="2133707" lvl="6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7pPr>
            <a:lvl8pPr marL="2438522" lvl="7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8pPr>
            <a:lvl9pPr marL="2743337" lvl="8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4"/>
          <p:cNvSpPr/>
          <p:nvPr/>
        </p:nvSpPr>
        <p:spPr>
          <a:xfrm>
            <a:off x="12515367" y="488967"/>
            <a:ext cx="3050400" cy="5607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изображение на слайд, затем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обрезку с помощью прямоугольника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с закруглёнными углами.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Добавьте чёрную обводку в 8 пикселей. Поместите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и выровняйте иллюстрацию по заданным направляющим. Изображение должно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перекрывать собой пунктирную линию.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84" y="1286126"/>
            <a:ext cx="2736617" cy="10680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4"/>
          <p:cNvSpPr txBox="1">
            <a:spLocks noGrp="1"/>
          </p:cNvSpPr>
          <p:nvPr>
            <p:ph type="body" idx="2"/>
          </p:nvPr>
        </p:nvSpPr>
        <p:spPr>
          <a:xfrm>
            <a:off x="367900" y="1478400"/>
            <a:ext cx="4764000" cy="4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9pPr>
          </a:lstStyle>
          <a:p>
            <a:endParaRPr/>
          </a:p>
        </p:txBody>
      </p:sp>
      <p:pic>
        <p:nvPicPr>
          <p:cNvPr id="52" name="Google Shape;52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3" y="3722569"/>
            <a:ext cx="2736616" cy="21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4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974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6_Цитата с фотографией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5"/>
          <p:cNvSpPr/>
          <p:nvPr/>
        </p:nvSpPr>
        <p:spPr>
          <a:xfrm>
            <a:off x="728397" y="1499421"/>
            <a:ext cx="4080000" cy="408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8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57" name="Google Shape;57;p8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8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62" name="Google Shape;62;p8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8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85"/>
          <p:cNvSpPr/>
          <p:nvPr/>
        </p:nvSpPr>
        <p:spPr>
          <a:xfrm>
            <a:off x="5137821" y="1811734"/>
            <a:ext cx="457916" cy="319577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5"/>
          <p:cNvSpPr txBox="1"/>
          <p:nvPr/>
        </p:nvSpPr>
        <p:spPr>
          <a:xfrm>
            <a:off x="998177" y="3297600"/>
            <a:ext cx="35464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85"/>
          <p:cNvSpPr txBox="1">
            <a:spLocks noGrp="1"/>
          </p:cNvSpPr>
          <p:nvPr>
            <p:ph type="subTitle" idx="1"/>
          </p:nvPr>
        </p:nvSpPr>
        <p:spPr>
          <a:xfrm>
            <a:off x="5137817" y="4444800"/>
            <a:ext cx="4758000" cy="1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5"/>
          <p:cNvSpPr txBox="1">
            <a:spLocks noGrp="1"/>
          </p:cNvSpPr>
          <p:nvPr>
            <p:ph type="title"/>
          </p:nvPr>
        </p:nvSpPr>
        <p:spPr>
          <a:xfrm>
            <a:off x="5137817" y="2301600"/>
            <a:ext cx="57166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85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3" y="3558800"/>
            <a:ext cx="2547618" cy="2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85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4291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6_Цитата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8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76" name="Google Shape;76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8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81" name="Google Shape;81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86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29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91425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6400" b="1">
                <a:solidFill>
                  <a:srgbClr val="4BD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grpSp>
        <p:nvGrpSpPr>
          <p:cNvPr id="86" name="Google Shape;86;p8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87" name="Google Shape;87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86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476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6_Цитата с фотографией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5"/>
          <p:cNvSpPr/>
          <p:nvPr/>
        </p:nvSpPr>
        <p:spPr>
          <a:xfrm>
            <a:off x="728397" y="1499421"/>
            <a:ext cx="4080000" cy="408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8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57" name="Google Shape;57;p8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8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62" name="Google Shape;62;p8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8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85"/>
          <p:cNvSpPr/>
          <p:nvPr/>
        </p:nvSpPr>
        <p:spPr>
          <a:xfrm>
            <a:off x="5137821" y="1811734"/>
            <a:ext cx="457916" cy="319577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5"/>
          <p:cNvSpPr txBox="1"/>
          <p:nvPr/>
        </p:nvSpPr>
        <p:spPr>
          <a:xfrm>
            <a:off x="998177" y="3297600"/>
            <a:ext cx="35464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85"/>
          <p:cNvSpPr txBox="1">
            <a:spLocks noGrp="1"/>
          </p:cNvSpPr>
          <p:nvPr>
            <p:ph type="subTitle" idx="1"/>
          </p:nvPr>
        </p:nvSpPr>
        <p:spPr>
          <a:xfrm>
            <a:off x="5137817" y="4444800"/>
            <a:ext cx="4758000" cy="1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5"/>
          <p:cNvSpPr txBox="1">
            <a:spLocks noGrp="1"/>
          </p:cNvSpPr>
          <p:nvPr>
            <p:ph type="title"/>
          </p:nvPr>
        </p:nvSpPr>
        <p:spPr>
          <a:xfrm>
            <a:off x="5137817" y="2301600"/>
            <a:ext cx="57166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85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3" y="3558800"/>
            <a:ext cx="2547618" cy="2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85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9562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7_Описание спикера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7"/>
          <p:cNvSpPr/>
          <p:nvPr/>
        </p:nvSpPr>
        <p:spPr>
          <a:xfrm>
            <a:off x="388927" y="989711"/>
            <a:ext cx="3777600" cy="3777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7"/>
          <p:cNvSpPr txBox="1"/>
          <p:nvPr/>
        </p:nvSpPr>
        <p:spPr>
          <a:xfrm>
            <a:off x="490633" y="2717050"/>
            <a:ext cx="35658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7"/>
          <p:cNvSpPr txBox="1">
            <a:spLocks noGrp="1"/>
          </p:cNvSpPr>
          <p:nvPr>
            <p:ph type="subTitle" idx="1"/>
          </p:nvPr>
        </p:nvSpPr>
        <p:spPr>
          <a:xfrm>
            <a:off x="5131900" y="2460883"/>
            <a:ext cx="5716800" cy="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7"/>
          <p:cNvSpPr txBox="1">
            <a:spLocks noGrp="1"/>
          </p:cNvSpPr>
          <p:nvPr>
            <p:ph type="title"/>
          </p:nvPr>
        </p:nvSpPr>
        <p:spPr>
          <a:xfrm>
            <a:off x="5135033" y="1473783"/>
            <a:ext cx="5713600" cy="9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87"/>
          <p:cNvSpPr txBox="1"/>
          <p:nvPr/>
        </p:nvSpPr>
        <p:spPr>
          <a:xfrm>
            <a:off x="5135033" y="3297889"/>
            <a:ext cx="475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  <a:buFont typeface="Arial"/>
              <a:buNone/>
            </a:pPr>
            <a:r>
              <a:rPr lang="ru" sz="16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16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7"/>
          <p:cNvGrpSpPr/>
          <p:nvPr/>
        </p:nvGrpSpPr>
        <p:grpSpPr>
          <a:xfrm>
            <a:off x="5135040" y="3956882"/>
            <a:ext cx="322801" cy="322801"/>
            <a:chOff x="1190625" y="238125"/>
            <a:chExt cx="4905800" cy="4905800"/>
          </a:xfrm>
        </p:grpSpPr>
        <p:sp>
          <p:nvSpPr>
            <p:cNvPr id="99" name="Google Shape;99;p87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7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87"/>
          <p:cNvGrpSpPr/>
          <p:nvPr/>
        </p:nvGrpSpPr>
        <p:grpSpPr>
          <a:xfrm>
            <a:off x="5131672" y="4445956"/>
            <a:ext cx="335720" cy="335720"/>
            <a:chOff x="1190625" y="238125"/>
            <a:chExt cx="5186200" cy="5186200"/>
          </a:xfrm>
        </p:grpSpPr>
        <p:sp>
          <p:nvSpPr>
            <p:cNvPr id="102" name="Google Shape;102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7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87"/>
          <p:cNvGrpSpPr/>
          <p:nvPr/>
        </p:nvGrpSpPr>
        <p:grpSpPr>
          <a:xfrm>
            <a:off x="5131803" y="4943681"/>
            <a:ext cx="329151" cy="329151"/>
            <a:chOff x="1190625" y="238125"/>
            <a:chExt cx="5186200" cy="5186200"/>
          </a:xfrm>
        </p:grpSpPr>
        <p:sp>
          <p:nvSpPr>
            <p:cNvPr id="105" name="Google Shape;105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7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87"/>
          <p:cNvGrpSpPr/>
          <p:nvPr/>
        </p:nvGrpSpPr>
        <p:grpSpPr>
          <a:xfrm>
            <a:off x="5131829" y="5438021"/>
            <a:ext cx="332263" cy="332263"/>
            <a:chOff x="1190625" y="238125"/>
            <a:chExt cx="5186200" cy="5186200"/>
          </a:xfrm>
        </p:grpSpPr>
        <p:sp>
          <p:nvSpPr>
            <p:cNvPr id="108" name="Google Shape;108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7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87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11" name="Google Shape;111;p8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87"/>
          <p:cNvSpPr txBox="1">
            <a:spLocks noGrp="1"/>
          </p:cNvSpPr>
          <p:nvPr>
            <p:ph type="subTitle" idx="2"/>
          </p:nvPr>
        </p:nvSpPr>
        <p:spPr>
          <a:xfrm>
            <a:off x="5595350" y="4444023"/>
            <a:ext cx="334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7"/>
          <p:cNvSpPr txBox="1">
            <a:spLocks noGrp="1"/>
          </p:cNvSpPr>
          <p:nvPr>
            <p:ph type="subTitle" idx="3"/>
          </p:nvPr>
        </p:nvSpPr>
        <p:spPr>
          <a:xfrm>
            <a:off x="5595350" y="3955073"/>
            <a:ext cx="33478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7"/>
          <p:cNvSpPr txBox="1">
            <a:spLocks noGrp="1"/>
          </p:cNvSpPr>
          <p:nvPr>
            <p:ph type="subTitle" idx="4"/>
          </p:nvPr>
        </p:nvSpPr>
        <p:spPr>
          <a:xfrm>
            <a:off x="5595350" y="4939331"/>
            <a:ext cx="334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7"/>
          <p:cNvSpPr txBox="1">
            <a:spLocks noGrp="1"/>
          </p:cNvSpPr>
          <p:nvPr>
            <p:ph type="subTitle" idx="5"/>
          </p:nvPr>
        </p:nvSpPr>
        <p:spPr>
          <a:xfrm>
            <a:off x="5595350" y="5437798"/>
            <a:ext cx="334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7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3" y="3558800"/>
            <a:ext cx="2547618" cy="2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7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1058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7_Описание спикера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8"/>
          <p:cNvSpPr/>
          <p:nvPr/>
        </p:nvSpPr>
        <p:spPr>
          <a:xfrm>
            <a:off x="381021" y="342621"/>
            <a:ext cx="2846400" cy="284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8"/>
          <p:cNvSpPr txBox="1"/>
          <p:nvPr/>
        </p:nvSpPr>
        <p:spPr>
          <a:xfrm>
            <a:off x="536033" y="1481300"/>
            <a:ext cx="25434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13200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88"/>
          <p:cNvSpPr txBox="1">
            <a:spLocks noGrp="1"/>
          </p:cNvSpPr>
          <p:nvPr>
            <p:ph type="subTitle" idx="1"/>
          </p:nvPr>
        </p:nvSpPr>
        <p:spPr>
          <a:xfrm>
            <a:off x="4179400" y="1966100"/>
            <a:ext cx="6669200" cy="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88"/>
          <p:cNvSpPr txBox="1">
            <a:spLocks noGrp="1"/>
          </p:cNvSpPr>
          <p:nvPr>
            <p:ph type="title"/>
          </p:nvPr>
        </p:nvSpPr>
        <p:spPr>
          <a:xfrm>
            <a:off x="4179100" y="653600"/>
            <a:ext cx="66692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128" name="Google Shape;128;p88"/>
          <p:cNvSpPr txBox="1">
            <a:spLocks noGrp="1"/>
          </p:cNvSpPr>
          <p:nvPr>
            <p:ph type="subTitle" idx="2"/>
          </p:nvPr>
        </p:nvSpPr>
        <p:spPr>
          <a:xfrm>
            <a:off x="4179100" y="3624000"/>
            <a:ext cx="38040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3600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88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30" name="Google Shape;130;p8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88"/>
          <p:cNvSpPr txBox="1">
            <a:spLocks noGrp="1"/>
          </p:cNvSpPr>
          <p:nvPr>
            <p:ph type="subTitle" idx="3"/>
          </p:nvPr>
        </p:nvSpPr>
        <p:spPr>
          <a:xfrm>
            <a:off x="4642550" y="5603283"/>
            <a:ext cx="2956400" cy="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8"/>
          <p:cNvSpPr txBox="1"/>
          <p:nvPr/>
        </p:nvSpPr>
        <p:spPr>
          <a:xfrm>
            <a:off x="367900" y="3648000"/>
            <a:ext cx="1905600" cy="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3000"/>
              <a:buFont typeface="Arial"/>
              <a:buNone/>
            </a:pPr>
            <a:r>
              <a:rPr lang="ru" sz="2000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2000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88"/>
          <p:cNvSpPr txBox="1"/>
          <p:nvPr/>
        </p:nvSpPr>
        <p:spPr>
          <a:xfrm>
            <a:off x="367800" y="5600700"/>
            <a:ext cx="19056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800"/>
              <a:buFont typeface="Arial"/>
              <a:buNone/>
            </a:pPr>
            <a:r>
              <a:rPr lang="ru" sz="1200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200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88"/>
          <p:cNvGrpSpPr/>
          <p:nvPr/>
        </p:nvGrpSpPr>
        <p:grpSpPr>
          <a:xfrm>
            <a:off x="4179402" y="5601787"/>
            <a:ext cx="331301" cy="333267"/>
            <a:chOff x="1190625" y="238125"/>
            <a:chExt cx="4905800" cy="4905800"/>
          </a:xfrm>
        </p:grpSpPr>
        <p:sp>
          <p:nvSpPr>
            <p:cNvPr id="138" name="Google Shape;138;p8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88"/>
          <p:cNvGrpSpPr/>
          <p:nvPr/>
        </p:nvGrpSpPr>
        <p:grpSpPr>
          <a:xfrm>
            <a:off x="4179217" y="6096124"/>
            <a:ext cx="331677" cy="333645"/>
            <a:chOff x="1190625" y="238125"/>
            <a:chExt cx="5186200" cy="5186200"/>
          </a:xfrm>
        </p:grpSpPr>
        <p:sp>
          <p:nvSpPr>
            <p:cNvPr id="141" name="Google Shape;141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88"/>
          <p:cNvGrpSpPr/>
          <p:nvPr/>
        </p:nvGrpSpPr>
        <p:grpSpPr>
          <a:xfrm>
            <a:off x="7983026" y="5601642"/>
            <a:ext cx="332378" cy="333645"/>
            <a:chOff x="1190625" y="238125"/>
            <a:chExt cx="5186200" cy="5186200"/>
          </a:xfrm>
        </p:grpSpPr>
        <p:sp>
          <p:nvSpPr>
            <p:cNvPr id="144" name="Google Shape;144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88"/>
          <p:cNvGrpSpPr/>
          <p:nvPr/>
        </p:nvGrpSpPr>
        <p:grpSpPr>
          <a:xfrm>
            <a:off x="7983026" y="6096170"/>
            <a:ext cx="332378" cy="333645"/>
            <a:chOff x="1190625" y="238125"/>
            <a:chExt cx="5186200" cy="5186200"/>
          </a:xfrm>
        </p:grpSpPr>
        <p:sp>
          <p:nvSpPr>
            <p:cNvPr id="147" name="Google Shape;147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88"/>
          <p:cNvSpPr txBox="1">
            <a:spLocks noGrp="1"/>
          </p:cNvSpPr>
          <p:nvPr>
            <p:ph type="subTitle" idx="4"/>
          </p:nvPr>
        </p:nvSpPr>
        <p:spPr>
          <a:xfrm>
            <a:off x="4642550" y="6096342"/>
            <a:ext cx="2956400" cy="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8"/>
          <p:cNvSpPr txBox="1">
            <a:spLocks noGrp="1"/>
          </p:cNvSpPr>
          <p:nvPr>
            <p:ph type="subTitle" idx="5"/>
          </p:nvPr>
        </p:nvSpPr>
        <p:spPr>
          <a:xfrm>
            <a:off x="8463942" y="6096342"/>
            <a:ext cx="2956400" cy="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8"/>
          <p:cNvSpPr txBox="1">
            <a:spLocks noGrp="1"/>
          </p:cNvSpPr>
          <p:nvPr>
            <p:ph type="subTitle" idx="6"/>
          </p:nvPr>
        </p:nvSpPr>
        <p:spPr>
          <a:xfrm>
            <a:off x="8463950" y="5611317"/>
            <a:ext cx="2956400" cy="3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8"/>
          <p:cNvSpPr txBox="1">
            <a:spLocks noGrp="1"/>
          </p:cNvSpPr>
          <p:nvPr>
            <p:ph type="subTitle" idx="7"/>
          </p:nvPr>
        </p:nvSpPr>
        <p:spPr>
          <a:xfrm>
            <a:off x="7990300" y="3624000"/>
            <a:ext cx="38338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8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4" y="3624000"/>
            <a:ext cx="2280517" cy="25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8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53216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4_Три элемента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96" name="Google Shape;196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01" name="Google Shape;201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06" name="Google Shape;206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90"/>
          <p:cNvSpPr txBox="1">
            <a:spLocks noGrp="1"/>
          </p:cNvSpPr>
          <p:nvPr>
            <p:ph type="body" idx="1"/>
          </p:nvPr>
        </p:nvSpPr>
        <p:spPr>
          <a:xfrm>
            <a:off x="367900" y="3947600"/>
            <a:ext cx="3811200" cy="1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grpSp>
        <p:nvGrpSpPr>
          <p:cNvPr id="211" name="Google Shape;211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12" name="Google Shape;212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90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90"/>
          <p:cNvSpPr/>
          <p:nvPr/>
        </p:nvSpPr>
        <p:spPr>
          <a:xfrm>
            <a:off x="364800" y="212935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0"/>
          <p:cNvSpPr/>
          <p:nvPr/>
        </p:nvSpPr>
        <p:spPr>
          <a:xfrm>
            <a:off x="4179092" y="213280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0"/>
          <p:cNvSpPr/>
          <p:nvPr/>
        </p:nvSpPr>
        <p:spPr>
          <a:xfrm>
            <a:off x="7988817" y="213280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0"/>
          <p:cNvSpPr txBox="1">
            <a:spLocks noGrp="1"/>
          </p:cNvSpPr>
          <p:nvPr>
            <p:ph type="body" idx="2"/>
          </p:nvPr>
        </p:nvSpPr>
        <p:spPr>
          <a:xfrm>
            <a:off x="4179100" y="3947600"/>
            <a:ext cx="3811200" cy="1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1" name="Google Shape;221;p90"/>
          <p:cNvSpPr txBox="1">
            <a:spLocks noGrp="1"/>
          </p:cNvSpPr>
          <p:nvPr>
            <p:ph type="body" idx="3"/>
          </p:nvPr>
        </p:nvSpPr>
        <p:spPr>
          <a:xfrm>
            <a:off x="7990300" y="3947600"/>
            <a:ext cx="3833800" cy="1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2" name="Google Shape;222;p90"/>
          <p:cNvSpPr/>
          <p:nvPr/>
        </p:nvSpPr>
        <p:spPr>
          <a:xfrm>
            <a:off x="12515367" y="483600"/>
            <a:ext cx="2347400" cy="29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Впишите в круг иконку или текстовое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значение с размером шрифта 56pt.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90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2620261" y="1316400"/>
            <a:ext cx="1761283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90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204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5_Большая цифра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1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1"/>
          <p:cNvSpPr txBox="1">
            <a:spLocks noGrp="1"/>
          </p:cNvSpPr>
          <p:nvPr>
            <p:ph type="subTitle" idx="1"/>
          </p:nvPr>
        </p:nvSpPr>
        <p:spPr>
          <a:xfrm>
            <a:off x="3237950" y="1478400"/>
            <a:ext cx="5716000" cy="19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15334" b="1">
                <a:solidFill>
                  <a:srgbClr val="4BD0A0"/>
                </a:solidFill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228" name="Google Shape;228;p91"/>
          <p:cNvSpPr/>
          <p:nvPr/>
        </p:nvSpPr>
        <p:spPr>
          <a:xfrm>
            <a:off x="-4191000" y="3180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1"/>
          <p:cNvSpPr/>
          <p:nvPr/>
        </p:nvSpPr>
        <p:spPr>
          <a:xfrm>
            <a:off x="9525000" y="3180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1"/>
          <p:cNvSpPr txBox="1">
            <a:spLocks noGrp="1"/>
          </p:cNvSpPr>
          <p:nvPr>
            <p:ph type="title"/>
          </p:nvPr>
        </p:nvSpPr>
        <p:spPr>
          <a:xfrm>
            <a:off x="3237950" y="3623717"/>
            <a:ext cx="5716000" cy="16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91"/>
          <p:cNvSpPr txBox="1">
            <a:spLocks noGrp="1"/>
          </p:cNvSpPr>
          <p:nvPr>
            <p:ph type="body" idx="2"/>
          </p:nvPr>
        </p:nvSpPr>
        <p:spPr>
          <a:xfrm>
            <a:off x="367900" y="6264000"/>
            <a:ext cx="47640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04815" lvl="0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1pPr>
            <a:lvl2pPr marL="609630" lvl="1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2pPr>
            <a:lvl3pPr marL="914446" lvl="2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3pPr>
            <a:lvl4pPr marL="1219261" lvl="3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4pPr>
            <a:lvl5pPr marL="1524076" lvl="4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5pPr>
            <a:lvl6pPr marL="1828891" lvl="5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6pPr>
            <a:lvl7pPr marL="2133707" lvl="6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7pPr>
            <a:lvl8pPr marL="2438522" lvl="7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8pPr>
            <a:lvl9pPr marL="2743337" lvl="8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91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33" name="Google Shape;233;p9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0270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2"/>
          <p:cNvSpPr/>
          <p:nvPr/>
        </p:nvSpPr>
        <p:spPr>
          <a:xfrm>
            <a:off x="9515117" y="482600"/>
            <a:ext cx="6375400" cy="637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2"/>
          <p:cNvSpPr/>
          <p:nvPr/>
        </p:nvSpPr>
        <p:spPr>
          <a:xfrm>
            <a:off x="3135000" y="482600"/>
            <a:ext cx="6375400" cy="637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2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92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42" name="Google Shape;242;p9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92"/>
          <p:cNvSpPr/>
          <p:nvPr/>
        </p:nvSpPr>
        <p:spPr>
          <a:xfrm>
            <a:off x="12515367" y="483600"/>
            <a:ext cx="3120000" cy="2977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7833" y="1478394"/>
            <a:ext cx="2909752" cy="18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2"/>
          <p:cNvSpPr/>
          <p:nvPr/>
        </p:nvSpPr>
        <p:spPr>
          <a:xfrm>
            <a:off x="12515367" y="3944417"/>
            <a:ext cx="3120000" cy="198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Нижний текстовый блок используйте для написания имени, фамилии и должности.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7834" y="4776000"/>
            <a:ext cx="2111977" cy="9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92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2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0504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8_Финальный слайд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93"/>
          <p:cNvGrpSpPr/>
          <p:nvPr/>
        </p:nvGrpSpPr>
        <p:grpSpPr>
          <a:xfrm>
            <a:off x="2632800" y="482600"/>
            <a:ext cx="12755517" cy="6375400"/>
            <a:chOff x="3949200" y="723900"/>
            <a:chExt cx="19133275" cy="9563100"/>
          </a:xfrm>
        </p:grpSpPr>
        <p:sp>
          <p:nvSpPr>
            <p:cNvPr id="254" name="Google Shape;254;p93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3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93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93"/>
          <p:cNvSpPr txBox="1">
            <a:spLocks noGrp="1"/>
          </p:cNvSpPr>
          <p:nvPr>
            <p:ph type="subTitle" idx="2"/>
          </p:nvPr>
        </p:nvSpPr>
        <p:spPr>
          <a:xfrm>
            <a:off x="5636144" y="5939283"/>
            <a:ext cx="23648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93"/>
          <p:cNvSpPr txBox="1">
            <a:spLocks noGrp="1"/>
          </p:cNvSpPr>
          <p:nvPr>
            <p:ph type="subTitle" idx="3"/>
          </p:nvPr>
        </p:nvSpPr>
        <p:spPr>
          <a:xfrm>
            <a:off x="8483900" y="5939283"/>
            <a:ext cx="23648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9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60" name="Google Shape;260;p9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93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93"/>
          <p:cNvGrpSpPr/>
          <p:nvPr/>
        </p:nvGrpSpPr>
        <p:grpSpPr>
          <a:xfrm>
            <a:off x="7993304" y="5932050"/>
            <a:ext cx="494505" cy="494505"/>
            <a:chOff x="1190625" y="193738"/>
            <a:chExt cx="4905800" cy="4905800"/>
          </a:xfrm>
        </p:grpSpPr>
        <p:sp>
          <p:nvSpPr>
            <p:cNvPr id="266" name="Google Shape;266;p93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3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93"/>
          <p:cNvGrpSpPr/>
          <p:nvPr/>
        </p:nvGrpSpPr>
        <p:grpSpPr>
          <a:xfrm>
            <a:off x="5131901" y="5933332"/>
            <a:ext cx="493726" cy="493726"/>
            <a:chOff x="1190625" y="238125"/>
            <a:chExt cx="5186200" cy="5186200"/>
          </a:xfrm>
        </p:grpSpPr>
        <p:sp>
          <p:nvSpPr>
            <p:cNvPr id="269" name="Google Shape;269;p93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3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93"/>
          <p:cNvGrpSpPr/>
          <p:nvPr/>
        </p:nvGrpSpPr>
        <p:grpSpPr>
          <a:xfrm>
            <a:off x="11651734" y="6250314"/>
            <a:ext cx="344717" cy="353773"/>
            <a:chOff x="238125" y="2432825"/>
            <a:chExt cx="779550" cy="781875"/>
          </a:xfrm>
        </p:grpSpPr>
        <p:sp>
          <p:nvSpPr>
            <p:cNvPr id="272" name="Google Shape;272;p9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23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8_Финальный слайд 2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94"/>
          <p:cNvGrpSpPr/>
          <p:nvPr/>
        </p:nvGrpSpPr>
        <p:grpSpPr>
          <a:xfrm>
            <a:off x="2632800" y="482600"/>
            <a:ext cx="12755517" cy="6375400"/>
            <a:chOff x="3949200" y="723900"/>
            <a:chExt cx="19133275" cy="9563100"/>
          </a:xfrm>
        </p:grpSpPr>
        <p:sp>
          <p:nvSpPr>
            <p:cNvPr id="278" name="Google Shape;278;p9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94"/>
          <p:cNvSpPr txBox="1">
            <a:spLocks noGrp="1"/>
          </p:cNvSpPr>
          <p:nvPr>
            <p:ph type="subTitle" idx="1"/>
          </p:nvPr>
        </p:nvSpPr>
        <p:spPr>
          <a:xfrm>
            <a:off x="866600" y="3952483"/>
            <a:ext cx="23714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9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82" name="Google Shape;282;p9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94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94"/>
          <p:cNvGrpSpPr/>
          <p:nvPr/>
        </p:nvGrpSpPr>
        <p:grpSpPr>
          <a:xfrm>
            <a:off x="11651734" y="6250314"/>
            <a:ext cx="344717" cy="353773"/>
            <a:chOff x="238125" y="2432825"/>
            <a:chExt cx="779550" cy="781875"/>
          </a:xfrm>
        </p:grpSpPr>
        <p:sp>
          <p:nvSpPr>
            <p:cNvPr id="288" name="Google Shape;288;p9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94"/>
          <p:cNvGrpSpPr/>
          <p:nvPr/>
        </p:nvGrpSpPr>
        <p:grpSpPr>
          <a:xfrm>
            <a:off x="367864" y="4608815"/>
            <a:ext cx="499083" cy="499083"/>
            <a:chOff x="1190625" y="193738"/>
            <a:chExt cx="4905800" cy="4905800"/>
          </a:xfrm>
        </p:grpSpPr>
        <p:sp>
          <p:nvSpPr>
            <p:cNvPr id="293" name="Google Shape;293;p9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9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94"/>
          <p:cNvGrpSpPr/>
          <p:nvPr/>
        </p:nvGrpSpPr>
        <p:grpSpPr>
          <a:xfrm>
            <a:off x="367412" y="3950393"/>
            <a:ext cx="499181" cy="499181"/>
            <a:chOff x="7019517" y="8956750"/>
            <a:chExt cx="684060" cy="684060"/>
          </a:xfrm>
        </p:grpSpPr>
        <p:sp>
          <p:nvSpPr>
            <p:cNvPr id="296" name="Google Shape;296;p94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4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94"/>
          <p:cNvSpPr txBox="1">
            <a:spLocks noGrp="1"/>
          </p:cNvSpPr>
          <p:nvPr>
            <p:ph type="subTitle" idx="2"/>
          </p:nvPr>
        </p:nvSpPr>
        <p:spPr>
          <a:xfrm>
            <a:off x="866500" y="4612800"/>
            <a:ext cx="23714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94"/>
          <p:cNvSpPr txBox="1">
            <a:spLocks noGrp="1"/>
          </p:cNvSpPr>
          <p:nvPr>
            <p:ph type="subTitle" idx="3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52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2_Слайд раздел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9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02" name="Google Shape;302;p9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95"/>
          <p:cNvSpPr/>
          <p:nvPr/>
        </p:nvSpPr>
        <p:spPr>
          <a:xfrm>
            <a:off x="6897867" y="-4625"/>
            <a:ext cx="5294200" cy="5256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5"/>
          <p:cNvSpPr/>
          <p:nvPr/>
        </p:nvSpPr>
        <p:spPr>
          <a:xfrm>
            <a:off x="5782300" y="4346200"/>
            <a:ext cx="2510400" cy="2510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5"/>
          <p:cNvSpPr txBox="1">
            <a:spLocks noGrp="1"/>
          </p:cNvSpPr>
          <p:nvPr>
            <p:ph type="subTitle" idx="1"/>
          </p:nvPr>
        </p:nvSpPr>
        <p:spPr>
          <a:xfrm>
            <a:off x="6096000" y="5096400"/>
            <a:ext cx="18944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6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309" name="Google Shape;309;p95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88940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2_Слайд раздел 2">
    <p:bg>
      <p:bgPr>
        <a:solidFill>
          <a:srgbClr val="4BD0A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6"/>
          <p:cNvSpPr/>
          <p:nvPr/>
        </p:nvSpPr>
        <p:spPr>
          <a:xfrm>
            <a:off x="8906942" y="2654663"/>
            <a:ext cx="3769800" cy="3769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6"/>
          <p:cNvSpPr/>
          <p:nvPr/>
        </p:nvSpPr>
        <p:spPr>
          <a:xfrm>
            <a:off x="5136057" y="2640417"/>
            <a:ext cx="3769800" cy="3769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9600"/>
              <a:buFont typeface="Arial"/>
              <a:buNone/>
            </a:pP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96"/>
          <p:cNvSpPr txBox="1">
            <a:spLocks noGrp="1"/>
          </p:cNvSpPr>
          <p:nvPr>
            <p:ph type="subTitle" idx="1"/>
          </p:nvPr>
        </p:nvSpPr>
        <p:spPr>
          <a:xfrm>
            <a:off x="5136050" y="3624000"/>
            <a:ext cx="38070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0" rIns="91425" bIns="0" anchor="t" anchorCtr="0">
            <a:noAutofit/>
          </a:bodyPr>
          <a:lstStyle>
            <a:lvl1pPr lv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64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grpSp>
        <p:nvGrpSpPr>
          <p:cNvPr id="314" name="Google Shape;314;p9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15" name="Google Shape;315;p9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9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9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96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34475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2_Слайд раздел 3_1">
    <p:bg>
      <p:bgPr>
        <a:solidFill>
          <a:srgbClr val="4BD0A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7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97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7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7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97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26" name="Google Shape;326;p9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9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9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9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97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2138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6_Цитата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8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76" name="Google Shape;76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8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81" name="Google Shape;81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86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29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91425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6400" b="1">
                <a:solidFill>
                  <a:srgbClr val="4BD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grpSp>
        <p:nvGrpSpPr>
          <p:cNvPr id="86" name="Google Shape;86;p8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87" name="Google Shape;87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86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084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2_Слайд раздел 3_2">
    <p:bg>
      <p:bgPr>
        <a:solidFill>
          <a:srgbClr val="4BD0A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8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98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98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98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98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37" name="Google Shape;337;p9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9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9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9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98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7125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2_Слайд раздел 3_3">
    <p:bg>
      <p:bgPr>
        <a:solidFill>
          <a:srgbClr val="4BD0A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9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99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99"/>
          <p:cNvSpPr/>
          <p:nvPr/>
        </p:nvSpPr>
        <p:spPr>
          <a:xfrm>
            <a:off x="6095795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99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9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48" name="Google Shape;348;p9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9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9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99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1241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2_Слайд раздел 3_4">
    <p:bg>
      <p:bgPr>
        <a:solidFill>
          <a:srgbClr val="4BD0A0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0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0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00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0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10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59" name="Google Shape;359;p10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0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0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0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100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8263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1_Титульный слайд с изображением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1"/>
          <p:cNvSpPr/>
          <p:nvPr/>
        </p:nvSpPr>
        <p:spPr>
          <a:xfrm>
            <a:off x="6096000" y="331200"/>
            <a:ext cx="5609000" cy="560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01"/>
          <p:cNvSpPr/>
          <p:nvPr/>
        </p:nvSpPr>
        <p:spPr>
          <a:xfrm>
            <a:off x="6401840" y="840000"/>
            <a:ext cx="5577200" cy="5577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1"/>
          <p:cNvSpPr txBox="1"/>
          <p:nvPr/>
        </p:nvSpPr>
        <p:spPr>
          <a:xfrm>
            <a:off x="7208100" y="3373817"/>
            <a:ext cx="3640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101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69" name="Google Shape;369;p10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0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0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0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101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66696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01"/>
          <p:cNvSpPr/>
          <p:nvPr/>
        </p:nvSpPr>
        <p:spPr>
          <a:xfrm>
            <a:off x="12515367" y="488967"/>
            <a:ext cx="3050400" cy="4618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84" y="3460800"/>
            <a:ext cx="2736617" cy="153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01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01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61887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Сетка 1 Зелёный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102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81" name="Google Shape;381;p10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0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0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0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1396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7_Описание спикера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7"/>
          <p:cNvSpPr/>
          <p:nvPr/>
        </p:nvSpPr>
        <p:spPr>
          <a:xfrm>
            <a:off x="388927" y="989711"/>
            <a:ext cx="3777600" cy="3777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7"/>
          <p:cNvSpPr txBox="1"/>
          <p:nvPr/>
        </p:nvSpPr>
        <p:spPr>
          <a:xfrm>
            <a:off x="490633" y="2717050"/>
            <a:ext cx="35658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7"/>
          <p:cNvSpPr txBox="1">
            <a:spLocks noGrp="1"/>
          </p:cNvSpPr>
          <p:nvPr>
            <p:ph type="subTitle" idx="1"/>
          </p:nvPr>
        </p:nvSpPr>
        <p:spPr>
          <a:xfrm>
            <a:off x="5131900" y="2460883"/>
            <a:ext cx="5716800" cy="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7"/>
          <p:cNvSpPr txBox="1">
            <a:spLocks noGrp="1"/>
          </p:cNvSpPr>
          <p:nvPr>
            <p:ph type="title"/>
          </p:nvPr>
        </p:nvSpPr>
        <p:spPr>
          <a:xfrm>
            <a:off x="5135033" y="1473783"/>
            <a:ext cx="5713600" cy="9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87"/>
          <p:cNvSpPr txBox="1"/>
          <p:nvPr/>
        </p:nvSpPr>
        <p:spPr>
          <a:xfrm>
            <a:off x="5135033" y="3297889"/>
            <a:ext cx="475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  <a:buFont typeface="Arial"/>
              <a:buNone/>
            </a:pPr>
            <a:r>
              <a:rPr lang="ru" sz="16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16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7"/>
          <p:cNvGrpSpPr/>
          <p:nvPr/>
        </p:nvGrpSpPr>
        <p:grpSpPr>
          <a:xfrm>
            <a:off x="5135040" y="3956882"/>
            <a:ext cx="322801" cy="322801"/>
            <a:chOff x="1190625" y="238125"/>
            <a:chExt cx="4905800" cy="4905800"/>
          </a:xfrm>
        </p:grpSpPr>
        <p:sp>
          <p:nvSpPr>
            <p:cNvPr id="99" name="Google Shape;99;p87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7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87"/>
          <p:cNvGrpSpPr/>
          <p:nvPr/>
        </p:nvGrpSpPr>
        <p:grpSpPr>
          <a:xfrm>
            <a:off x="5131672" y="4445956"/>
            <a:ext cx="335720" cy="335720"/>
            <a:chOff x="1190625" y="238125"/>
            <a:chExt cx="5186200" cy="5186200"/>
          </a:xfrm>
        </p:grpSpPr>
        <p:sp>
          <p:nvSpPr>
            <p:cNvPr id="102" name="Google Shape;102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7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87"/>
          <p:cNvGrpSpPr/>
          <p:nvPr/>
        </p:nvGrpSpPr>
        <p:grpSpPr>
          <a:xfrm>
            <a:off x="5131803" y="4943681"/>
            <a:ext cx="329151" cy="329151"/>
            <a:chOff x="1190625" y="238125"/>
            <a:chExt cx="5186200" cy="5186200"/>
          </a:xfrm>
        </p:grpSpPr>
        <p:sp>
          <p:nvSpPr>
            <p:cNvPr id="105" name="Google Shape;105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7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87"/>
          <p:cNvGrpSpPr/>
          <p:nvPr/>
        </p:nvGrpSpPr>
        <p:grpSpPr>
          <a:xfrm>
            <a:off x="5131829" y="5438021"/>
            <a:ext cx="332263" cy="332263"/>
            <a:chOff x="1190625" y="238125"/>
            <a:chExt cx="5186200" cy="5186200"/>
          </a:xfrm>
        </p:grpSpPr>
        <p:sp>
          <p:nvSpPr>
            <p:cNvPr id="108" name="Google Shape;108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7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87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11" name="Google Shape;111;p8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87"/>
          <p:cNvSpPr txBox="1">
            <a:spLocks noGrp="1"/>
          </p:cNvSpPr>
          <p:nvPr>
            <p:ph type="subTitle" idx="2"/>
          </p:nvPr>
        </p:nvSpPr>
        <p:spPr>
          <a:xfrm>
            <a:off x="5595350" y="4444023"/>
            <a:ext cx="334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7"/>
          <p:cNvSpPr txBox="1">
            <a:spLocks noGrp="1"/>
          </p:cNvSpPr>
          <p:nvPr>
            <p:ph type="subTitle" idx="3"/>
          </p:nvPr>
        </p:nvSpPr>
        <p:spPr>
          <a:xfrm>
            <a:off x="5595350" y="3955073"/>
            <a:ext cx="33478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7"/>
          <p:cNvSpPr txBox="1">
            <a:spLocks noGrp="1"/>
          </p:cNvSpPr>
          <p:nvPr>
            <p:ph type="subTitle" idx="4"/>
          </p:nvPr>
        </p:nvSpPr>
        <p:spPr>
          <a:xfrm>
            <a:off x="5595350" y="4939331"/>
            <a:ext cx="334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7"/>
          <p:cNvSpPr txBox="1">
            <a:spLocks noGrp="1"/>
          </p:cNvSpPr>
          <p:nvPr>
            <p:ph type="subTitle" idx="5"/>
          </p:nvPr>
        </p:nvSpPr>
        <p:spPr>
          <a:xfrm>
            <a:off x="5595350" y="5437798"/>
            <a:ext cx="334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7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3" y="3558800"/>
            <a:ext cx="2547618" cy="2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7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0244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7_Описание спикера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8"/>
          <p:cNvSpPr/>
          <p:nvPr/>
        </p:nvSpPr>
        <p:spPr>
          <a:xfrm>
            <a:off x="381021" y="342621"/>
            <a:ext cx="2846400" cy="284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8"/>
          <p:cNvSpPr txBox="1"/>
          <p:nvPr/>
        </p:nvSpPr>
        <p:spPr>
          <a:xfrm>
            <a:off x="536033" y="1481300"/>
            <a:ext cx="25434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13200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88"/>
          <p:cNvSpPr txBox="1">
            <a:spLocks noGrp="1"/>
          </p:cNvSpPr>
          <p:nvPr>
            <p:ph type="subTitle" idx="1"/>
          </p:nvPr>
        </p:nvSpPr>
        <p:spPr>
          <a:xfrm>
            <a:off x="4179400" y="1966100"/>
            <a:ext cx="6669200" cy="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88"/>
          <p:cNvSpPr txBox="1">
            <a:spLocks noGrp="1"/>
          </p:cNvSpPr>
          <p:nvPr>
            <p:ph type="title"/>
          </p:nvPr>
        </p:nvSpPr>
        <p:spPr>
          <a:xfrm>
            <a:off x="4179100" y="653600"/>
            <a:ext cx="66692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128" name="Google Shape;128;p88"/>
          <p:cNvSpPr txBox="1">
            <a:spLocks noGrp="1"/>
          </p:cNvSpPr>
          <p:nvPr>
            <p:ph type="subTitle" idx="2"/>
          </p:nvPr>
        </p:nvSpPr>
        <p:spPr>
          <a:xfrm>
            <a:off x="4179100" y="3624000"/>
            <a:ext cx="38040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3600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88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30" name="Google Shape;130;p8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88"/>
          <p:cNvSpPr txBox="1">
            <a:spLocks noGrp="1"/>
          </p:cNvSpPr>
          <p:nvPr>
            <p:ph type="subTitle" idx="3"/>
          </p:nvPr>
        </p:nvSpPr>
        <p:spPr>
          <a:xfrm>
            <a:off x="4642550" y="5603283"/>
            <a:ext cx="2956400" cy="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8"/>
          <p:cNvSpPr txBox="1"/>
          <p:nvPr/>
        </p:nvSpPr>
        <p:spPr>
          <a:xfrm>
            <a:off x="367900" y="3648000"/>
            <a:ext cx="1905600" cy="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3000"/>
              <a:buFont typeface="Arial"/>
              <a:buNone/>
            </a:pPr>
            <a:r>
              <a:rPr lang="ru" sz="2000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2000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88"/>
          <p:cNvSpPr txBox="1"/>
          <p:nvPr/>
        </p:nvSpPr>
        <p:spPr>
          <a:xfrm>
            <a:off x="367800" y="5600700"/>
            <a:ext cx="19056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800"/>
              <a:buFont typeface="Arial"/>
              <a:buNone/>
            </a:pPr>
            <a:r>
              <a:rPr lang="ru" sz="1200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200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88"/>
          <p:cNvGrpSpPr/>
          <p:nvPr/>
        </p:nvGrpSpPr>
        <p:grpSpPr>
          <a:xfrm>
            <a:off x="4179402" y="5601787"/>
            <a:ext cx="331301" cy="333267"/>
            <a:chOff x="1190625" y="238125"/>
            <a:chExt cx="4905800" cy="4905800"/>
          </a:xfrm>
        </p:grpSpPr>
        <p:sp>
          <p:nvSpPr>
            <p:cNvPr id="138" name="Google Shape;138;p8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88"/>
          <p:cNvGrpSpPr/>
          <p:nvPr/>
        </p:nvGrpSpPr>
        <p:grpSpPr>
          <a:xfrm>
            <a:off x="4179217" y="6096124"/>
            <a:ext cx="331677" cy="333645"/>
            <a:chOff x="1190625" y="238125"/>
            <a:chExt cx="5186200" cy="5186200"/>
          </a:xfrm>
        </p:grpSpPr>
        <p:sp>
          <p:nvSpPr>
            <p:cNvPr id="141" name="Google Shape;141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88"/>
          <p:cNvGrpSpPr/>
          <p:nvPr/>
        </p:nvGrpSpPr>
        <p:grpSpPr>
          <a:xfrm>
            <a:off x="7983026" y="5601642"/>
            <a:ext cx="332378" cy="333645"/>
            <a:chOff x="1190625" y="238125"/>
            <a:chExt cx="5186200" cy="5186200"/>
          </a:xfrm>
        </p:grpSpPr>
        <p:sp>
          <p:nvSpPr>
            <p:cNvPr id="144" name="Google Shape;144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88"/>
          <p:cNvGrpSpPr/>
          <p:nvPr/>
        </p:nvGrpSpPr>
        <p:grpSpPr>
          <a:xfrm>
            <a:off x="7983026" y="6096170"/>
            <a:ext cx="332378" cy="333645"/>
            <a:chOff x="1190625" y="238125"/>
            <a:chExt cx="5186200" cy="5186200"/>
          </a:xfrm>
        </p:grpSpPr>
        <p:sp>
          <p:nvSpPr>
            <p:cNvPr id="147" name="Google Shape;147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88"/>
          <p:cNvSpPr txBox="1">
            <a:spLocks noGrp="1"/>
          </p:cNvSpPr>
          <p:nvPr>
            <p:ph type="subTitle" idx="4"/>
          </p:nvPr>
        </p:nvSpPr>
        <p:spPr>
          <a:xfrm>
            <a:off x="4642550" y="6096342"/>
            <a:ext cx="2956400" cy="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8"/>
          <p:cNvSpPr txBox="1">
            <a:spLocks noGrp="1"/>
          </p:cNvSpPr>
          <p:nvPr>
            <p:ph type="subTitle" idx="5"/>
          </p:nvPr>
        </p:nvSpPr>
        <p:spPr>
          <a:xfrm>
            <a:off x="8463942" y="6096342"/>
            <a:ext cx="2956400" cy="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8"/>
          <p:cNvSpPr txBox="1">
            <a:spLocks noGrp="1"/>
          </p:cNvSpPr>
          <p:nvPr>
            <p:ph type="subTitle" idx="6"/>
          </p:nvPr>
        </p:nvSpPr>
        <p:spPr>
          <a:xfrm>
            <a:off x="8463950" y="5611317"/>
            <a:ext cx="2956400" cy="3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8"/>
          <p:cNvSpPr txBox="1">
            <a:spLocks noGrp="1"/>
          </p:cNvSpPr>
          <p:nvPr>
            <p:ph type="subTitle" idx="7"/>
          </p:nvPr>
        </p:nvSpPr>
        <p:spPr>
          <a:xfrm>
            <a:off x="7990300" y="3624000"/>
            <a:ext cx="38338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8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4" y="3624000"/>
            <a:ext cx="2280517" cy="25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8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629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4_Шесть элементов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8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59" name="Google Shape;159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8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64" name="Google Shape;164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8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69" name="Google Shape;169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89"/>
          <p:cNvSpPr txBox="1">
            <a:spLocks noGrp="1"/>
          </p:cNvSpPr>
          <p:nvPr>
            <p:ph type="body" idx="1"/>
          </p:nvPr>
        </p:nvSpPr>
        <p:spPr>
          <a:xfrm>
            <a:off x="360800" y="2301600"/>
            <a:ext cx="28772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4" name="Google Shape;174;p89"/>
          <p:cNvSpPr/>
          <p:nvPr/>
        </p:nvSpPr>
        <p:spPr>
          <a:xfrm>
            <a:off x="367150" y="1473200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9"/>
          <p:cNvSpPr/>
          <p:nvPr/>
        </p:nvSpPr>
        <p:spPr>
          <a:xfrm>
            <a:off x="4178483" y="1475500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9"/>
          <p:cNvSpPr/>
          <p:nvPr/>
        </p:nvSpPr>
        <p:spPr>
          <a:xfrm>
            <a:off x="7991083" y="1475500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9"/>
          <p:cNvSpPr/>
          <p:nvPr/>
        </p:nvSpPr>
        <p:spPr>
          <a:xfrm>
            <a:off x="367150" y="3775842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9"/>
          <p:cNvSpPr/>
          <p:nvPr/>
        </p:nvSpPr>
        <p:spPr>
          <a:xfrm>
            <a:off x="4178483" y="3775842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9"/>
          <p:cNvSpPr/>
          <p:nvPr/>
        </p:nvSpPr>
        <p:spPr>
          <a:xfrm>
            <a:off x="7991083" y="3775842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9"/>
          <p:cNvSpPr txBox="1">
            <a:spLocks noGrp="1"/>
          </p:cNvSpPr>
          <p:nvPr>
            <p:ph type="body" idx="2"/>
          </p:nvPr>
        </p:nvSpPr>
        <p:spPr>
          <a:xfrm>
            <a:off x="367900" y="4608000"/>
            <a:ext cx="28772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89"/>
          <p:cNvSpPr txBox="1">
            <a:spLocks noGrp="1"/>
          </p:cNvSpPr>
          <p:nvPr>
            <p:ph type="body" idx="3"/>
          </p:nvPr>
        </p:nvSpPr>
        <p:spPr>
          <a:xfrm>
            <a:off x="4179100" y="2301600"/>
            <a:ext cx="30304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2" name="Google Shape;182;p89"/>
          <p:cNvSpPr txBox="1">
            <a:spLocks noGrp="1"/>
          </p:cNvSpPr>
          <p:nvPr>
            <p:ph type="body" idx="4"/>
          </p:nvPr>
        </p:nvSpPr>
        <p:spPr>
          <a:xfrm>
            <a:off x="4179083" y="4608000"/>
            <a:ext cx="28584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3" name="Google Shape;183;p89"/>
          <p:cNvSpPr txBox="1">
            <a:spLocks noGrp="1"/>
          </p:cNvSpPr>
          <p:nvPr>
            <p:ph type="body" idx="5"/>
          </p:nvPr>
        </p:nvSpPr>
        <p:spPr>
          <a:xfrm>
            <a:off x="7985333" y="2293700"/>
            <a:ext cx="28772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4" name="Google Shape;184;p89"/>
          <p:cNvSpPr txBox="1">
            <a:spLocks noGrp="1"/>
          </p:cNvSpPr>
          <p:nvPr>
            <p:ph type="body" idx="6"/>
          </p:nvPr>
        </p:nvSpPr>
        <p:spPr>
          <a:xfrm>
            <a:off x="7985333" y="4608000"/>
            <a:ext cx="28772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185" name="Google Shape;185;p8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86" name="Google Shape;186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89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89"/>
          <p:cNvSpPr/>
          <p:nvPr/>
        </p:nvSpPr>
        <p:spPr>
          <a:xfrm>
            <a:off x="12515367" y="488967"/>
            <a:ext cx="2347400" cy="2808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Впишите в круг иконку или текстовое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значение с размером шрифта 30pt.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80952" y="1398052"/>
            <a:ext cx="1838105" cy="166773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9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098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Char char="●"/>
              <a:defRPr sz="3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7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" kern="0">
                <a:solidFill>
                  <a:srgbClr val="4BD0A0"/>
                </a:solidFill>
              </a:rPr>
              <a:pPr/>
              <a:t>‹#›</a:t>
            </a:fld>
            <a:endParaRPr kern="0">
              <a:solidFill>
                <a:srgbClr val="4BD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9800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Char char="●"/>
              <a:defRPr sz="3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7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" kern="0">
                <a:solidFill>
                  <a:srgbClr val="4BD0A0"/>
                </a:solidFill>
              </a:rPr>
              <a:pPr/>
              <a:t>‹#›</a:t>
            </a:fld>
            <a:endParaRPr kern="0">
              <a:solidFill>
                <a:srgbClr val="4BD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2301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Char char="●"/>
              <a:defRPr sz="3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7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" kern="0">
                <a:solidFill>
                  <a:srgbClr val="4BD0A0"/>
                </a:solidFill>
              </a:rPr>
              <a:pPr/>
              <a:t>‹#›</a:t>
            </a:fld>
            <a:endParaRPr kern="0">
              <a:solidFill>
                <a:srgbClr val="4BD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82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"/>
          <p:cNvSpPr/>
          <p:nvPr/>
        </p:nvSpPr>
        <p:spPr>
          <a:xfrm>
            <a:off x="9616717" y="482600"/>
            <a:ext cx="6375400" cy="637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8"/>
          <p:cNvSpPr/>
          <p:nvPr/>
        </p:nvSpPr>
        <p:spPr>
          <a:xfrm>
            <a:off x="3236600" y="482600"/>
            <a:ext cx="6375400" cy="637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8"/>
          <p:cNvSpPr txBox="1"/>
          <p:nvPr/>
        </p:nvSpPr>
        <p:spPr>
          <a:xfrm>
            <a:off x="367900" y="392130"/>
            <a:ext cx="8815858" cy="2244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9600"/>
              <a:buFont typeface="Arial"/>
              <a:buNone/>
            </a:pPr>
            <a:r>
              <a:rPr lang="ru-RU" sz="6400" b="1" kern="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Дипломный проект</a:t>
            </a:r>
            <a:endParaRPr sz="6400" b="1" kern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ts val="3000"/>
              <a:buFont typeface="Arial"/>
              <a:buNone/>
            </a:pPr>
            <a:endParaRPr sz="2000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3000"/>
              <a:buFont typeface="Arial"/>
              <a:buNone/>
            </a:pPr>
            <a:r>
              <a:rPr lang="ru-RU" sz="2000" b="1" dirty="0"/>
              <a:t>Анализ статьи “Обучение на основе метрики семантического расстояния для задачи </a:t>
            </a:r>
            <a:r>
              <a:rPr lang="ru-RU" sz="2000" b="1" dirty="0" err="1"/>
              <a:t>детекции</a:t>
            </a:r>
            <a:r>
              <a:rPr lang="ru-RU" sz="2000" b="1" dirty="0"/>
              <a:t> лексико-семантических изменений” </a:t>
            </a:r>
            <a:endParaRPr lang="en-US" sz="2000" b="1" dirty="0" smtClean="0"/>
          </a:p>
          <a:p>
            <a:pPr>
              <a:lnSpc>
                <a:spcPct val="150000"/>
              </a:lnSpc>
              <a:buClr>
                <a:srgbClr val="000000"/>
              </a:buClr>
              <a:buSzPts val="3000"/>
              <a:buFont typeface="Arial"/>
              <a:buNone/>
            </a:pPr>
            <a:endParaRPr sz="2000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6" name="Google Shape;466;p8"/>
          <p:cNvSpPr txBox="1"/>
          <p:nvPr/>
        </p:nvSpPr>
        <p:spPr>
          <a:xfrm>
            <a:off x="367900" y="5270400"/>
            <a:ext cx="3811200" cy="1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50" bIns="0" anchor="b" anchorCtr="0">
            <a:noAutofit/>
          </a:bodyPr>
          <a:lstStyle/>
          <a:p>
            <a:pPr>
              <a:buClr>
                <a:srgbClr val="000000"/>
              </a:buClr>
              <a:buSzPts val="2400"/>
              <a:buFont typeface="Arial"/>
              <a:buNone/>
            </a:pPr>
            <a:r>
              <a:rPr lang="ru-RU" sz="1600" b="1" kern="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Алексей Чумаченко</a:t>
            </a:r>
          </a:p>
          <a:p>
            <a:pPr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b="1" kern="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DSU-34</a:t>
            </a:r>
            <a:endParaRPr sz="1600" b="1" kern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67" name="Google Shape;467;p8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468" name="Google Shape;468;p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465;p8"/>
          <p:cNvSpPr txBox="1"/>
          <p:nvPr/>
        </p:nvSpPr>
        <p:spPr>
          <a:xfrm>
            <a:off x="367900" y="2456548"/>
            <a:ext cx="10432622" cy="54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3000"/>
              <a:buFont typeface="Arial"/>
              <a:buNone/>
            </a:pPr>
            <a:r>
              <a:rPr lang="ru-RU" sz="2000" b="1" dirty="0" smtClean="0"/>
              <a:t>(</a:t>
            </a:r>
            <a:r>
              <a:rPr lang="ru-RU" sz="2000" b="1" dirty="0"/>
              <a:t>A </a:t>
            </a:r>
            <a:r>
              <a:rPr lang="ru-RU" sz="2000" b="1" dirty="0" err="1"/>
              <a:t>semantic</a:t>
            </a:r>
            <a:r>
              <a:rPr lang="ru-RU" sz="2000" b="1" dirty="0"/>
              <a:t> </a:t>
            </a:r>
            <a:r>
              <a:rPr lang="ru-RU" sz="2000" b="1" dirty="0" err="1"/>
              <a:t>distance</a:t>
            </a:r>
            <a:r>
              <a:rPr lang="ru-RU" sz="2000" b="1" dirty="0"/>
              <a:t> </a:t>
            </a:r>
            <a:r>
              <a:rPr lang="ru-RU" sz="2000" b="1" dirty="0" err="1"/>
              <a:t>metric</a:t>
            </a:r>
            <a:r>
              <a:rPr lang="ru-RU" sz="2000" b="1" dirty="0"/>
              <a:t> </a:t>
            </a:r>
            <a:r>
              <a:rPr lang="ru-RU" sz="2000" b="1" dirty="0" err="1"/>
              <a:t>learning</a:t>
            </a:r>
            <a:r>
              <a:rPr lang="ru-RU" sz="2000" b="1" dirty="0"/>
              <a:t> </a:t>
            </a:r>
            <a:r>
              <a:rPr lang="ru-RU" sz="2000" b="1" dirty="0" err="1"/>
              <a:t>approach</a:t>
            </a:r>
            <a:r>
              <a:rPr lang="ru-RU" sz="2000" b="1" dirty="0"/>
              <a:t> </a:t>
            </a:r>
            <a:r>
              <a:rPr lang="ru-RU" sz="2000" b="1" dirty="0" err="1"/>
              <a:t>for</a:t>
            </a:r>
            <a:r>
              <a:rPr lang="ru-RU" sz="2000" b="1" dirty="0"/>
              <a:t> </a:t>
            </a:r>
            <a:r>
              <a:rPr lang="ru-RU" sz="2000" b="1" dirty="0" err="1"/>
              <a:t>lexical</a:t>
            </a:r>
            <a:r>
              <a:rPr lang="ru-RU" sz="2000" b="1" dirty="0"/>
              <a:t> </a:t>
            </a:r>
            <a:r>
              <a:rPr lang="ru-RU" sz="2000" b="1" dirty="0" err="1"/>
              <a:t>semantic</a:t>
            </a:r>
            <a:r>
              <a:rPr lang="ru-RU" sz="2000" b="1" dirty="0"/>
              <a:t> </a:t>
            </a:r>
            <a:r>
              <a:rPr lang="ru-RU" sz="2000" b="1" dirty="0" err="1"/>
              <a:t>change</a:t>
            </a:r>
            <a:r>
              <a:rPr lang="ru-RU" sz="2000" b="1" dirty="0"/>
              <a:t> </a:t>
            </a:r>
            <a:r>
              <a:rPr lang="ru-RU" sz="2000" b="1" dirty="0" err="1"/>
              <a:t>detection</a:t>
            </a:r>
            <a:r>
              <a:rPr lang="ru-RU" sz="2000" b="1" dirty="0"/>
              <a:t>)</a:t>
            </a:r>
            <a:endParaRPr sz="2000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92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67899" y="2392800"/>
            <a:ext cx="8575200" cy="1612530"/>
          </a:xfrm>
        </p:spPr>
        <p:txBody>
          <a:bodyPr/>
          <a:lstStyle/>
          <a:p>
            <a:pPr marL="0" lvl="6"/>
            <a:r>
              <a:rPr lang="ru-RU" dirty="0"/>
              <a:t>Целевое слово;</a:t>
            </a:r>
            <a:endParaRPr lang="ru-RU" sz="1800" dirty="0"/>
          </a:p>
          <a:p>
            <a:pPr marL="0" lvl="6"/>
            <a:r>
              <a:rPr lang="ru-RU" dirty="0"/>
              <a:t>Какой частью речи является;</a:t>
            </a:r>
          </a:p>
          <a:p>
            <a:pPr marL="0" lvl="6"/>
            <a:r>
              <a:rPr lang="ru-RU" dirty="0"/>
              <a:t>Позиции целевого слова в предложениях;</a:t>
            </a:r>
          </a:p>
          <a:p>
            <a:pPr marL="0" lvl="6"/>
            <a:r>
              <a:rPr lang="ru-RU" dirty="0"/>
              <a:t>Пара предложений с целевым словом.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899" y="326400"/>
            <a:ext cx="11029903" cy="16467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r>
              <a:rPr lang="en-US" dirty="0" err="1"/>
              <a:t>WiC</a:t>
            </a:r>
            <a:r>
              <a:rPr lang="ru-RU" dirty="0"/>
              <a:t> – </a:t>
            </a:r>
            <a:r>
              <a:rPr lang="en-US" dirty="0"/>
              <a:t>words in </a:t>
            </a:r>
            <a:r>
              <a:rPr lang="en-US" dirty="0" smtClean="0"/>
              <a:t>context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800" dirty="0" smtClean="0"/>
              <a:t>для английского языка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07450" y="4424992"/>
            <a:ext cx="955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«carry\</a:t>
            </a:r>
            <a:r>
              <a:rPr lang="en-US" b="1" dirty="0" err="1" smtClean="0"/>
              <a:t>tV</a:t>
            </a:r>
            <a:r>
              <a:rPr lang="en-US" b="1" dirty="0" smtClean="0"/>
              <a:t>\t2-1\</a:t>
            </a:r>
            <a:r>
              <a:rPr lang="en-US" b="1" dirty="0" err="1" smtClean="0"/>
              <a:t>tYou</a:t>
            </a:r>
            <a:r>
              <a:rPr lang="en-US" b="1" dirty="0" smtClean="0"/>
              <a:t> must carry your camping gear .\</a:t>
            </a:r>
            <a:r>
              <a:rPr lang="en-US" b="1" dirty="0" err="1" smtClean="0"/>
              <a:t>tSound</a:t>
            </a:r>
            <a:r>
              <a:rPr lang="en-US" b="1" dirty="0" smtClean="0"/>
              <a:t> carries well over water .\n»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6000" y="6120000"/>
            <a:ext cx="48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5428 тренировочных пар</a:t>
            </a:r>
          </a:p>
          <a:p>
            <a:r>
              <a:rPr lang="ru-RU" dirty="0" smtClean="0">
                <a:solidFill>
                  <a:schemeClr val="bg2"/>
                </a:solidFill>
              </a:rPr>
              <a:t>1400 тестовых пар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2822602" y="1879122"/>
            <a:ext cx="8575200" cy="4317093"/>
          </a:xfrm>
        </p:spPr>
        <p:txBody>
          <a:bodyPr/>
          <a:lstStyle/>
          <a:p>
            <a:pPr marL="25401" indent="0">
              <a:buNone/>
            </a:pPr>
            <a:r>
              <a:rPr lang="ru-RU" dirty="0"/>
              <a:t>{'</a:t>
            </a:r>
            <a:r>
              <a:rPr lang="ru-RU" dirty="0" err="1"/>
              <a:t>idx</a:t>
            </a:r>
            <a:r>
              <a:rPr lang="ru-RU" dirty="0"/>
              <a:t>': 2,</a:t>
            </a:r>
            <a:endParaRPr lang="ru-RU" sz="1800" dirty="0"/>
          </a:p>
          <a:p>
            <a:pPr marL="25401" indent="0">
              <a:buNone/>
            </a:pPr>
            <a:r>
              <a:rPr lang="ru-RU" dirty="0"/>
              <a:t> '</a:t>
            </a:r>
            <a:r>
              <a:rPr lang="ru-RU" dirty="0" err="1"/>
              <a:t>word</a:t>
            </a:r>
            <a:r>
              <a:rPr lang="ru-RU" dirty="0"/>
              <a:t>': 'засада',</a:t>
            </a:r>
            <a:endParaRPr lang="ru-RU" sz="1800" dirty="0"/>
          </a:p>
          <a:p>
            <a:pPr marL="25401" indent="0">
              <a:buNone/>
            </a:pPr>
            <a:r>
              <a:rPr lang="ru-RU" dirty="0"/>
              <a:t> 'sentence1': 'У нас вообще […] засада с героями, способными дотягивать в жизни до собственного творчества',</a:t>
            </a:r>
            <a:endParaRPr lang="ru-RU" sz="1800" dirty="0"/>
          </a:p>
          <a:p>
            <a:pPr marL="25401" indent="0">
              <a:buNone/>
            </a:pPr>
            <a:r>
              <a:rPr lang="ru-RU" dirty="0"/>
              <a:t> 'sentence2': 'Там в воскресенье все магазины закрыты – вот ведь засада!',</a:t>
            </a:r>
            <a:endParaRPr lang="ru-RU" sz="1800" dirty="0"/>
          </a:p>
          <a:p>
            <a:pPr marL="25401" indent="0">
              <a:buNone/>
            </a:pPr>
            <a:r>
              <a:rPr lang="ru-RU" dirty="0"/>
              <a:t> </a:t>
            </a:r>
            <a:r>
              <a:rPr lang="en-US" dirty="0"/>
              <a:t>'start1': 17,</a:t>
            </a:r>
            <a:endParaRPr lang="ru-RU" sz="1800" dirty="0"/>
          </a:p>
          <a:p>
            <a:pPr marL="25401" indent="0">
              <a:buNone/>
            </a:pPr>
            <a:r>
              <a:rPr lang="en-US" dirty="0"/>
              <a:t> 'end1': 24,</a:t>
            </a:r>
            <a:endParaRPr lang="ru-RU" sz="1800" dirty="0"/>
          </a:p>
          <a:p>
            <a:pPr marL="25401" indent="0">
              <a:buNone/>
            </a:pPr>
            <a:r>
              <a:rPr lang="en-US" dirty="0"/>
              <a:t> 'start2': 50,</a:t>
            </a:r>
            <a:endParaRPr lang="ru-RU" sz="1800" dirty="0"/>
          </a:p>
          <a:p>
            <a:pPr marL="25401" indent="0">
              <a:buNone/>
            </a:pPr>
            <a:r>
              <a:rPr lang="en-US" dirty="0"/>
              <a:t> 'end2': 57,</a:t>
            </a:r>
            <a:endParaRPr lang="ru-RU" sz="1800" dirty="0"/>
          </a:p>
          <a:p>
            <a:pPr marL="25401" indent="0">
              <a:buNone/>
            </a:pPr>
            <a:r>
              <a:rPr lang="en-US" dirty="0"/>
              <a:t> 'label': True,</a:t>
            </a:r>
            <a:endParaRPr lang="ru-RU" sz="1800" dirty="0"/>
          </a:p>
          <a:p>
            <a:pPr marL="25401" indent="0">
              <a:buNone/>
            </a:pPr>
            <a:r>
              <a:rPr lang="en-US" dirty="0"/>
              <a:t> 'gold_sense1': 2,</a:t>
            </a:r>
            <a:endParaRPr lang="ru-RU" sz="1800" dirty="0"/>
          </a:p>
          <a:p>
            <a:pPr marL="25401" indent="0">
              <a:buNone/>
            </a:pPr>
            <a:r>
              <a:rPr lang="en-US" dirty="0"/>
              <a:t> 'gold_sense2': 2} </a:t>
            </a:r>
            <a:endParaRPr lang="ru-RU" sz="1800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899" y="326400"/>
            <a:ext cx="11029903" cy="16467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r>
              <a:rPr lang="en-US" dirty="0" err="1"/>
              <a:t>WiC</a:t>
            </a:r>
            <a:r>
              <a:rPr lang="ru-RU" dirty="0"/>
              <a:t> – </a:t>
            </a:r>
            <a:r>
              <a:rPr lang="en-US" dirty="0"/>
              <a:t>words in </a:t>
            </a:r>
            <a:r>
              <a:rPr lang="en-US" dirty="0" smtClean="0"/>
              <a:t>context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800" dirty="0" smtClean="0"/>
              <a:t>для русского языка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6000" y="6120000"/>
            <a:ext cx="48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19845</a:t>
            </a:r>
            <a:r>
              <a:rPr lang="ru-RU" dirty="0" smtClean="0">
                <a:solidFill>
                  <a:schemeClr val="bg2"/>
                </a:solidFill>
              </a:rPr>
              <a:t> тренировочных пар</a:t>
            </a:r>
          </a:p>
          <a:p>
            <a:r>
              <a:rPr lang="ru-RU" dirty="0">
                <a:solidFill>
                  <a:schemeClr val="bg2"/>
                </a:solidFill>
              </a:rPr>
              <a:t>8505</a:t>
            </a:r>
            <a:r>
              <a:rPr lang="ru-RU" dirty="0" smtClean="0">
                <a:solidFill>
                  <a:schemeClr val="bg2"/>
                </a:solidFill>
              </a:rPr>
              <a:t> тестовых пар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67899" y="2202287"/>
            <a:ext cx="11390512" cy="618186"/>
          </a:xfrm>
        </p:spPr>
        <p:txBody>
          <a:bodyPr/>
          <a:lstStyle/>
          <a:p>
            <a:pPr marL="25401" indent="0" algn="ctr">
              <a:buNone/>
            </a:pPr>
            <a:r>
              <a:rPr lang="ru-RU" dirty="0"/>
              <a:t>два объемных текста </a:t>
            </a:r>
            <a:r>
              <a:rPr lang="ru-RU" dirty="0" smtClean="0"/>
              <a:t>и </a:t>
            </a:r>
            <a:r>
              <a:rPr lang="ru-RU" dirty="0"/>
              <a:t>набор </a:t>
            </a:r>
            <a:r>
              <a:rPr lang="ru-RU" dirty="0" smtClean="0"/>
              <a:t>целевых </a:t>
            </a:r>
            <a:r>
              <a:rPr lang="ru-RU" dirty="0"/>
              <a:t>слов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899" y="326400"/>
            <a:ext cx="11029903" cy="16467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r>
              <a:rPr lang="en-US" dirty="0" err="1"/>
              <a:t>SemEval</a:t>
            </a:r>
            <a:r>
              <a:rPr lang="ru-RU" dirty="0"/>
              <a:t>-2020 </a:t>
            </a:r>
            <a:r>
              <a:rPr lang="en-US" dirty="0"/>
              <a:t>Task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6000" y="6120000"/>
            <a:ext cx="48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4BD0A0"/>
                </a:solidFill>
              </a:rPr>
              <a:t>253644 предложений для первого текста</a:t>
            </a:r>
            <a:endParaRPr lang="ru-RU" dirty="0">
              <a:solidFill>
                <a:srgbClr val="4BD0A0"/>
              </a:solidFill>
            </a:endParaRPr>
          </a:p>
          <a:p>
            <a:r>
              <a:rPr lang="ru-RU" dirty="0" smtClean="0">
                <a:solidFill>
                  <a:srgbClr val="4BD0A0"/>
                </a:solidFill>
              </a:rPr>
              <a:t>353692 предложений для второго текста</a:t>
            </a:r>
            <a:endParaRPr lang="ru-RU" dirty="0">
              <a:solidFill>
                <a:srgbClr val="4BD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2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67899" y="1879122"/>
            <a:ext cx="11029903" cy="4317093"/>
          </a:xfrm>
        </p:spPr>
        <p:txBody>
          <a:bodyPr/>
          <a:lstStyle/>
          <a:p>
            <a:pPr marL="25401" indent="0">
              <a:buNone/>
            </a:pPr>
            <a:r>
              <a:rPr lang="ru-RU" dirty="0" smtClean="0"/>
              <a:t>Авторитет; 1700-1916; Я </a:t>
            </a:r>
            <a:r>
              <a:rPr lang="ru-RU" dirty="0"/>
              <a:t>отстаивала свою самостоятельность, он -- свой </a:t>
            </a:r>
            <a:r>
              <a:rPr lang="ru-RU" dirty="0" smtClean="0"/>
              <a:t>авторитет</a:t>
            </a:r>
          </a:p>
          <a:p>
            <a:pPr marL="25401" indent="0">
              <a:buNone/>
            </a:pPr>
            <a:endParaRPr lang="ru-RU" dirty="0"/>
          </a:p>
          <a:p>
            <a:pPr marL="25401" indent="0">
              <a:buNone/>
            </a:pPr>
            <a:r>
              <a:rPr lang="ru-RU" dirty="0" smtClean="0"/>
              <a:t>Авторитет 1918-1990; Полагаясь </a:t>
            </a:r>
            <a:r>
              <a:rPr lang="ru-RU" dirty="0"/>
              <a:t>больше на авторитет власти, чем на свой, она кинулась навстречу городовому; бежала и кричала изо всей силы "караул!".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899" y="326400"/>
            <a:ext cx="11029903" cy="16467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r>
              <a:rPr lang="en-US" dirty="0" err="1" smtClean="0"/>
              <a:t>RusShiftEval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16000" y="5040000"/>
            <a:ext cx="6323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4BD0A0"/>
                </a:solidFill>
              </a:rPr>
              <a:t>Шкала экспертной оценки:</a:t>
            </a:r>
          </a:p>
          <a:p>
            <a:r>
              <a:rPr lang="ru-RU" dirty="0">
                <a:solidFill>
                  <a:srgbClr val="4BD0A0"/>
                </a:solidFill>
              </a:rPr>
              <a:t>0 - Трудно определить</a:t>
            </a:r>
          </a:p>
          <a:p>
            <a:r>
              <a:rPr lang="ru-RU" dirty="0">
                <a:solidFill>
                  <a:srgbClr val="4BD0A0"/>
                </a:solidFill>
              </a:rPr>
              <a:t>1 - Значения разные</a:t>
            </a:r>
          </a:p>
          <a:p>
            <a:r>
              <a:rPr lang="ru-RU" dirty="0">
                <a:solidFill>
                  <a:srgbClr val="4BD0A0"/>
                </a:solidFill>
              </a:rPr>
              <a:t>2 - Значения сильно </a:t>
            </a:r>
            <a:r>
              <a:rPr lang="ru-RU" dirty="0" err="1">
                <a:solidFill>
                  <a:srgbClr val="4BD0A0"/>
                </a:solidFill>
              </a:rPr>
              <a:t>дистанцированы</a:t>
            </a:r>
            <a:endParaRPr lang="ru-RU" dirty="0">
              <a:solidFill>
                <a:srgbClr val="4BD0A0"/>
              </a:solidFill>
            </a:endParaRPr>
          </a:p>
          <a:p>
            <a:r>
              <a:rPr lang="ru-RU" dirty="0">
                <a:solidFill>
                  <a:srgbClr val="4BD0A0"/>
                </a:solidFill>
              </a:rPr>
              <a:t>3 - Значения близки</a:t>
            </a:r>
          </a:p>
          <a:p>
            <a:r>
              <a:rPr lang="ru-RU" dirty="0">
                <a:solidFill>
                  <a:srgbClr val="4BD0A0"/>
                </a:solidFill>
              </a:rPr>
              <a:t>4 - Значения полностью идентичны</a:t>
            </a:r>
          </a:p>
          <a:p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1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5"/>
          <p:cNvSpPr/>
          <p:nvPr/>
        </p:nvSpPr>
        <p:spPr>
          <a:xfrm>
            <a:off x="6897867" y="-4625"/>
            <a:ext cx="5294200" cy="5256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5"/>
          <p:cNvSpPr/>
          <p:nvPr/>
        </p:nvSpPr>
        <p:spPr>
          <a:xfrm>
            <a:off x="5782300" y="4346200"/>
            <a:ext cx="2510400" cy="2510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9600"/>
              <a:buFont typeface="Arial"/>
              <a:buNone/>
            </a:pPr>
            <a:r>
              <a:rPr lang="ru" sz="6400" b="1" kern="0" dirty="0">
                <a:solidFill>
                  <a:srgbClr val="FFFFFF"/>
                </a:solidFill>
                <a:latin typeface="Proxima Nova"/>
                <a:ea typeface="Arial"/>
                <a:cs typeface="Arial"/>
                <a:sym typeface="Proxima Nova"/>
              </a:rPr>
              <a:t>3</a:t>
            </a:r>
            <a:endParaRPr sz="933" b="1" kern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5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5400" dirty="0" smtClean="0"/>
              <a:t>Методика повторения эксперимента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8689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Обучение моделей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 smtClean="0"/>
              <a:t>RusShiftEval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7990300" y="3947600"/>
            <a:ext cx="4016170" cy="1985200"/>
          </a:xfrm>
        </p:spPr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smtClean="0"/>
              <a:t>SemEval-2020 Task1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9114" y="2478156"/>
            <a:ext cx="99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6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ru-RU" sz="5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95862" y="2478156"/>
            <a:ext cx="99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6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2488" y="2478155"/>
            <a:ext cx="99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6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367900" y="1425392"/>
            <a:ext cx="8575200" cy="478560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ru-RU" sz="2400" dirty="0" err="1" smtClean="0"/>
              <a:t>Парсинг</a:t>
            </a:r>
            <a:r>
              <a:rPr lang="ru-RU" sz="2400" dirty="0" smtClean="0"/>
              <a:t> </a:t>
            </a:r>
            <a:r>
              <a:rPr lang="ru-RU" sz="2400" dirty="0" err="1" smtClean="0"/>
              <a:t>датасета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 smtClean="0"/>
              <a:t>Получение </a:t>
            </a:r>
            <a:r>
              <a:rPr lang="ru-RU" sz="2400" dirty="0" err="1" smtClean="0"/>
              <a:t>эмбедингов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 smtClean="0"/>
              <a:t>Обучение </a:t>
            </a:r>
            <a:r>
              <a:rPr lang="en-US" sz="2400" dirty="0" smtClean="0"/>
              <a:t>ITML-</a:t>
            </a:r>
            <a:r>
              <a:rPr lang="ru-RU" sz="2400" dirty="0" smtClean="0"/>
              <a:t>моделей с разными </a:t>
            </a:r>
            <a:r>
              <a:rPr lang="ru-RU" sz="2400" dirty="0" err="1" smtClean="0"/>
              <a:t>гиперпарамтрами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 smtClean="0"/>
              <a:t>Оценка обучения</a:t>
            </a:r>
          </a:p>
          <a:p>
            <a:pPr>
              <a:lnSpc>
                <a:spcPct val="250000"/>
              </a:lnSpc>
            </a:pPr>
            <a:r>
              <a:rPr lang="ru-RU" sz="2400" dirty="0" smtClean="0"/>
              <a:t>Повторить для второго языка</a:t>
            </a:r>
            <a:endParaRPr lang="ru-RU" sz="24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67900" y="684209"/>
            <a:ext cx="9525400" cy="988800"/>
          </a:xfrm>
        </p:spPr>
        <p:txBody>
          <a:bodyPr/>
          <a:lstStyle/>
          <a:p>
            <a:pPr algn="ctr"/>
            <a:r>
              <a:rPr lang="ru-RU" sz="4400" dirty="0" smtClean="0">
                <a:solidFill>
                  <a:schemeClr val="bg1">
                    <a:lumMod val="65000"/>
                  </a:schemeClr>
                </a:solidFill>
              </a:rPr>
              <a:t>1. Обучение моделей</a:t>
            </a:r>
            <a:endParaRPr lang="ru-RU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367900" y="1796452"/>
            <a:ext cx="8575200" cy="478560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ru-RU" sz="2400" dirty="0" err="1" smtClean="0"/>
              <a:t>Парсинг</a:t>
            </a:r>
            <a:r>
              <a:rPr lang="ru-RU" sz="2400" dirty="0" smtClean="0"/>
              <a:t> </a:t>
            </a:r>
            <a:r>
              <a:rPr lang="ru-RU" sz="2400" dirty="0" err="1" smtClean="0"/>
              <a:t>датасета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 smtClean="0"/>
              <a:t>Получение </a:t>
            </a:r>
            <a:r>
              <a:rPr lang="ru-RU" sz="2400" dirty="0" err="1" smtClean="0"/>
              <a:t>эмбедингов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/>
              <a:t>Загружаем наилучшую модель 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 smtClean="0"/>
              <a:t>Оценка на основе класса </a:t>
            </a:r>
            <a:r>
              <a:rPr lang="ru-RU" sz="2400" dirty="0" err="1"/>
              <a:t>get_metric</a:t>
            </a:r>
            <a:endParaRPr lang="ru-RU" sz="24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67900" y="684209"/>
            <a:ext cx="9525400" cy="988800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ru-RU" sz="4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ru-RU" sz="4400" dirty="0">
                <a:solidFill>
                  <a:schemeClr val="bg1">
                    <a:lumMod val="65000"/>
                  </a:schemeClr>
                </a:solidFill>
              </a:rPr>
              <a:t>Задача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RusShiftEval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367900" y="1796452"/>
            <a:ext cx="8575200" cy="478560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ru-RU" sz="2400" dirty="0" err="1" smtClean="0"/>
              <a:t>Парсинг</a:t>
            </a:r>
            <a:r>
              <a:rPr lang="ru-RU" sz="2400" dirty="0" smtClean="0"/>
              <a:t> </a:t>
            </a:r>
            <a:r>
              <a:rPr lang="ru-RU" sz="2400" dirty="0" err="1" smtClean="0"/>
              <a:t>датасета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 smtClean="0"/>
              <a:t>Получение </a:t>
            </a:r>
            <a:r>
              <a:rPr lang="ru-RU" sz="2400" dirty="0" err="1" smtClean="0"/>
              <a:t>эмбедингов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/>
              <a:t>Загружаем наилучшую модель 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 smtClean="0"/>
              <a:t>Сравниваем </a:t>
            </a:r>
            <a:r>
              <a:rPr lang="ru-RU" sz="2400" dirty="0"/>
              <a:t>бинарные метки 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 smtClean="0"/>
              <a:t>Оценка на основе класса </a:t>
            </a:r>
            <a:r>
              <a:rPr lang="ru-RU" sz="2400" dirty="0" err="1"/>
              <a:t>get_metric</a:t>
            </a:r>
            <a:endParaRPr lang="ru-RU" sz="24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67900" y="684209"/>
            <a:ext cx="9525400" cy="988800"/>
          </a:xfrm>
        </p:spPr>
        <p:txBody>
          <a:bodyPr/>
          <a:lstStyle/>
          <a:p>
            <a:pPr algn="ctr"/>
            <a:r>
              <a:rPr lang="ru-RU" sz="4400" dirty="0" smtClean="0">
                <a:solidFill>
                  <a:schemeClr val="bg1">
                    <a:lumMod val="65000"/>
                  </a:schemeClr>
                </a:solidFill>
              </a:rPr>
              <a:t>3. </a:t>
            </a:r>
            <a:r>
              <a:rPr lang="ru-RU" sz="4400" dirty="0">
                <a:solidFill>
                  <a:schemeClr val="bg1">
                    <a:lumMod val="65000"/>
                  </a:schemeClr>
                </a:solidFill>
              </a:rPr>
              <a:t>Задача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SemEval-2020 Task1</a:t>
            </a:r>
            <a:br>
              <a:rPr lang="en-US" sz="44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5"/>
          <p:cNvSpPr/>
          <p:nvPr/>
        </p:nvSpPr>
        <p:spPr>
          <a:xfrm>
            <a:off x="6897867" y="-4625"/>
            <a:ext cx="5294200" cy="5256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5"/>
          <p:cNvSpPr/>
          <p:nvPr/>
        </p:nvSpPr>
        <p:spPr>
          <a:xfrm>
            <a:off x="5782300" y="4346200"/>
            <a:ext cx="2510400" cy="2510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9600"/>
              <a:buFont typeface="Arial"/>
              <a:buNone/>
            </a:pPr>
            <a:r>
              <a:rPr lang="ru" sz="6400" b="1" kern="0" dirty="0" smtClean="0">
                <a:solidFill>
                  <a:srgbClr val="FFFFFF"/>
                </a:solidFill>
                <a:latin typeface="Proxima Nova"/>
                <a:ea typeface="Arial"/>
                <a:cs typeface="Arial"/>
                <a:sym typeface="Proxima Nova"/>
              </a:rPr>
              <a:t>4</a:t>
            </a:r>
            <a:endParaRPr sz="933" b="1" kern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5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5400" dirty="0" smtClean="0"/>
              <a:t>Итоги обучения модели и полученные результаты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5550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10"/>
          <p:cNvGrpSpPr/>
          <p:nvPr/>
        </p:nvGrpSpPr>
        <p:grpSpPr>
          <a:xfrm>
            <a:off x="367999" y="1641559"/>
            <a:ext cx="6985837" cy="326400"/>
            <a:chOff x="552000" y="2462338"/>
            <a:chExt cx="10004250" cy="489600"/>
          </a:xfrm>
        </p:grpSpPr>
        <p:sp>
          <p:nvSpPr>
            <p:cNvPr id="485" name="Google Shape;485;p10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/>
              <a:r>
                <a:rPr lang="ru-RU" sz="1600" dirty="0"/>
                <a:t>Анализ теоретической части статьи и применяемых подходов</a:t>
              </a:r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10"/>
          <p:cNvGrpSpPr/>
          <p:nvPr/>
        </p:nvGrpSpPr>
        <p:grpSpPr>
          <a:xfrm>
            <a:off x="367896" y="2301600"/>
            <a:ext cx="6669605" cy="333600"/>
            <a:chOff x="551843" y="3452400"/>
            <a:chExt cx="10004407" cy="500400"/>
          </a:xfrm>
        </p:grpSpPr>
        <p:sp>
          <p:nvSpPr>
            <p:cNvPr id="488" name="Google Shape;488;p10"/>
            <p:cNvSpPr txBox="1"/>
            <p:nvPr/>
          </p:nvSpPr>
          <p:spPr>
            <a:xfrm>
              <a:off x="1981050" y="3452400"/>
              <a:ext cx="85752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/>
              <a:r>
                <a:rPr lang="ru-RU" sz="1600" dirty="0"/>
                <a:t>Анализ данных </a:t>
              </a:r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10"/>
          <p:cNvGrpSpPr/>
          <p:nvPr/>
        </p:nvGrpSpPr>
        <p:grpSpPr>
          <a:xfrm>
            <a:off x="367996" y="2961600"/>
            <a:ext cx="6669505" cy="336000"/>
            <a:chOff x="551993" y="4442400"/>
            <a:chExt cx="10004257" cy="504000"/>
          </a:xfrm>
        </p:grpSpPr>
        <p:sp>
          <p:nvSpPr>
            <p:cNvPr id="491" name="Google Shape;491;p10"/>
            <p:cNvSpPr txBox="1"/>
            <p:nvPr/>
          </p:nvSpPr>
          <p:spPr>
            <a:xfrm>
              <a:off x="1981050" y="4442400"/>
              <a:ext cx="85752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/>
              <a:r>
                <a:rPr lang="ru-RU" sz="1600" dirty="0"/>
                <a:t>Методика повторения эксперимента </a:t>
              </a:r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10"/>
          <p:cNvGrpSpPr/>
          <p:nvPr/>
        </p:nvGrpSpPr>
        <p:grpSpPr>
          <a:xfrm>
            <a:off x="367996" y="3623959"/>
            <a:ext cx="6669505" cy="326400"/>
            <a:chOff x="551993" y="5435938"/>
            <a:chExt cx="10004257" cy="489600"/>
          </a:xfrm>
        </p:grpSpPr>
        <p:sp>
          <p:nvSpPr>
            <p:cNvPr id="494" name="Google Shape;494;p10"/>
            <p:cNvSpPr txBox="1"/>
            <p:nvPr/>
          </p:nvSpPr>
          <p:spPr>
            <a:xfrm>
              <a:off x="1981050" y="54359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/>
              <a:r>
                <a:rPr lang="ru-RU" sz="1600" dirty="0"/>
                <a:t>Итоги обучения модели и полученные результаты</a:t>
              </a:r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551993" y="54377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10"/>
          <p:cNvGrpSpPr/>
          <p:nvPr/>
        </p:nvGrpSpPr>
        <p:grpSpPr>
          <a:xfrm>
            <a:off x="367996" y="4281559"/>
            <a:ext cx="6669505" cy="326400"/>
            <a:chOff x="551993" y="6422338"/>
            <a:chExt cx="10004257" cy="489600"/>
          </a:xfrm>
        </p:grpSpPr>
        <p:sp>
          <p:nvSpPr>
            <p:cNvPr id="497" name="Google Shape;497;p10"/>
            <p:cNvSpPr txBox="1"/>
            <p:nvPr/>
          </p:nvSpPr>
          <p:spPr>
            <a:xfrm>
              <a:off x="1981050" y="642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ru-RU" sz="1600" dirty="0"/>
                <a:t>Выводы</a:t>
              </a:r>
              <a:endParaRPr sz="1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p10"/>
          <p:cNvSpPr txBox="1"/>
          <p:nvPr/>
        </p:nvSpPr>
        <p:spPr>
          <a:xfrm>
            <a:off x="367900" y="3264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3734" b="1">
                <a:latin typeface="Proxima Nova"/>
                <a:ea typeface="Proxima Nova"/>
                <a:cs typeface="Proxima Nova"/>
                <a:sym typeface="Proxima Nova"/>
              </a:rPr>
              <a:t>Содержание</a:t>
            </a:r>
            <a:endParaRPr sz="3734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7407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дзаголовок 27"/>
          <p:cNvSpPr>
            <a:spLocks noGrp="1"/>
          </p:cNvSpPr>
          <p:nvPr>
            <p:ph type="subTitle" idx="1"/>
          </p:nvPr>
        </p:nvSpPr>
        <p:spPr>
          <a:xfrm>
            <a:off x="3240000" y="450573"/>
            <a:ext cx="5716000" cy="901148"/>
          </a:xfrm>
        </p:spPr>
        <p:txBody>
          <a:bodyPr/>
          <a:lstStyle/>
          <a:p>
            <a:r>
              <a:rPr lang="ru-RU" sz="3200" dirty="0" smtClean="0"/>
              <a:t>На тестовой части </a:t>
            </a:r>
            <a:r>
              <a:rPr lang="en-US" sz="3200" dirty="0" err="1" smtClean="0"/>
              <a:t>WiC</a:t>
            </a:r>
            <a:endParaRPr lang="ru-RU" sz="3200" dirty="0"/>
          </a:p>
        </p:txBody>
      </p:sp>
      <p:sp>
        <p:nvSpPr>
          <p:cNvPr id="27" name="Заголовок 26"/>
          <p:cNvSpPr>
            <a:spLocks noGrp="1"/>
          </p:cNvSpPr>
          <p:nvPr>
            <p:ph type="title"/>
          </p:nvPr>
        </p:nvSpPr>
        <p:spPr>
          <a:xfrm>
            <a:off x="3240000" y="2880000"/>
            <a:ext cx="5716000" cy="164660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2000" b="1" dirty="0"/>
              <a:t>score </a:t>
            </a:r>
            <a:r>
              <a:rPr lang="en-US" sz="2000" b="1" dirty="0" err="1" smtClean="0"/>
              <a:t>itml_gamma</a:t>
            </a:r>
            <a:r>
              <a:rPr lang="en-US" sz="2000" b="1" dirty="0" smtClean="0"/>
              <a:t>=1 - 0.5935714285714285</a:t>
            </a:r>
            <a:br>
              <a:rPr lang="en-US" sz="2000" b="1" dirty="0" smtClean="0"/>
            </a:br>
            <a:r>
              <a:rPr lang="ru-RU" sz="2000" b="1" dirty="0" smtClean="0">
                <a:solidFill>
                  <a:schemeClr val="bg2"/>
                </a:solidFill>
              </a:rPr>
              <a:t>для английского языка</a:t>
            </a:r>
            <a:endParaRPr lang="ru-RU" sz="20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34243" y="6192000"/>
            <a:ext cx="3127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Для косинусного расстояния – 50%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153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дзаголовок 27"/>
          <p:cNvSpPr>
            <a:spLocks noGrp="1"/>
          </p:cNvSpPr>
          <p:nvPr>
            <p:ph type="subTitle" idx="1"/>
          </p:nvPr>
        </p:nvSpPr>
        <p:spPr>
          <a:xfrm>
            <a:off x="3240000" y="450000"/>
            <a:ext cx="5716000" cy="901148"/>
          </a:xfrm>
        </p:spPr>
        <p:txBody>
          <a:bodyPr/>
          <a:lstStyle/>
          <a:p>
            <a:r>
              <a:rPr lang="ru-RU" sz="3200" dirty="0" smtClean="0"/>
              <a:t>На тестовой части </a:t>
            </a:r>
            <a:r>
              <a:rPr lang="en-US" sz="3200" dirty="0" err="1" smtClean="0"/>
              <a:t>WiC</a:t>
            </a:r>
            <a:endParaRPr lang="ru-RU" sz="3200" dirty="0"/>
          </a:p>
        </p:txBody>
      </p:sp>
      <p:sp>
        <p:nvSpPr>
          <p:cNvPr id="27" name="Заголовок 26"/>
          <p:cNvSpPr>
            <a:spLocks noGrp="1"/>
          </p:cNvSpPr>
          <p:nvPr>
            <p:ph type="title"/>
          </p:nvPr>
        </p:nvSpPr>
        <p:spPr>
          <a:xfrm>
            <a:off x="3240000" y="2880000"/>
            <a:ext cx="5716000" cy="164660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2000" b="1" dirty="0"/>
              <a:t>score </a:t>
            </a:r>
            <a:r>
              <a:rPr lang="en-US" sz="2000" b="1" dirty="0" err="1" smtClean="0"/>
              <a:t>itml_gamma</a:t>
            </a:r>
            <a:r>
              <a:rPr lang="en-US" sz="2000" b="1" dirty="0" smtClean="0"/>
              <a:t>=</a:t>
            </a:r>
            <a:r>
              <a:rPr lang="ru-RU" sz="2000" b="1" dirty="0" smtClean="0"/>
              <a:t>0.</a:t>
            </a:r>
            <a:r>
              <a:rPr lang="en-US" sz="2000" b="1" dirty="0" smtClean="0"/>
              <a:t>1 - </a:t>
            </a:r>
            <a:r>
              <a:rPr lang="ru-RU" sz="2000" b="1" dirty="0"/>
              <a:t>0.660082304526749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ru-RU" sz="2000" b="1" dirty="0" smtClean="0">
                <a:solidFill>
                  <a:schemeClr val="bg2"/>
                </a:solidFill>
              </a:rPr>
              <a:t>для русского языка</a:t>
            </a:r>
            <a:endParaRPr lang="ru-RU" sz="20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4243" y="6192000"/>
            <a:ext cx="3127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Для косинусного расстояния – 37%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074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дзаголовок 27"/>
          <p:cNvSpPr>
            <a:spLocks noGrp="1"/>
          </p:cNvSpPr>
          <p:nvPr>
            <p:ph type="subTitle" idx="1"/>
          </p:nvPr>
        </p:nvSpPr>
        <p:spPr>
          <a:xfrm>
            <a:off x="3240000" y="450000"/>
            <a:ext cx="5716000" cy="901148"/>
          </a:xfrm>
        </p:spPr>
        <p:txBody>
          <a:bodyPr/>
          <a:lstStyle/>
          <a:p>
            <a:r>
              <a:rPr lang="en-US" sz="3200" dirty="0" err="1"/>
              <a:t>RusShiftEval</a:t>
            </a:r>
            <a:endParaRPr lang="ru-RU" sz="3200" dirty="0"/>
          </a:p>
        </p:txBody>
      </p:sp>
      <p:sp>
        <p:nvSpPr>
          <p:cNvPr id="27" name="Заголовок 26"/>
          <p:cNvSpPr>
            <a:spLocks noGrp="1"/>
          </p:cNvSpPr>
          <p:nvPr>
            <p:ph type="title"/>
          </p:nvPr>
        </p:nvSpPr>
        <p:spPr>
          <a:xfrm>
            <a:off x="3240000" y="2880000"/>
            <a:ext cx="5716000" cy="16466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ru-RU" sz="2000" b="1" dirty="0" smtClean="0"/>
              <a:t>Коэффициент корреляции </a:t>
            </a:r>
            <a:r>
              <a:rPr lang="ru-RU" sz="2000" b="1" dirty="0" err="1" smtClean="0"/>
              <a:t>Спирмена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 smtClean="0"/>
              <a:t>-0.43</a:t>
            </a:r>
            <a:br>
              <a:rPr lang="ru-RU" sz="2000" b="1" dirty="0" smtClean="0"/>
            </a:br>
            <a:r>
              <a:rPr lang="ru-RU" sz="1400" b="1" dirty="0" smtClean="0"/>
              <a:t>при </a:t>
            </a:r>
            <a:r>
              <a:rPr lang="en-US" sz="1400" b="1" dirty="0" err="1" smtClean="0"/>
              <a:t>pvalue</a:t>
            </a:r>
            <a:r>
              <a:rPr lang="en-US" sz="1400" b="1" dirty="0" smtClean="0"/>
              <a:t> = 2.7e-06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ru-R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дзаголовок 27"/>
          <p:cNvSpPr>
            <a:spLocks noGrp="1"/>
          </p:cNvSpPr>
          <p:nvPr>
            <p:ph type="subTitle" idx="1"/>
          </p:nvPr>
        </p:nvSpPr>
        <p:spPr>
          <a:xfrm>
            <a:off x="3240000" y="450000"/>
            <a:ext cx="5716000" cy="901148"/>
          </a:xfrm>
        </p:spPr>
        <p:txBody>
          <a:bodyPr/>
          <a:lstStyle/>
          <a:p>
            <a:r>
              <a:rPr lang="en-US" sz="3200" dirty="0" err="1"/>
              <a:t>SemEval</a:t>
            </a:r>
            <a:r>
              <a:rPr lang="ru-RU" sz="3200" dirty="0"/>
              <a:t>-2020 </a:t>
            </a:r>
            <a:r>
              <a:rPr lang="en-US" sz="3200" dirty="0"/>
              <a:t>Task</a:t>
            </a:r>
            <a:r>
              <a:rPr lang="ru-RU" sz="3200" dirty="0"/>
              <a:t>1</a:t>
            </a:r>
          </a:p>
        </p:txBody>
      </p:sp>
      <p:sp>
        <p:nvSpPr>
          <p:cNvPr id="27" name="Заголовок 26"/>
          <p:cNvSpPr>
            <a:spLocks noGrp="1"/>
          </p:cNvSpPr>
          <p:nvPr>
            <p:ph type="title"/>
          </p:nvPr>
        </p:nvSpPr>
        <p:spPr>
          <a:xfrm>
            <a:off x="3240000" y="2880000"/>
            <a:ext cx="5716000" cy="16466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ru-RU" sz="2000" b="1" dirty="0" smtClean="0"/>
              <a:t>Коэффициент корреляции </a:t>
            </a:r>
            <a:r>
              <a:rPr lang="ru-RU" sz="2000" b="1" dirty="0" err="1" smtClean="0"/>
              <a:t>Спирмена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/>
              <a:t>0.28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1400" b="1" dirty="0" smtClean="0"/>
              <a:t>при </a:t>
            </a:r>
            <a:r>
              <a:rPr lang="en-US" sz="1400" b="1" dirty="0" err="1" smtClean="0"/>
              <a:t>pvalue</a:t>
            </a:r>
            <a:r>
              <a:rPr lang="en-US" sz="1400" b="1" dirty="0" smtClean="0"/>
              <a:t> </a:t>
            </a:r>
            <a:r>
              <a:rPr lang="en-US" sz="1400" b="1" dirty="0"/>
              <a:t>= 0.148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ru-R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5"/>
          <p:cNvSpPr/>
          <p:nvPr/>
        </p:nvSpPr>
        <p:spPr>
          <a:xfrm>
            <a:off x="6897867" y="-4625"/>
            <a:ext cx="5294200" cy="5256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5"/>
          <p:cNvSpPr/>
          <p:nvPr/>
        </p:nvSpPr>
        <p:spPr>
          <a:xfrm>
            <a:off x="5782300" y="4346200"/>
            <a:ext cx="2510400" cy="2510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9600"/>
              <a:buFont typeface="Arial"/>
              <a:buNone/>
            </a:pPr>
            <a:r>
              <a:rPr lang="en-US" sz="6400" b="1" kern="0" dirty="0">
                <a:solidFill>
                  <a:srgbClr val="FFFFFF"/>
                </a:solidFill>
                <a:latin typeface="Proxima Nova"/>
                <a:ea typeface="Arial"/>
                <a:cs typeface="Arial"/>
                <a:sym typeface="Proxima Nova"/>
              </a:rPr>
              <a:t>5</a:t>
            </a:r>
            <a:endParaRPr sz="933" b="1" kern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5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sz="5400" dirty="0" smtClean="0">
                <a:solidFill>
                  <a:srgbClr val="000000"/>
                </a:solidFill>
              </a:rPr>
              <a:t>Выводы</a:t>
            </a:r>
            <a:endParaRPr lang="ru-RU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65157"/>
              </p:ext>
            </p:extLst>
          </p:nvPr>
        </p:nvGraphicFramePr>
        <p:xfrm>
          <a:off x="1989363" y="1440000"/>
          <a:ext cx="8127999" cy="1483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Models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SemEval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RusShiftEval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MLM+CD&amp;UP+CD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0.451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0.117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XL-LEXEME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0.757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0.775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SDML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0.774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0.805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96000" y="3992450"/>
            <a:ext cx="8963696" cy="205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 smtClean="0"/>
              <a:t>Не удалось добиться сравнимых результатов</a:t>
            </a:r>
          </a:p>
          <a:p>
            <a:pPr marL="285750" indent="-285750">
              <a:lnSpc>
                <a:spcPct val="2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 smtClean="0"/>
              <a:t>Возможно сильное влияние </a:t>
            </a:r>
            <a:r>
              <a:rPr lang="ru-RU" sz="2800" dirty="0" err="1" smtClean="0"/>
              <a:t>гиперпараметра</a:t>
            </a:r>
            <a:r>
              <a:rPr lang="ru-RU" sz="2800" dirty="0" smtClean="0"/>
              <a:t> </a:t>
            </a:r>
            <a:r>
              <a:rPr lang="el-GR" sz="2800" dirty="0"/>
              <a:t>γ</a:t>
            </a:r>
            <a:endParaRPr lang="ru-RU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96000" y="899410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Результаты авторов статьи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249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612" y="2399900"/>
            <a:ext cx="4513193" cy="472090"/>
          </a:xfrm>
        </p:spPr>
        <p:txBody>
          <a:bodyPr/>
          <a:lstStyle/>
          <a:p>
            <a:r>
              <a:rPr lang="ru-RU" sz="3200" dirty="0" smtClean="0"/>
              <a:t>Спасибо за внимание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022487" y="5373275"/>
            <a:ext cx="454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Буду рад ответить на ваши вопросы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2476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5"/>
          <p:cNvSpPr/>
          <p:nvPr/>
        </p:nvSpPr>
        <p:spPr>
          <a:xfrm>
            <a:off x="6897867" y="-4625"/>
            <a:ext cx="5294200" cy="5256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5"/>
          <p:cNvSpPr/>
          <p:nvPr/>
        </p:nvSpPr>
        <p:spPr>
          <a:xfrm>
            <a:off x="5782300" y="4346200"/>
            <a:ext cx="2510400" cy="2510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9600"/>
              <a:buFont typeface="Arial"/>
              <a:buNone/>
            </a:pPr>
            <a:r>
              <a:rPr lang="ru" sz="640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933" b="1" kern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5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5400" dirty="0" smtClean="0"/>
              <a:t>Анализ теоретической части статьи и применяемых подходов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8996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7"/>
          <p:cNvSpPr txBox="1"/>
          <p:nvPr/>
        </p:nvSpPr>
        <p:spPr>
          <a:xfrm>
            <a:off x="367900" y="1478400"/>
            <a:ext cx="10076866" cy="4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2400" bIns="0" anchor="t" anchorCtr="0">
            <a:noAutofit/>
          </a:bodyPr>
          <a:lstStyle/>
          <a:p>
            <a:pPr marL="298465" indent="-247662">
              <a:lnSpc>
                <a:spcPct val="150000"/>
              </a:lnSpc>
              <a:buClr>
                <a:schemeClr val="bg2"/>
              </a:buClr>
              <a:buSzPts val="3000"/>
              <a:buFont typeface="Proxima Nova"/>
              <a:buAutoNum type="arabicPeriod"/>
            </a:pPr>
            <a:r>
              <a:rPr lang="ru" sz="2000" dirty="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Семантический би-энкодер </a:t>
            </a:r>
            <a:r>
              <a:rPr lang="en-US" sz="2000" dirty="0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XLM</a:t>
            </a:r>
            <a:r>
              <a:rPr lang="ru-RU" sz="2000" dirty="0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-</a:t>
            </a:r>
            <a:r>
              <a:rPr lang="en-US" sz="2000" dirty="0" err="1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RoBERTa</a:t>
            </a:r>
            <a:r>
              <a:rPr lang="ru-RU" sz="2000" dirty="0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-</a:t>
            </a:r>
            <a:r>
              <a:rPr lang="en-US" sz="2000" dirty="0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Large </a:t>
            </a:r>
            <a:r>
              <a:rPr lang="ru-RU" sz="2000" dirty="0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на базе </a:t>
            </a:r>
            <a:r>
              <a:rPr lang="ru-RU" sz="2000" dirty="0" err="1" smtClean="0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Bert</a:t>
            </a:r>
            <a:r>
              <a:rPr lang="ru-RU" sz="2000" dirty="0" smtClean="0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 и «сиамской</a:t>
            </a:r>
            <a:r>
              <a:rPr lang="ru-RU" sz="2000" dirty="0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» архитектурой для получения </a:t>
            </a:r>
            <a:r>
              <a:rPr lang="ru-RU" sz="2000" dirty="0" err="1" smtClean="0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эмбедингов</a:t>
            </a:r>
            <a:r>
              <a:rPr lang="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lang="ru" sz="2000" dirty="0" smtClea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65" indent="-247662">
              <a:lnSpc>
                <a:spcPct val="150000"/>
              </a:lnSpc>
              <a:buClr>
                <a:srgbClr val="000000"/>
              </a:buClr>
              <a:buSzPts val="3000"/>
              <a:buFont typeface="Proxima Nova"/>
              <a:buAutoNum type="arabicPeriod"/>
            </a:pPr>
            <a:endParaRPr sz="20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00015" indent="-247012">
              <a:lnSpc>
                <a:spcPct val="150000"/>
              </a:lnSpc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-RU" sz="2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Обучение метрики «</a:t>
            </a:r>
            <a:r>
              <a:rPr lang="en-US" sz="2000" dirty="0"/>
              <a:t>sense</a:t>
            </a:r>
            <a:r>
              <a:rPr lang="ru-RU" sz="2000" dirty="0"/>
              <a:t>-</a:t>
            </a:r>
            <a:r>
              <a:rPr lang="en-US" sz="2000" dirty="0"/>
              <a:t>aware distance metric</a:t>
            </a:r>
            <a:r>
              <a:rPr lang="ru-RU" sz="2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» с применение </a:t>
            </a:r>
            <a:r>
              <a:rPr lang="en-US" sz="2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ITML-</a:t>
            </a:r>
            <a:r>
              <a:rPr lang="ru-RU" sz="2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алгоритма</a:t>
            </a:r>
            <a:endParaRPr sz="2000" dirty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0" name="Google Shape;650;p27"/>
          <p:cNvSpPr txBox="1"/>
          <p:nvPr/>
        </p:nvSpPr>
        <p:spPr>
          <a:xfrm>
            <a:off x="367900" y="326400"/>
            <a:ext cx="95282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r>
              <a:rPr lang="ru-RU" sz="3734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Основная идея – двухэтапный подход</a:t>
            </a:r>
            <a:endParaRPr sz="3734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endParaRPr sz="3734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endParaRPr sz="3734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001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7"/>
          <p:cNvSpPr txBox="1"/>
          <p:nvPr/>
        </p:nvSpPr>
        <p:spPr>
          <a:xfrm>
            <a:off x="367899" y="1478400"/>
            <a:ext cx="9935199" cy="4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2400" bIns="0" anchor="t" anchorCtr="0">
            <a:noAutofit/>
          </a:bodyPr>
          <a:lstStyle/>
          <a:p>
            <a:pPr marL="298465" indent="-247662">
              <a:lnSpc>
                <a:spcPct val="150000"/>
              </a:lnSpc>
              <a:buSzPts val="3000"/>
              <a:buFont typeface="Proxima Nova"/>
              <a:buAutoNum type="arabicPeriod"/>
            </a:pPr>
            <a:r>
              <a:rPr lang="ru" sz="2000" dirty="0">
                <a:latin typeface="Proxima Nova"/>
                <a:ea typeface="Proxima Nova"/>
                <a:cs typeface="Proxima Nova"/>
                <a:sym typeface="Proxima Nova"/>
              </a:rPr>
              <a:t>Семантический би-энкодер </a:t>
            </a:r>
            <a:r>
              <a:rPr lang="en-US" sz="2000" dirty="0">
                <a:latin typeface="Proxima Nova"/>
                <a:ea typeface="Proxima Nova"/>
                <a:cs typeface="Proxima Nova"/>
              </a:rPr>
              <a:t>XLM</a:t>
            </a:r>
            <a:r>
              <a:rPr lang="ru-RU" sz="2000" dirty="0">
                <a:latin typeface="Proxima Nova"/>
                <a:ea typeface="Proxima Nova"/>
                <a:cs typeface="Proxima Nova"/>
              </a:rPr>
              <a:t>-</a:t>
            </a:r>
            <a:r>
              <a:rPr lang="en-US" sz="2000" dirty="0" err="1">
                <a:latin typeface="Proxima Nova"/>
                <a:ea typeface="Proxima Nova"/>
                <a:cs typeface="Proxima Nova"/>
              </a:rPr>
              <a:t>RoBERTa</a:t>
            </a:r>
            <a:r>
              <a:rPr lang="ru-RU" sz="2000" dirty="0">
                <a:latin typeface="Proxima Nova"/>
                <a:ea typeface="Proxima Nova"/>
                <a:cs typeface="Proxima Nova"/>
              </a:rPr>
              <a:t>-</a:t>
            </a:r>
            <a:r>
              <a:rPr lang="en-US" sz="2000" dirty="0">
                <a:latin typeface="Proxima Nova"/>
                <a:ea typeface="Proxima Nova"/>
                <a:cs typeface="Proxima Nova"/>
              </a:rPr>
              <a:t>Large </a:t>
            </a:r>
            <a:r>
              <a:rPr lang="ru-RU" sz="2000" dirty="0">
                <a:latin typeface="Proxima Nova"/>
                <a:ea typeface="Proxima Nova"/>
                <a:cs typeface="Proxima Nova"/>
              </a:rPr>
              <a:t>на базе </a:t>
            </a:r>
            <a:r>
              <a:rPr lang="ru-RU" sz="2000" dirty="0" err="1" smtClean="0">
                <a:latin typeface="Proxima Nova"/>
                <a:ea typeface="Proxima Nova"/>
                <a:cs typeface="Proxima Nova"/>
              </a:rPr>
              <a:t>Bert</a:t>
            </a:r>
            <a:r>
              <a:rPr lang="ru-RU" sz="2000" dirty="0" smtClean="0">
                <a:latin typeface="Proxima Nova"/>
                <a:ea typeface="Proxima Nova"/>
                <a:cs typeface="Proxima Nova"/>
              </a:rPr>
              <a:t> и «сиамской</a:t>
            </a:r>
            <a:r>
              <a:rPr lang="ru-RU" sz="2000" dirty="0">
                <a:latin typeface="Proxima Nova"/>
                <a:ea typeface="Proxima Nova"/>
                <a:cs typeface="Proxima Nova"/>
              </a:rPr>
              <a:t>» архитектурой для получения </a:t>
            </a:r>
            <a:r>
              <a:rPr lang="ru-RU" sz="2000" dirty="0" err="1" smtClean="0">
                <a:latin typeface="Proxima Nova"/>
                <a:ea typeface="Proxima Nova"/>
                <a:cs typeface="Proxima Nova"/>
              </a:rPr>
              <a:t>эмбедингов</a:t>
            </a:r>
            <a:r>
              <a:rPr lang="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lang="ru" sz="2000" dirty="0" smtClea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65" indent="-247662">
              <a:lnSpc>
                <a:spcPct val="150000"/>
              </a:lnSpc>
              <a:buClr>
                <a:srgbClr val="000000"/>
              </a:buClr>
              <a:buSzPts val="3000"/>
              <a:buFont typeface="Proxima Nova"/>
              <a:buAutoNum type="arabicPeriod"/>
            </a:pPr>
            <a:endParaRPr sz="20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00015" indent="-247012">
              <a:lnSpc>
                <a:spcPct val="150000"/>
              </a:lnSpc>
              <a:buClr>
                <a:schemeClr val="bg2"/>
              </a:buClr>
              <a:buSzPts val="3000"/>
              <a:buFont typeface="Proxima Nova"/>
              <a:buAutoNum type="arabicPeriod"/>
            </a:pPr>
            <a:r>
              <a:rPr lang="ru-RU" sz="2000" dirty="0" smtClean="0">
                <a:solidFill>
                  <a:schemeClr val="bg2"/>
                </a:solidFill>
                <a:latin typeface="Proxima Nova"/>
                <a:ea typeface="Proxima Nova"/>
                <a:cs typeface="Proxima Nova"/>
                <a:sym typeface="Proxima Nova"/>
              </a:rPr>
              <a:t>Обучение метрики «</a:t>
            </a:r>
            <a:r>
              <a:rPr lang="en-US" sz="2000" dirty="0">
                <a:solidFill>
                  <a:schemeClr val="bg2"/>
                </a:solidFill>
              </a:rPr>
              <a:t>sense</a:t>
            </a:r>
            <a:r>
              <a:rPr lang="ru-RU" sz="2000" dirty="0">
                <a:solidFill>
                  <a:schemeClr val="bg2"/>
                </a:solidFill>
              </a:rPr>
              <a:t>-</a:t>
            </a:r>
            <a:r>
              <a:rPr lang="en-US" sz="2000" dirty="0">
                <a:solidFill>
                  <a:schemeClr val="bg2"/>
                </a:solidFill>
              </a:rPr>
              <a:t>aware distance metric</a:t>
            </a:r>
            <a:r>
              <a:rPr lang="ru-RU" sz="2000" dirty="0" smtClean="0">
                <a:solidFill>
                  <a:schemeClr val="bg2"/>
                </a:solidFill>
                <a:latin typeface="Proxima Nova"/>
                <a:ea typeface="Proxima Nova"/>
                <a:cs typeface="Proxima Nova"/>
                <a:sym typeface="Proxima Nova"/>
              </a:rPr>
              <a:t>» с применение </a:t>
            </a:r>
            <a:r>
              <a:rPr lang="en-US" sz="2000" dirty="0" smtClean="0">
                <a:solidFill>
                  <a:schemeClr val="bg2"/>
                </a:solidFill>
                <a:latin typeface="Proxima Nova"/>
                <a:ea typeface="Proxima Nova"/>
                <a:cs typeface="Proxima Nova"/>
                <a:sym typeface="Proxima Nova"/>
              </a:rPr>
              <a:t>ITML-</a:t>
            </a:r>
            <a:r>
              <a:rPr lang="ru-RU" sz="2000" dirty="0" smtClean="0">
                <a:solidFill>
                  <a:schemeClr val="bg2"/>
                </a:solidFill>
                <a:latin typeface="Proxima Nova"/>
                <a:ea typeface="Proxima Nova"/>
                <a:cs typeface="Proxima Nova"/>
                <a:sym typeface="Proxima Nova"/>
              </a:rPr>
              <a:t>алгоритма</a:t>
            </a:r>
            <a:endParaRPr sz="2000" dirty="0">
              <a:solidFill>
                <a:schemeClr val="bg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0" name="Google Shape;650;p27"/>
          <p:cNvSpPr txBox="1"/>
          <p:nvPr/>
        </p:nvSpPr>
        <p:spPr>
          <a:xfrm>
            <a:off x="367900" y="326400"/>
            <a:ext cx="95282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r>
              <a:rPr lang="ru-RU" sz="3734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Основная идея – двухэтапный подход</a:t>
            </a:r>
            <a:endParaRPr sz="3734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endParaRPr sz="3734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endParaRPr sz="3734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5930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63;p8"/>
          <p:cNvSpPr/>
          <p:nvPr/>
        </p:nvSpPr>
        <p:spPr>
          <a:xfrm>
            <a:off x="9192644" y="482600"/>
            <a:ext cx="6375400" cy="637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Google Shape;464;p8"/>
          <p:cNvSpPr/>
          <p:nvPr/>
        </p:nvSpPr>
        <p:spPr>
          <a:xfrm>
            <a:off x="2812527" y="482600"/>
            <a:ext cx="6375400" cy="637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8490" y="2162897"/>
            <a:ext cx="974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ℓ = ½ · [y · δ</a:t>
            </a:r>
            <a:r>
              <a:rPr lang="ru-RU" sz="3600" baseline="30000" dirty="0"/>
              <a:t>2</a:t>
            </a:r>
            <a:r>
              <a:rPr lang="ru-RU" sz="3600" dirty="0"/>
              <a:t> + (1 − y) · </a:t>
            </a:r>
            <a:r>
              <a:rPr lang="ru-RU" sz="3600" dirty="0" err="1"/>
              <a:t>max</a:t>
            </a:r>
            <a:r>
              <a:rPr lang="ru-RU" sz="3600" dirty="0"/>
              <a:t>(0, m − δ)</a:t>
            </a:r>
            <a:r>
              <a:rPr lang="ru-RU" sz="3600" baseline="30000" dirty="0"/>
              <a:t>2</a:t>
            </a:r>
            <a:r>
              <a:rPr lang="ru-RU" sz="3600" dirty="0"/>
              <a:t>]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2580" y="978794"/>
            <a:ext cx="888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Энкодер</a:t>
            </a:r>
            <a:r>
              <a:rPr lang="ru-RU" b="1" dirty="0"/>
              <a:t> натренирован на минимизацию ошибки </a:t>
            </a:r>
            <a:r>
              <a:rPr lang="ru-RU" b="1" dirty="0" smtClean="0"/>
              <a:t>вида</a:t>
            </a:r>
            <a:r>
              <a:rPr lang="ru-RU" b="1" dirty="0"/>
              <a:t>:</a:t>
            </a:r>
          </a:p>
        </p:txBody>
      </p:sp>
      <p:sp>
        <p:nvSpPr>
          <p:cNvPr id="896" name="Google Shape;896;p47"/>
          <p:cNvSpPr txBox="1"/>
          <p:nvPr/>
        </p:nvSpPr>
        <p:spPr>
          <a:xfrm>
            <a:off x="6658377" y="3624000"/>
            <a:ext cx="5165723" cy="152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b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dirty="0" smtClean="0"/>
              <a:t>m</a:t>
            </a:r>
            <a:r>
              <a:rPr lang="ru-RU" sz="1600" dirty="0" smtClean="0"/>
              <a:t> </a:t>
            </a:r>
            <a:r>
              <a:rPr lang="ru-RU" sz="1600" dirty="0"/>
              <a:t>= </a:t>
            </a:r>
            <a:r>
              <a:rPr lang="ru-RU" sz="1600" dirty="0" smtClean="0"/>
              <a:t>0.5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None/>
            </a:pPr>
            <a:r>
              <a:rPr lang="ru-RU" sz="1600" dirty="0" smtClean="0"/>
              <a:t>δ </a:t>
            </a:r>
            <a:r>
              <a:rPr lang="ru-RU" sz="1600" dirty="0"/>
              <a:t>– косинусное расстояние между закодированными представлениями входных последовательностей. </a:t>
            </a:r>
            <a:endParaRPr lang="ru-RU" sz="1600" dirty="0" smtClean="0"/>
          </a:p>
          <a:p>
            <a:pPr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kern="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 – </a:t>
            </a:r>
            <a:r>
              <a:rPr lang="ru-RU" sz="1600" kern="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метка схожести/различия значений</a:t>
            </a:r>
            <a:endParaRPr sz="1600" kern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0400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63;p8"/>
          <p:cNvSpPr/>
          <p:nvPr/>
        </p:nvSpPr>
        <p:spPr>
          <a:xfrm>
            <a:off x="9192644" y="482600"/>
            <a:ext cx="6375400" cy="637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Google Shape;464;p8"/>
          <p:cNvSpPr/>
          <p:nvPr/>
        </p:nvSpPr>
        <p:spPr>
          <a:xfrm>
            <a:off x="2812527" y="482600"/>
            <a:ext cx="6375400" cy="637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8490" y="2162897"/>
            <a:ext cx="974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>
                <a:solidFill>
                  <a:srgbClr val="000000"/>
                </a:solidFill>
              </a:rPr>
              <a:t>h(w1, w2; A) = (w1 − w2)T • A •  (w1 − w2) </a:t>
            </a:r>
            <a:endParaRPr lang="ru-RU" sz="36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580" y="978794"/>
            <a:ext cx="888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Sense</a:t>
            </a:r>
            <a:r>
              <a:rPr lang="ru-RU" b="1" dirty="0"/>
              <a:t>-</a:t>
            </a:r>
            <a:r>
              <a:rPr lang="en-US" b="1" dirty="0"/>
              <a:t>aware distance metric</a:t>
            </a:r>
            <a:endParaRPr lang="ru-RU" b="1" dirty="0">
              <a:solidFill>
                <a:srgbClr val="000000"/>
              </a:solidFill>
            </a:endParaRPr>
          </a:p>
        </p:txBody>
      </p:sp>
      <p:sp>
        <p:nvSpPr>
          <p:cNvPr id="896" name="Google Shape;896;p47"/>
          <p:cNvSpPr txBox="1"/>
          <p:nvPr/>
        </p:nvSpPr>
        <p:spPr>
          <a:xfrm>
            <a:off x="6128293" y="3191236"/>
            <a:ext cx="5931188" cy="86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b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dirty="0"/>
              <a:t>w</a:t>
            </a:r>
            <a:r>
              <a:rPr lang="ru-RU" sz="1600" dirty="0"/>
              <a:t>1 </a:t>
            </a:r>
            <a:r>
              <a:rPr lang="ru-RU" sz="1600" dirty="0" smtClean="0"/>
              <a:t>и </a:t>
            </a:r>
            <a:r>
              <a:rPr lang="en-US" sz="1600" dirty="0"/>
              <a:t>w</a:t>
            </a:r>
            <a:r>
              <a:rPr lang="ru-RU" sz="1600" dirty="0"/>
              <a:t>2 </a:t>
            </a:r>
            <a:r>
              <a:rPr lang="ru-RU" sz="1600" dirty="0" smtClean="0"/>
              <a:t>– </a:t>
            </a:r>
            <a:r>
              <a:rPr lang="ru-RU" sz="1600" dirty="0" err="1"/>
              <a:t>эмбединги</a:t>
            </a:r>
            <a:r>
              <a:rPr lang="ru-RU" sz="1600" dirty="0"/>
              <a:t> целевого слова для двух </a:t>
            </a:r>
            <a:r>
              <a:rPr lang="ru-RU" sz="1600" dirty="0" smtClean="0"/>
              <a:t>предложений</a:t>
            </a:r>
            <a:endParaRPr lang="en-US" sz="1600" dirty="0" smtClean="0"/>
          </a:p>
          <a:p>
            <a:pPr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dirty="0"/>
              <a:t>A </a:t>
            </a:r>
            <a:r>
              <a:rPr lang="ru-RU" sz="1600" dirty="0"/>
              <a:t>– матрица </a:t>
            </a:r>
            <a:r>
              <a:rPr lang="ru-RU" sz="1600" dirty="0" err="1"/>
              <a:t>Махаланобиса</a:t>
            </a:r>
            <a:endParaRPr sz="1600" kern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8490" y="4903382"/>
            <a:ext cx="108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Для обучения матрицы </a:t>
            </a:r>
            <a:r>
              <a:rPr lang="en-US" b="1" dirty="0"/>
              <a:t>A </a:t>
            </a:r>
            <a:r>
              <a:rPr lang="ru-RU" b="1" dirty="0"/>
              <a:t>используется алгоритм </a:t>
            </a:r>
            <a:r>
              <a:rPr lang="en-US" b="1" dirty="0"/>
              <a:t>ITML</a:t>
            </a:r>
            <a:r>
              <a:rPr lang="ru-RU" b="1" dirty="0"/>
              <a:t> (</a:t>
            </a:r>
            <a:r>
              <a:rPr lang="ru-RU" b="1" dirty="0" err="1"/>
              <a:t>Information</a:t>
            </a:r>
            <a:r>
              <a:rPr lang="ru-RU" b="1" dirty="0"/>
              <a:t> </a:t>
            </a:r>
            <a:r>
              <a:rPr lang="ru-RU" b="1" dirty="0" err="1"/>
              <a:t>Theoretic</a:t>
            </a:r>
            <a:r>
              <a:rPr lang="ru-RU" b="1" dirty="0"/>
              <a:t> </a:t>
            </a:r>
            <a:r>
              <a:rPr lang="ru-RU" b="1" dirty="0" err="1"/>
              <a:t>Metric</a:t>
            </a:r>
            <a:r>
              <a:rPr lang="ru-RU" b="1" dirty="0"/>
              <a:t> </a:t>
            </a:r>
            <a:r>
              <a:rPr lang="ru-RU" b="1" dirty="0" err="1"/>
              <a:t>Learning</a:t>
            </a:r>
            <a:r>
              <a:rPr lang="ru-RU" b="1" dirty="0" smtClean="0"/>
              <a:t>)</a:t>
            </a:r>
            <a:r>
              <a:rPr lang="en-US" b="1" dirty="0" smtClean="0"/>
              <a:t>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480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63;p8"/>
          <p:cNvSpPr/>
          <p:nvPr/>
        </p:nvSpPr>
        <p:spPr>
          <a:xfrm>
            <a:off x="9192644" y="482600"/>
            <a:ext cx="6375400" cy="637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9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464;p8"/>
          <p:cNvSpPr/>
          <p:nvPr/>
        </p:nvSpPr>
        <p:spPr>
          <a:xfrm>
            <a:off x="2812527" y="482600"/>
            <a:ext cx="6375400" cy="637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9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5528" y="2167128"/>
            <a:ext cx="10115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(w, C1, C2) = 1/n</a:t>
            </a:r>
            <a:r>
              <a:rPr lang="en-US" sz="3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3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 ∑ h(f (w, s</a:t>
            </a:r>
            <a:r>
              <a:rPr lang="en-US" sz="3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f (w, s</a:t>
            </a:r>
            <a:r>
              <a:rPr lang="en-US" sz="3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 A</a:t>
            </a: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288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sz="3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US" sz="36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3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3600" baseline="-25000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n-US" sz="3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3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1(</a:t>
            </a:r>
            <a:r>
              <a:rPr lang="en-US" sz="3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ru-RU" sz="3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0" marR="0" indent="0" algn="just">
              <a:spcBef>
                <a:spcPts val="0"/>
              </a:spcBef>
              <a:spcAft>
                <a:spcPts val="0"/>
              </a:spcAft>
            </a:pPr>
            <a:r>
              <a:rPr lang="ru-RU" sz="3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US" sz="36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3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3600" baseline="-25000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n-US" sz="3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3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2(</a:t>
            </a:r>
            <a:r>
              <a:rPr lang="en-US" sz="3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ru-RU" sz="3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752" y="978408"/>
            <a:ext cx="1150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dirty="0" smtClean="0">
                <a:solidFill>
                  <a:srgbClr val="000000"/>
                </a:solidFill>
              </a:rPr>
              <a:t>На основе значений метрики и </a:t>
            </a:r>
            <a:r>
              <a:rPr lang="ru-RU" b="1" dirty="0" err="1" smtClean="0">
                <a:solidFill>
                  <a:srgbClr val="000000"/>
                </a:solidFill>
              </a:rPr>
              <a:t>энкодера</a:t>
            </a:r>
            <a:r>
              <a:rPr lang="ru-RU" b="1" dirty="0" smtClean="0">
                <a:solidFill>
                  <a:srgbClr val="000000"/>
                </a:solidFill>
              </a:rPr>
              <a:t> вычисляется </a:t>
            </a:r>
            <a:r>
              <a:rPr lang="ru-RU" b="1" dirty="0">
                <a:solidFill>
                  <a:srgbClr val="000000"/>
                </a:solidFill>
              </a:rPr>
              <a:t>оценка семантического изменения </a:t>
            </a:r>
            <a:r>
              <a:rPr lang="ru-RU" b="1" dirty="0" smtClean="0">
                <a:solidFill>
                  <a:srgbClr val="000000"/>
                </a:solidFill>
              </a:rPr>
              <a:t>слов: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6" name="Google Shape;896;p47"/>
          <p:cNvSpPr txBox="1"/>
          <p:nvPr/>
        </p:nvSpPr>
        <p:spPr>
          <a:xfrm>
            <a:off x="208555" y="4208207"/>
            <a:ext cx="10357842" cy="164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b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dirty="0"/>
              <a:t>C</a:t>
            </a:r>
            <a:r>
              <a:rPr lang="ru-RU" dirty="0"/>
              <a:t>1, </a:t>
            </a:r>
            <a:r>
              <a:rPr lang="en-US" dirty="0"/>
              <a:t>C</a:t>
            </a:r>
            <a:r>
              <a:rPr lang="ru-RU" dirty="0"/>
              <a:t>2 – контексты слов (варианты значений</a:t>
            </a:r>
            <a:r>
              <a:rPr lang="ru-RU" dirty="0" smtClean="0"/>
              <a:t>) 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dirty="0" smtClean="0"/>
              <a:t>w </a:t>
            </a:r>
            <a:r>
              <a:rPr lang="ru-RU" dirty="0"/>
              <a:t>– целевое </a:t>
            </a:r>
            <a:r>
              <a:rPr lang="ru-RU" dirty="0" smtClean="0"/>
              <a:t>слово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dirty="0" smtClean="0"/>
              <a:t>s</a:t>
            </a:r>
            <a:r>
              <a:rPr lang="ru-RU" baseline="-25000" dirty="0"/>
              <a:t>1, </a:t>
            </a:r>
            <a:r>
              <a:rPr lang="en-US" dirty="0"/>
              <a:t>s</a:t>
            </a:r>
            <a:r>
              <a:rPr lang="ru-RU" baseline="-25000" dirty="0"/>
              <a:t>2 </a:t>
            </a:r>
            <a:r>
              <a:rPr lang="ru-RU" dirty="0"/>
              <a:t>– предложения, в которых присутствует целевое слово для соответствующих </a:t>
            </a:r>
            <a:r>
              <a:rPr lang="ru-RU" dirty="0" smtClean="0"/>
              <a:t>контекстов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dirty="0" smtClean="0"/>
              <a:t>n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n</a:t>
            </a:r>
            <a:r>
              <a:rPr lang="ru-RU" baseline="-25000" dirty="0"/>
              <a:t>2 </a:t>
            </a:r>
            <a:r>
              <a:rPr lang="ru-RU" dirty="0"/>
              <a:t>– количества предложений  </a:t>
            </a:r>
            <a:r>
              <a:rPr lang="en-US" dirty="0"/>
              <a:t>s</a:t>
            </a:r>
            <a:r>
              <a:rPr lang="ru-RU" baseline="-25000" dirty="0"/>
              <a:t>1, </a:t>
            </a:r>
            <a:r>
              <a:rPr lang="en-US" dirty="0"/>
              <a:t>s</a:t>
            </a:r>
            <a:r>
              <a:rPr lang="ru-RU" baseline="-25000" dirty="0"/>
              <a:t>2.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226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5"/>
          <p:cNvSpPr/>
          <p:nvPr/>
        </p:nvSpPr>
        <p:spPr>
          <a:xfrm>
            <a:off x="6897867" y="-4625"/>
            <a:ext cx="5294200" cy="5256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5"/>
          <p:cNvSpPr/>
          <p:nvPr/>
        </p:nvSpPr>
        <p:spPr>
          <a:xfrm>
            <a:off x="5782300" y="4346200"/>
            <a:ext cx="2510400" cy="2510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9600"/>
              <a:buFont typeface="Arial"/>
              <a:buNone/>
            </a:pPr>
            <a:r>
              <a:rPr lang="ru" sz="6400" b="1" kern="0" dirty="0">
                <a:solidFill>
                  <a:srgbClr val="FFFFFF"/>
                </a:solidFill>
                <a:latin typeface="Proxima Nova"/>
                <a:ea typeface="Arial"/>
                <a:cs typeface="Arial"/>
                <a:sym typeface="Proxima Nova"/>
              </a:rPr>
              <a:t>2</a:t>
            </a:r>
            <a:endParaRPr sz="933" b="1" kern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5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sz="5400" dirty="0">
                <a:solidFill>
                  <a:srgbClr val="000000"/>
                </a:solidFill>
              </a:rPr>
              <a:t>Анализ </a:t>
            </a:r>
            <a:r>
              <a:rPr lang="ru-RU" sz="5400" dirty="0" smtClean="0">
                <a:solidFill>
                  <a:srgbClr val="000000"/>
                </a:solidFill>
              </a:rPr>
              <a:t>данных</a:t>
            </a:r>
            <a:endParaRPr lang="ru-RU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1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686</Words>
  <Application>Microsoft Office PowerPoint</Application>
  <PresentationFormat>Широкоэкранный</PresentationFormat>
  <Paragraphs>140</Paragraphs>
  <Slides>26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Proxima Nova</vt:lpstr>
      <vt:lpstr>Proxima Nova Semibold</vt:lpstr>
      <vt:lpstr>Times New Roman</vt:lpstr>
      <vt:lpstr>White Green</vt:lpstr>
      <vt:lpstr>1_White Green</vt:lpstr>
      <vt:lpstr>2_White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Датасет WiC – words in context для английского языка</vt:lpstr>
      <vt:lpstr>Датасет WiC – words in context для русского языка</vt:lpstr>
      <vt:lpstr>Датасет SemEval-2020 Task1</vt:lpstr>
      <vt:lpstr>Датасет RusShiftEval</vt:lpstr>
      <vt:lpstr>Презентация PowerPoint</vt:lpstr>
      <vt:lpstr>Шаги</vt:lpstr>
      <vt:lpstr>1. Обучение моделей</vt:lpstr>
      <vt:lpstr>2. Задача RusShiftEval</vt:lpstr>
      <vt:lpstr>3. Задача SemEval-2020 Task1 </vt:lpstr>
      <vt:lpstr>Презентация PowerPoint</vt:lpstr>
      <vt:lpstr>score itml_gamma=1 - 0.5935714285714285 для английского языка</vt:lpstr>
      <vt:lpstr>score itml_gamma=0.1 - 0.660082304526749 для русского языка</vt:lpstr>
      <vt:lpstr>Коэффициент корреляции Спирмена -0.43 при pvalue = 2.7e-06 </vt:lpstr>
      <vt:lpstr>Коэффициент корреляции Спирмена 0.28 при pvalue = 0.148 </vt:lpstr>
      <vt:lpstr>Презентация PowerPoint</vt:lpstr>
      <vt:lpstr>Презентация PowerPoint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</dc:creator>
  <cp:lastModifiedBy>Алексей Чумаченко</cp:lastModifiedBy>
  <cp:revision>28</cp:revision>
  <dcterms:created xsi:type="dcterms:W3CDTF">2024-04-11T21:06:51Z</dcterms:created>
  <dcterms:modified xsi:type="dcterms:W3CDTF">2024-05-14T12:40:07Z</dcterms:modified>
</cp:coreProperties>
</file>