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8" r:id="rId9"/>
    <p:sldId id="261" r:id="rId10"/>
    <p:sldId id="269" r:id="rId11"/>
    <p:sldId id="262" r:id="rId12"/>
    <p:sldId id="263" r:id="rId13"/>
    <p:sldId id="264" r:id="rId14"/>
    <p:sldId id="265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179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2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8" name="Text 4"/>
          <p:cNvSpPr/>
          <p:nvPr/>
        </p:nvSpPr>
        <p:spPr>
          <a:xfrm>
            <a:off x="935712" y="7014329"/>
            <a:ext cx="150257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D3BE785-5764-621B-68A8-BA5AE06977E0}"/>
              </a:ext>
            </a:extLst>
          </p:cNvPr>
          <p:cNvSpPr/>
          <p:nvPr/>
        </p:nvSpPr>
        <p:spPr>
          <a:xfrm>
            <a:off x="1782543" y="276865"/>
            <a:ext cx="12621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altLang="ru-RU" sz="20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defRPr/>
            </a:pPr>
            <a:r>
              <a:rPr lang="ru-RU" altLang="ru-RU" sz="20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«Южно-Уральский многопрофильный колледж»</a:t>
            </a:r>
          </a:p>
        </p:txBody>
      </p:sp>
      <p:pic>
        <p:nvPicPr>
          <p:cNvPr id="12" name="Picture 2" descr="X:\Хлебникова\ОД-1\juymk.png">
            <a:extLst>
              <a:ext uri="{FF2B5EF4-FFF2-40B4-BE49-F238E27FC236}">
                <a16:creationId xmlns:a16="http://schemas.microsoft.com/office/drawing/2014/main" id="{E6F8044D-C566-A284-E0D8-DCA61070F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64457" y="69358"/>
            <a:ext cx="1239832" cy="1251002"/>
          </a:xfrm>
          <a:prstGeom prst="rect">
            <a:avLst/>
          </a:prstGeom>
          <a:noFill/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3F408F8-033F-DFF7-9317-FCC566DBC5F7}"/>
              </a:ext>
            </a:extLst>
          </p:cNvPr>
          <p:cNvSpPr txBox="1">
            <a:spLocks/>
          </p:cNvSpPr>
          <p:nvPr/>
        </p:nvSpPr>
        <p:spPr>
          <a:xfrm>
            <a:off x="3338977" y="2214657"/>
            <a:ext cx="11065312" cy="291399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400" b="1" kern="0" spc="-35" dirty="0">
                <a:solidFill>
                  <a:srgbClr val="000000"/>
                </a:solidFill>
                <a:ea typeface="Source Sans Pro" panose="020B0503030403020204" pitchFamily="34" charset="0"/>
              </a:rPr>
              <a:t>Автоматизация учета данных регистратуры поликлиники</a:t>
            </a:r>
            <a:br>
              <a:rPr lang="ru-RU" b="1" cap="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900" b="1" kern="0" spc="-35" dirty="0">
                <a:latin typeface="Source Sans Pro" pitchFamily="34" charset="0"/>
                <a:ea typeface="Source Sans Pro" pitchFamily="34" charset="-122"/>
              </a:rPr>
              <a:t>дипломный проект</a:t>
            </a:r>
            <a:endParaRPr lang="ru-RU" sz="1800" b="1" kern="0" spc="-35" dirty="0"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7072855-74F9-7268-4522-107350B5C7A0}"/>
              </a:ext>
            </a:extLst>
          </p:cNvPr>
          <p:cNvSpPr txBox="1">
            <a:spLocks/>
          </p:cNvSpPr>
          <p:nvPr/>
        </p:nvSpPr>
        <p:spPr>
          <a:xfrm>
            <a:off x="10044056" y="6835944"/>
            <a:ext cx="4586344" cy="13936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000" b="1" dirty="0">
                <a:solidFill>
                  <a:schemeClr val="bg1">
                    <a:lumMod val="1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itchFamily="18" charset="0"/>
              </a:rPr>
              <a:t>Автор дипломного проекта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itchFamily="18" charset="0"/>
              </a:rPr>
              <a:t>: </a:t>
            </a:r>
            <a:endParaRPr lang="ru-RU" sz="2000" b="1" dirty="0">
              <a:solidFill>
                <a:schemeClr val="bg1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itchFamily="18" charset="0"/>
              </a:rPr>
              <a:t>Каюков Алексей Николаевич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000" b="1" dirty="0">
                <a:solidFill>
                  <a:schemeClr val="bg1">
                    <a:lumMod val="1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itchFamily="18" charset="0"/>
              </a:rPr>
              <a:t>Руководитель дипломного проекта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bg1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itchFamily="18" charset="0"/>
              </a:rPr>
              <a:t>Уфимцев Никита Сергеевич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BC6B173-CB43-338E-254B-E8574D0C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4202" y="69358"/>
            <a:ext cx="8229600" cy="82296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772AB01-9140-8271-A1FB-72B5BADF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43" y="-5342"/>
            <a:ext cx="10509514" cy="823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3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250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455319" y="922496"/>
            <a:ext cx="9377362" cy="2658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235"/>
              </a:lnSpc>
              <a:buNone/>
            </a:pPr>
            <a:r>
              <a:rPr lang="en-US" sz="4800" b="1" kern="0" spc="-3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Ф</a:t>
            </a:r>
            <a:r>
              <a:rPr lang="ru-RU" sz="4800" b="1" kern="0" spc="-34" dirty="0" err="1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ункциональные</a:t>
            </a:r>
            <a:r>
              <a:rPr lang="ru-RU" sz="4800" b="1" kern="0" spc="-3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возможности автоматизированной программы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13E395-D166-9BE8-CBE6-BD35DA55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4800" y="25003"/>
            <a:ext cx="8229600" cy="82296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3">
            <a:extLst>
              <a:ext uri="{FF2B5EF4-FFF2-40B4-BE49-F238E27FC236}">
                <a16:creationId xmlns:a16="http://schemas.microsoft.com/office/drawing/2014/main" id="{26D5F953-4DE9-50E0-951E-716E38A4EF0E}"/>
              </a:ext>
            </a:extLst>
          </p:cNvPr>
          <p:cNvSpPr/>
          <p:nvPr/>
        </p:nvSpPr>
        <p:spPr>
          <a:xfrm>
            <a:off x="4768333" y="2545522"/>
            <a:ext cx="3461267" cy="2070022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sz="2400" kern="0" spc="-34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Авторизация</a:t>
            </a:r>
            <a:r>
              <a:rPr lang="en-US" sz="2400" kern="0" spc="-3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в </a:t>
            </a:r>
            <a:r>
              <a:rPr lang="en-US" sz="2400" kern="0" spc="-34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систему</a:t>
            </a:r>
            <a:endParaRPr lang="en-US" sz="24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E547EED1-675C-5AB4-8EB7-01CED6F7439F}"/>
              </a:ext>
            </a:extLst>
          </p:cNvPr>
          <p:cNvSpPr/>
          <p:nvPr/>
        </p:nvSpPr>
        <p:spPr>
          <a:xfrm>
            <a:off x="4768273" y="3233346"/>
            <a:ext cx="2703433" cy="6943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2617"/>
              </a:lnSpc>
              <a:buNone/>
            </a:pPr>
            <a:endParaRPr lang="en-US" sz="240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8274666E-B6C7-33CA-9640-7519F18A0833}"/>
              </a:ext>
            </a:extLst>
          </p:cNvPr>
          <p:cNvSpPr/>
          <p:nvPr/>
        </p:nvSpPr>
        <p:spPr>
          <a:xfrm>
            <a:off x="10096795" y="2545521"/>
            <a:ext cx="3461267" cy="2070022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ru-RU" sz="2400" kern="0" spc="-34" dirty="0">
                <a:solidFill>
                  <a:srgbClr val="272525"/>
                </a:solidFill>
                <a:ea typeface="adonis-web" pitchFamily="34" charset="-122"/>
              </a:rPr>
              <a:t>Операции работы с данными (добавление, редактирование, удаление)</a:t>
            </a:r>
            <a:endParaRPr lang="en-US" sz="240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B461B2F2-AAB3-B371-2110-09BAACE17EC1}"/>
              </a:ext>
            </a:extLst>
          </p:cNvPr>
          <p:cNvSpPr/>
          <p:nvPr/>
        </p:nvSpPr>
        <p:spPr>
          <a:xfrm>
            <a:off x="8257106" y="2859584"/>
            <a:ext cx="3461266" cy="1600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17"/>
              </a:lnSpc>
              <a:buNone/>
            </a:pPr>
            <a:endParaRPr lang="en-US" sz="2400" dirty="0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5E7A2EA3-C4EF-D40E-5108-D3FA6572D160}"/>
              </a:ext>
            </a:extLst>
          </p:cNvPr>
          <p:cNvSpPr/>
          <p:nvPr/>
        </p:nvSpPr>
        <p:spPr>
          <a:xfrm>
            <a:off x="4768273" y="4958904"/>
            <a:ext cx="3461267" cy="2070022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ru-RU" sz="2400" dirty="0"/>
              <a:t>Экспорт данных, отправка сообщений на почту, формирование электронного документа по осмотру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B115969-79AC-A1CA-3C07-69D023AEE47C}"/>
              </a:ext>
            </a:extLst>
          </p:cNvPr>
          <p:cNvSpPr/>
          <p:nvPr/>
        </p:nvSpPr>
        <p:spPr>
          <a:xfrm>
            <a:off x="4455320" y="5276213"/>
            <a:ext cx="3461266" cy="1600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17"/>
              </a:lnSpc>
              <a:buNone/>
            </a:pPr>
            <a:endParaRPr lang="en-US" sz="2400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513E561C-70C5-4FA0-F530-CE6F26AB0A54}"/>
              </a:ext>
            </a:extLst>
          </p:cNvPr>
          <p:cNvSpPr/>
          <p:nvPr/>
        </p:nvSpPr>
        <p:spPr>
          <a:xfrm>
            <a:off x="10096795" y="4963075"/>
            <a:ext cx="3461267" cy="2070022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ru-RU" sz="2400" kern="0" spc="-3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Фильтрация данных, сортировка и поиск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0" name="Shape 0">
            <a:extLst>
              <a:ext uri="{FF2B5EF4-FFF2-40B4-BE49-F238E27FC236}">
                <a16:creationId xmlns:a16="http://schemas.microsoft.com/office/drawing/2014/main" id="{71C74976-01CA-89EC-FDE3-6C6D1868ACAD}"/>
              </a:ext>
            </a:extLst>
          </p:cNvPr>
          <p:cNvSpPr/>
          <p:nvPr/>
        </p:nvSpPr>
        <p:spPr>
          <a:xfrm>
            <a:off x="-12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0" y="46710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Тестирование разработанной автоматизированной программы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451962" y="2860091"/>
            <a:ext cx="3163014" cy="1891651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sz="2800" kern="0" spc="-35" dirty="0" err="1">
                <a:solidFill>
                  <a:srgbClr val="272525"/>
                </a:solidFill>
                <a:latin typeface="adonis-web"/>
                <a:ea typeface="adonis-web" pitchFamily="34" charset="-122"/>
                <a:cs typeface="adonis-web" pitchFamily="34" charset="-120"/>
              </a:rPr>
              <a:t>Тестирование</a:t>
            </a:r>
            <a:r>
              <a:rPr lang="en-US" sz="2800" kern="0" spc="-35" dirty="0">
                <a:solidFill>
                  <a:srgbClr val="272525"/>
                </a:solidFill>
                <a:latin typeface="adonis-web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2800" kern="0" spc="-35" dirty="0" err="1">
                <a:solidFill>
                  <a:srgbClr val="272525"/>
                </a:solidFill>
                <a:latin typeface="adonis-web"/>
                <a:ea typeface="adonis-web" pitchFamily="34" charset="-122"/>
                <a:cs typeface="adonis-web" pitchFamily="34" charset="-120"/>
              </a:rPr>
              <a:t>авторизации</a:t>
            </a:r>
            <a:endParaRPr lang="en-US" sz="2800" dirty="0">
              <a:latin typeface="adonis-web"/>
            </a:endParaRPr>
          </a:p>
        </p:txBody>
      </p:sp>
      <p:sp>
        <p:nvSpPr>
          <p:cNvPr id="8" name="Text 4"/>
          <p:cNvSpPr/>
          <p:nvPr/>
        </p:nvSpPr>
        <p:spPr>
          <a:xfrm>
            <a:off x="2560218" y="4348351"/>
            <a:ext cx="270343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Shape 6"/>
          <p:cNvSpPr/>
          <p:nvPr/>
        </p:nvSpPr>
        <p:spPr>
          <a:xfrm>
            <a:off x="7681914" y="5477001"/>
            <a:ext cx="3163014" cy="1891652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sz="2800" kern="0" spc="-35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Тестирование</a:t>
            </a:r>
            <a:r>
              <a:rPr lang="en-US" sz="2800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2800" kern="0" spc="-35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появления</a:t>
            </a:r>
            <a:r>
              <a:rPr lang="en-US" sz="2800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2800" kern="0" spc="-35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окна</a:t>
            </a:r>
            <a:r>
              <a:rPr lang="en-US" sz="2800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2800" kern="0" spc="-35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подтверждения</a:t>
            </a:r>
            <a:r>
              <a:rPr lang="en-US" sz="2800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2800" kern="0" spc="-35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при</a:t>
            </a:r>
            <a:r>
              <a:rPr lang="en-US" sz="2800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r>
              <a:rPr lang="en-US" sz="2800" kern="0" spc="-35" dirty="0" err="1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удалении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5963364" y="4057370"/>
            <a:ext cx="270343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Shape 9"/>
          <p:cNvSpPr/>
          <p:nvPr/>
        </p:nvSpPr>
        <p:spPr>
          <a:xfrm>
            <a:off x="4066938" y="2860091"/>
            <a:ext cx="3163014" cy="1891651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ru-RU" sz="2800" kern="0" spc="-3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Тестирование разграничение прав пользователей</a:t>
            </a:r>
            <a:endParaRPr lang="en-US" sz="2800" dirty="0"/>
          </a:p>
        </p:txBody>
      </p:sp>
      <p:sp>
        <p:nvSpPr>
          <p:cNvPr id="14" name="Text 10"/>
          <p:cNvSpPr/>
          <p:nvPr/>
        </p:nvSpPr>
        <p:spPr>
          <a:xfrm>
            <a:off x="9348549" y="4057370"/>
            <a:ext cx="270343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endParaRPr lang="en-US" sz="2187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17FEB94-EF36-3C30-8475-DCBFDFD4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006" y="0"/>
            <a:ext cx="8229600" cy="82296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">
            <a:extLst>
              <a:ext uri="{FF2B5EF4-FFF2-40B4-BE49-F238E27FC236}">
                <a16:creationId xmlns:a16="http://schemas.microsoft.com/office/drawing/2014/main" id="{8AA69D85-7855-D966-2583-EBE5B727025C}"/>
              </a:ext>
            </a:extLst>
          </p:cNvPr>
          <p:cNvSpPr/>
          <p:nvPr/>
        </p:nvSpPr>
        <p:spPr>
          <a:xfrm>
            <a:off x="4066938" y="5477002"/>
            <a:ext cx="3163014" cy="1891651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ru-RU" sz="2600" kern="0" spc="-35" dirty="0">
                <a:solidFill>
                  <a:srgbClr val="272525"/>
                </a:solidFill>
                <a:latin typeface="adonis-web"/>
                <a:ea typeface="adonis-web" pitchFamily="34" charset="-122"/>
              </a:rPr>
              <a:t>Тестирование появление сообщений и окон обратной связи </a:t>
            </a:r>
            <a:endParaRPr lang="en-US" sz="2600" dirty="0">
              <a:latin typeface="adonis-web"/>
            </a:endParaRP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4C2B775E-D291-F61B-C266-33A4900DFFDA}"/>
              </a:ext>
            </a:extLst>
          </p:cNvPr>
          <p:cNvSpPr/>
          <p:nvPr/>
        </p:nvSpPr>
        <p:spPr>
          <a:xfrm>
            <a:off x="7712972" y="2860091"/>
            <a:ext cx="3163014" cy="1891651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ru-RU" sz="2600" kern="0" spc="-35" dirty="0">
                <a:solidFill>
                  <a:srgbClr val="272525"/>
                </a:solidFill>
                <a:latin typeface="adonis-web"/>
                <a:ea typeface="adonis-web" pitchFamily="34" charset="-122"/>
              </a:rPr>
              <a:t>Тестирование верных данных созданного файла после экспорта </a:t>
            </a:r>
            <a:endParaRPr lang="en-US" sz="2600" dirty="0">
              <a:latin typeface="adonis-web"/>
            </a:endParaRPr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CA2F3CC3-2D0F-720E-3EF2-A1B60EDA808D}"/>
              </a:ext>
            </a:extLst>
          </p:cNvPr>
          <p:cNvSpPr/>
          <p:nvPr/>
        </p:nvSpPr>
        <p:spPr>
          <a:xfrm>
            <a:off x="457922" y="5446115"/>
            <a:ext cx="3163014" cy="1891651"/>
          </a:xfrm>
          <a:prstGeom prst="roundRect">
            <a:avLst>
              <a:gd name="adj" fmla="val 31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 anchor="ctr"/>
          <a:lstStyle/>
          <a:p>
            <a:pPr algn="ctr"/>
            <a:r>
              <a:rPr lang="ru-RU" sz="2800" kern="0" spc="-35" dirty="0">
                <a:solidFill>
                  <a:srgbClr val="272525"/>
                </a:solidFill>
                <a:latin typeface="adonis-web"/>
                <a:ea typeface="adonis-web" pitchFamily="34" charset="-122"/>
              </a:rPr>
              <a:t>Тестирование отправки сообщений на электронную почту</a:t>
            </a:r>
            <a:endParaRPr lang="en-US" sz="2800" dirty="0">
              <a:latin typeface="adonis-web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047F033-032F-944B-55B9-6399D6161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7480" y="3340925"/>
            <a:ext cx="1432889" cy="143288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820" y="0"/>
            <a:ext cx="14634560" cy="822960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Shape 2"/>
          <p:cNvSpPr/>
          <p:nvPr/>
        </p:nvSpPr>
        <p:spPr>
          <a:xfrm>
            <a:off x="504373" y="2211077"/>
            <a:ext cx="13653929" cy="3305916"/>
          </a:xfrm>
          <a:prstGeom prst="roundRect">
            <a:avLst>
              <a:gd name="adj" fmla="val 1912"/>
            </a:avLst>
          </a:prstGeom>
          <a:solidFill>
            <a:schemeClr val="bg1"/>
          </a:solidFill>
          <a:ln w="38100">
            <a:solidFill>
              <a:srgbClr val="00206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547533" y="2192979"/>
            <a:ext cx="13610174" cy="4731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855999" y="2286086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b="1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Наименование статей затрат</a:t>
            </a:r>
            <a:endParaRPr lang="en-US" b="1" dirty="0"/>
          </a:p>
        </p:txBody>
      </p:sp>
      <p:sp>
        <p:nvSpPr>
          <p:cNvPr id="8" name="Text 5"/>
          <p:cNvSpPr/>
          <p:nvPr/>
        </p:nvSpPr>
        <p:spPr>
          <a:xfrm>
            <a:off x="6705894" y="2273873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b="1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Сумма, руб.</a:t>
            </a:r>
            <a:endParaRPr lang="en-US" b="1" dirty="0"/>
          </a:p>
        </p:txBody>
      </p:sp>
      <p:sp>
        <p:nvSpPr>
          <p:cNvPr id="9" name="Text 6"/>
          <p:cNvSpPr/>
          <p:nvPr/>
        </p:nvSpPr>
        <p:spPr>
          <a:xfrm>
            <a:off x="12099652" y="2280909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b="1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Структура, %</a:t>
            </a:r>
            <a:endParaRPr lang="en-US" b="1" dirty="0"/>
          </a:p>
        </p:txBody>
      </p:sp>
      <p:sp>
        <p:nvSpPr>
          <p:cNvPr id="10" name="Shape 7"/>
          <p:cNvSpPr/>
          <p:nvPr/>
        </p:nvSpPr>
        <p:spPr>
          <a:xfrm>
            <a:off x="504372" y="2636420"/>
            <a:ext cx="13655144" cy="4731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1101204" y="2735770"/>
            <a:ext cx="3695947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Материальные затраты</a:t>
            </a:r>
            <a:endParaRPr lang="en-US" dirty="0"/>
          </a:p>
        </p:txBody>
      </p:sp>
      <p:sp>
        <p:nvSpPr>
          <p:cNvPr id="12" name="Text 9"/>
          <p:cNvSpPr/>
          <p:nvPr/>
        </p:nvSpPr>
        <p:spPr>
          <a:xfrm>
            <a:off x="6950923" y="2762527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871,45</a:t>
            </a:r>
            <a:endParaRPr lang="en-US" dirty="0"/>
          </a:p>
        </p:txBody>
      </p:sp>
      <p:sp>
        <p:nvSpPr>
          <p:cNvPr id="13" name="Text 10"/>
          <p:cNvSpPr/>
          <p:nvPr/>
        </p:nvSpPr>
        <p:spPr>
          <a:xfrm>
            <a:off x="12505930" y="2710098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1,19</a:t>
            </a:r>
            <a:endParaRPr lang="en-US" dirty="0"/>
          </a:p>
        </p:txBody>
      </p:sp>
      <p:sp>
        <p:nvSpPr>
          <p:cNvPr id="14" name="Shape 11"/>
          <p:cNvSpPr/>
          <p:nvPr/>
        </p:nvSpPr>
        <p:spPr>
          <a:xfrm>
            <a:off x="547533" y="3139288"/>
            <a:ext cx="13610174" cy="4731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101204" y="3166577"/>
            <a:ext cx="3695947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Затраты на оплату труда</a:t>
            </a: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6947112" y="3189112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33903,2</a:t>
            </a:r>
            <a:endParaRPr lang="en-US" dirty="0"/>
          </a:p>
        </p:txBody>
      </p:sp>
      <p:sp>
        <p:nvSpPr>
          <p:cNvPr id="17" name="Text 14"/>
          <p:cNvSpPr/>
          <p:nvPr/>
        </p:nvSpPr>
        <p:spPr>
          <a:xfrm>
            <a:off x="12513164" y="3203493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46,25</a:t>
            </a:r>
            <a:endParaRPr lang="en-US" dirty="0"/>
          </a:p>
        </p:txBody>
      </p:sp>
      <p:sp>
        <p:nvSpPr>
          <p:cNvPr id="18" name="Shape 15"/>
          <p:cNvSpPr/>
          <p:nvPr/>
        </p:nvSpPr>
        <p:spPr>
          <a:xfrm>
            <a:off x="504373" y="3612442"/>
            <a:ext cx="13655143" cy="4791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1085130" y="3652405"/>
            <a:ext cx="3712021" cy="395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Отчисления на социальные нужды</a:t>
            </a:r>
            <a:endParaRPr lang="en-US" dirty="0"/>
          </a:p>
        </p:txBody>
      </p:sp>
      <p:sp>
        <p:nvSpPr>
          <p:cNvPr id="20" name="Text 17"/>
          <p:cNvSpPr/>
          <p:nvPr/>
        </p:nvSpPr>
        <p:spPr>
          <a:xfrm>
            <a:off x="6950923" y="3676895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10170,96</a:t>
            </a:r>
            <a:endParaRPr lang="en-US" dirty="0"/>
          </a:p>
        </p:txBody>
      </p:sp>
      <p:sp>
        <p:nvSpPr>
          <p:cNvPr id="21" name="Text 18"/>
          <p:cNvSpPr/>
          <p:nvPr/>
        </p:nvSpPr>
        <p:spPr>
          <a:xfrm>
            <a:off x="12505932" y="3682670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13,88</a:t>
            </a:r>
            <a:endParaRPr lang="en-US" dirty="0"/>
          </a:p>
        </p:txBody>
      </p:sp>
      <p:sp>
        <p:nvSpPr>
          <p:cNvPr id="23" name="Text 20"/>
          <p:cNvSpPr/>
          <p:nvPr/>
        </p:nvSpPr>
        <p:spPr>
          <a:xfrm>
            <a:off x="1094273" y="4152365"/>
            <a:ext cx="3702877" cy="3685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Амортизационные отчисления</a:t>
            </a:r>
            <a:endParaRPr lang="en-US" dirty="0"/>
          </a:p>
        </p:txBody>
      </p:sp>
      <p:sp>
        <p:nvSpPr>
          <p:cNvPr id="24" name="Text 21"/>
          <p:cNvSpPr/>
          <p:nvPr/>
        </p:nvSpPr>
        <p:spPr>
          <a:xfrm>
            <a:off x="6947113" y="4214724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1229,6</a:t>
            </a:r>
            <a:endParaRPr lang="en-US" dirty="0"/>
          </a:p>
        </p:txBody>
      </p:sp>
      <p:sp>
        <p:nvSpPr>
          <p:cNvPr id="25" name="Text 22"/>
          <p:cNvSpPr/>
          <p:nvPr/>
        </p:nvSpPr>
        <p:spPr>
          <a:xfrm>
            <a:off x="12505931" y="4152236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1,68</a:t>
            </a:r>
            <a:endParaRPr lang="en-US" dirty="0"/>
          </a:p>
        </p:txBody>
      </p:sp>
      <p:sp>
        <p:nvSpPr>
          <p:cNvPr id="27" name="Text 24"/>
          <p:cNvSpPr/>
          <p:nvPr/>
        </p:nvSpPr>
        <p:spPr>
          <a:xfrm>
            <a:off x="1101204" y="4623608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Накладные расходы</a:t>
            </a:r>
            <a:endParaRPr lang="en-US" dirty="0"/>
          </a:p>
        </p:txBody>
      </p:sp>
      <p:sp>
        <p:nvSpPr>
          <p:cNvPr id="28" name="Text 25"/>
          <p:cNvSpPr/>
          <p:nvPr/>
        </p:nvSpPr>
        <p:spPr>
          <a:xfrm>
            <a:off x="6945897" y="4623609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27122,56</a:t>
            </a:r>
            <a:endParaRPr lang="en-US" dirty="0"/>
          </a:p>
        </p:txBody>
      </p:sp>
      <p:sp>
        <p:nvSpPr>
          <p:cNvPr id="29" name="Text 26"/>
          <p:cNvSpPr/>
          <p:nvPr/>
        </p:nvSpPr>
        <p:spPr>
          <a:xfrm>
            <a:off x="12513164" y="4626087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37</a:t>
            </a:r>
            <a:endParaRPr lang="en-US" dirty="0"/>
          </a:p>
        </p:txBody>
      </p:sp>
      <p:sp>
        <p:nvSpPr>
          <p:cNvPr id="31" name="Text 28"/>
          <p:cNvSpPr/>
          <p:nvPr/>
        </p:nvSpPr>
        <p:spPr>
          <a:xfrm>
            <a:off x="1093174" y="5097663"/>
            <a:ext cx="3703977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Итого:</a:t>
            </a:r>
            <a:endParaRPr lang="en-US" dirty="0"/>
          </a:p>
        </p:txBody>
      </p:sp>
      <p:sp>
        <p:nvSpPr>
          <p:cNvPr id="32" name="Text 29"/>
          <p:cNvSpPr/>
          <p:nvPr/>
        </p:nvSpPr>
        <p:spPr>
          <a:xfrm>
            <a:off x="6950923" y="5091107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73297,77</a:t>
            </a:r>
            <a:endParaRPr lang="en-US" dirty="0"/>
          </a:p>
        </p:txBody>
      </p:sp>
      <p:sp>
        <p:nvSpPr>
          <p:cNvPr id="33" name="Text 30"/>
          <p:cNvSpPr/>
          <p:nvPr/>
        </p:nvSpPr>
        <p:spPr>
          <a:xfrm>
            <a:off x="12513164" y="5129855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100</a:t>
            </a:r>
            <a:endParaRPr lang="en-US" dirty="0"/>
          </a:p>
        </p:txBody>
      </p:sp>
      <p:sp>
        <p:nvSpPr>
          <p:cNvPr id="42" name="Text 1">
            <a:extLst>
              <a:ext uri="{FF2B5EF4-FFF2-40B4-BE49-F238E27FC236}">
                <a16:creationId xmlns:a16="http://schemas.microsoft.com/office/drawing/2014/main" id="{6A69AE98-A5F8-B7D0-AC85-B884D7453FB2}"/>
              </a:ext>
            </a:extLst>
          </p:cNvPr>
          <p:cNvSpPr/>
          <p:nvPr/>
        </p:nvSpPr>
        <p:spPr>
          <a:xfrm>
            <a:off x="2572427" y="327314"/>
            <a:ext cx="9933503" cy="673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b="1" kern="0" spc="-35" dirty="0">
                <a:solidFill>
                  <a:srgbClr val="000000"/>
                </a:solidFill>
                <a:ea typeface="adonis-web" pitchFamily="34" charset="-122"/>
              </a:rPr>
              <a:t>Экономическая часть</a:t>
            </a:r>
            <a:endParaRPr lang="en-US" sz="4374" dirty="0"/>
          </a:p>
        </p:txBody>
      </p:sp>
      <p:sp>
        <p:nvSpPr>
          <p:cNvPr id="56" name="Text 3">
            <a:extLst>
              <a:ext uri="{FF2B5EF4-FFF2-40B4-BE49-F238E27FC236}">
                <a16:creationId xmlns:a16="http://schemas.microsoft.com/office/drawing/2014/main" id="{6FB6768F-3BD1-FF79-7085-FC020DE01ACA}"/>
              </a:ext>
            </a:extLst>
          </p:cNvPr>
          <p:cNvSpPr/>
          <p:nvPr/>
        </p:nvSpPr>
        <p:spPr>
          <a:xfrm>
            <a:off x="520446" y="1738144"/>
            <a:ext cx="3207306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ru-RU" sz="2800" b="1" kern="0" spc="-34" dirty="0">
                <a:solidFill>
                  <a:srgbClr val="272525"/>
                </a:solidFill>
                <a:ea typeface="adonis-web" pitchFamily="34" charset="-122"/>
              </a:rPr>
              <a:t>Структура себестоимости</a:t>
            </a:r>
            <a:endParaRPr lang="en-US" sz="2800" dirty="0"/>
          </a:p>
        </p:txBody>
      </p:sp>
      <p:sp>
        <p:nvSpPr>
          <p:cNvPr id="57" name="Shape 3">
            <a:extLst>
              <a:ext uri="{FF2B5EF4-FFF2-40B4-BE49-F238E27FC236}">
                <a16:creationId xmlns:a16="http://schemas.microsoft.com/office/drawing/2014/main" id="{970123D8-1B15-95CA-B3D3-53D0689DADAE}"/>
              </a:ext>
            </a:extLst>
          </p:cNvPr>
          <p:cNvSpPr/>
          <p:nvPr/>
        </p:nvSpPr>
        <p:spPr>
          <a:xfrm>
            <a:off x="6510569" y="5584133"/>
            <a:ext cx="7296983" cy="473154"/>
          </a:xfrm>
          <a:prstGeom prst="rect">
            <a:avLst/>
          </a:prstGeom>
          <a:noFill/>
          <a:ln/>
        </p:spPr>
      </p:sp>
      <p:sp>
        <p:nvSpPr>
          <p:cNvPr id="63" name="Shape 2">
            <a:extLst>
              <a:ext uri="{FF2B5EF4-FFF2-40B4-BE49-F238E27FC236}">
                <a16:creationId xmlns:a16="http://schemas.microsoft.com/office/drawing/2014/main" id="{546427DC-B11F-6F2A-FAF8-00C14824C454}"/>
              </a:ext>
            </a:extLst>
          </p:cNvPr>
          <p:cNvSpPr/>
          <p:nvPr/>
        </p:nvSpPr>
        <p:spPr>
          <a:xfrm>
            <a:off x="503158" y="6378836"/>
            <a:ext cx="13655144" cy="991068"/>
          </a:xfrm>
          <a:prstGeom prst="roundRect">
            <a:avLst>
              <a:gd name="adj" fmla="val 1912"/>
            </a:avLst>
          </a:prstGeom>
          <a:solidFill>
            <a:schemeClr val="bg1"/>
          </a:solidFill>
          <a:ln w="38100">
            <a:solidFill>
              <a:srgbClr val="002060">
                <a:alpha val="8000"/>
              </a:srgbClr>
            </a:solidFill>
            <a:prstDash val="solid"/>
          </a:ln>
        </p:spPr>
      </p:sp>
      <p:sp>
        <p:nvSpPr>
          <p:cNvPr id="64" name="Text 30">
            <a:extLst>
              <a:ext uri="{FF2B5EF4-FFF2-40B4-BE49-F238E27FC236}">
                <a16:creationId xmlns:a16="http://schemas.microsoft.com/office/drawing/2014/main" id="{492A2678-67B1-0273-A1DF-56020A7DB88F}"/>
              </a:ext>
            </a:extLst>
          </p:cNvPr>
          <p:cNvSpPr/>
          <p:nvPr/>
        </p:nvSpPr>
        <p:spPr>
          <a:xfrm>
            <a:off x="1314238" y="6972467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ru-RU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 дней</a:t>
            </a:r>
            <a:endParaRPr lang="en-US" dirty="0"/>
          </a:p>
        </p:txBody>
      </p:sp>
      <p:sp>
        <p:nvSpPr>
          <p:cNvPr id="65" name="Text 29">
            <a:extLst>
              <a:ext uri="{FF2B5EF4-FFF2-40B4-BE49-F238E27FC236}">
                <a16:creationId xmlns:a16="http://schemas.microsoft.com/office/drawing/2014/main" id="{3F063E3D-AAC5-2FEE-2FBB-F678116152C9}"/>
              </a:ext>
            </a:extLst>
          </p:cNvPr>
          <p:cNvSpPr/>
          <p:nvPr/>
        </p:nvSpPr>
        <p:spPr>
          <a:xfrm>
            <a:off x="6945897" y="6972808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en-US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73297,77</a:t>
            </a:r>
            <a:r>
              <a:rPr lang="ru-RU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руб.</a:t>
            </a:r>
            <a:endParaRPr lang="en-US" dirty="0"/>
          </a:p>
        </p:txBody>
      </p:sp>
      <p:sp>
        <p:nvSpPr>
          <p:cNvPr id="66" name="Text 29">
            <a:extLst>
              <a:ext uri="{FF2B5EF4-FFF2-40B4-BE49-F238E27FC236}">
                <a16:creationId xmlns:a16="http://schemas.microsoft.com/office/drawing/2014/main" id="{75E406BD-5129-09A6-792A-C822AB0C5534}"/>
              </a:ext>
            </a:extLst>
          </p:cNvPr>
          <p:cNvSpPr/>
          <p:nvPr/>
        </p:nvSpPr>
        <p:spPr>
          <a:xfrm>
            <a:off x="12300964" y="6972808"/>
            <a:ext cx="209740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ru-RU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15832,32 руб.</a:t>
            </a:r>
            <a:endParaRPr lang="en-US" dirty="0"/>
          </a:p>
        </p:txBody>
      </p:sp>
      <p:sp>
        <p:nvSpPr>
          <p:cNvPr id="67" name="Text 3">
            <a:extLst>
              <a:ext uri="{FF2B5EF4-FFF2-40B4-BE49-F238E27FC236}">
                <a16:creationId xmlns:a16="http://schemas.microsoft.com/office/drawing/2014/main" id="{278D62DC-E3D5-721F-C162-A0EE0C4E455C}"/>
              </a:ext>
            </a:extLst>
          </p:cNvPr>
          <p:cNvSpPr/>
          <p:nvPr/>
        </p:nvSpPr>
        <p:spPr>
          <a:xfrm>
            <a:off x="511195" y="5916635"/>
            <a:ext cx="3707303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7"/>
              </a:lnSpc>
              <a:buNone/>
            </a:pPr>
            <a:r>
              <a:rPr lang="ru-RU" sz="2800" b="1" kern="0" spc="-34" dirty="0">
                <a:solidFill>
                  <a:srgbClr val="272525"/>
                </a:solidFill>
                <a:ea typeface="adonis-web" pitchFamily="34" charset="-122"/>
              </a:rPr>
              <a:t>Экономическая эффективность</a:t>
            </a:r>
            <a:endParaRPr lang="en-US" sz="2800" dirty="0"/>
          </a:p>
        </p:txBody>
      </p:sp>
      <p:sp>
        <p:nvSpPr>
          <p:cNvPr id="4" name="Shape 15">
            <a:extLst>
              <a:ext uri="{FF2B5EF4-FFF2-40B4-BE49-F238E27FC236}">
                <a16:creationId xmlns:a16="http://schemas.microsoft.com/office/drawing/2014/main" id="{354D86B0-A203-B7E5-F628-A657957DDAB6}"/>
              </a:ext>
            </a:extLst>
          </p:cNvPr>
          <p:cNvSpPr/>
          <p:nvPr/>
        </p:nvSpPr>
        <p:spPr>
          <a:xfrm>
            <a:off x="504373" y="4550632"/>
            <a:ext cx="13655143" cy="4791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E2783BE-2EFE-051D-3566-0C7D87924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284" y="3234803"/>
            <a:ext cx="1407581" cy="140758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4">
            <a:extLst>
              <a:ext uri="{FF2B5EF4-FFF2-40B4-BE49-F238E27FC236}">
                <a16:creationId xmlns:a16="http://schemas.microsoft.com/office/drawing/2014/main" id="{D69D66C3-C4FF-D4B2-3C99-E982DEEF4CDB}"/>
              </a:ext>
            </a:extLst>
          </p:cNvPr>
          <p:cNvSpPr/>
          <p:nvPr/>
        </p:nvSpPr>
        <p:spPr>
          <a:xfrm>
            <a:off x="929532" y="6528082"/>
            <a:ext cx="2101215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ru-RU" b="1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Затраты времени</a:t>
            </a:r>
            <a:endParaRPr lang="en-US" b="1" dirty="0"/>
          </a:p>
        </p:txBody>
      </p:sp>
      <p:sp>
        <p:nvSpPr>
          <p:cNvPr id="60" name="Text 4">
            <a:extLst>
              <a:ext uri="{FF2B5EF4-FFF2-40B4-BE49-F238E27FC236}">
                <a16:creationId xmlns:a16="http://schemas.microsoft.com/office/drawing/2014/main" id="{9A19F09D-A431-4213-CE68-AEA886FC7278}"/>
              </a:ext>
            </a:extLst>
          </p:cNvPr>
          <p:cNvSpPr/>
          <p:nvPr/>
        </p:nvSpPr>
        <p:spPr>
          <a:xfrm>
            <a:off x="6038471" y="6501431"/>
            <a:ext cx="2160323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ru-RU" b="1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Коммерческая себестоимость</a:t>
            </a:r>
            <a:endParaRPr lang="en-US" b="1" dirty="0"/>
          </a:p>
        </p:txBody>
      </p:sp>
      <p:sp>
        <p:nvSpPr>
          <p:cNvPr id="61" name="Text 4">
            <a:extLst>
              <a:ext uri="{FF2B5EF4-FFF2-40B4-BE49-F238E27FC236}">
                <a16:creationId xmlns:a16="http://schemas.microsoft.com/office/drawing/2014/main" id="{33B0AFD1-08F7-7736-AF9C-318766FC1138}"/>
              </a:ext>
            </a:extLst>
          </p:cNvPr>
          <p:cNvSpPr/>
          <p:nvPr/>
        </p:nvSpPr>
        <p:spPr>
          <a:xfrm>
            <a:off x="12377585" y="6489034"/>
            <a:ext cx="771460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1"/>
              </a:lnSpc>
              <a:buNone/>
            </a:pPr>
            <a:r>
              <a:rPr lang="ru-RU" b="1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Прибыль</a:t>
            </a:r>
            <a:endParaRPr lang="en-US" b="1" dirty="0"/>
          </a:p>
        </p:txBody>
      </p:sp>
      <p:sp>
        <p:nvSpPr>
          <p:cNvPr id="62" name="Shape 7">
            <a:extLst>
              <a:ext uri="{FF2B5EF4-FFF2-40B4-BE49-F238E27FC236}">
                <a16:creationId xmlns:a16="http://schemas.microsoft.com/office/drawing/2014/main" id="{73970520-4575-3209-DDEC-EBBF1C0AF4BE}"/>
              </a:ext>
            </a:extLst>
          </p:cNvPr>
          <p:cNvSpPr/>
          <p:nvPr/>
        </p:nvSpPr>
        <p:spPr>
          <a:xfrm>
            <a:off x="511034" y="6899979"/>
            <a:ext cx="13655144" cy="4731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DDD5B830-86E8-FB59-2B72-E9B7C118E77A}"/>
              </a:ext>
            </a:extLst>
          </p:cNvPr>
          <p:cNvSpPr/>
          <p:nvPr/>
        </p:nvSpPr>
        <p:spPr>
          <a:xfrm>
            <a:off x="-870777" y="3440942"/>
            <a:ext cx="9933503" cy="673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7200" b="1" kern="0" spc="-35" dirty="0">
                <a:solidFill>
                  <a:srgbClr val="000000"/>
                </a:solidFill>
                <a:ea typeface="adonis-web" pitchFamily="34" charset="-122"/>
              </a:rPr>
              <a:t>Заключение</a:t>
            </a:r>
            <a:endParaRPr lang="en-US" sz="7200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71C1CB9-460D-4674-AEB7-8433D543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48" y="0"/>
            <a:ext cx="8229600" cy="82296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1"/>
          <p:cNvSpPr/>
          <p:nvPr/>
        </p:nvSpPr>
        <p:spPr>
          <a:xfrm>
            <a:off x="833199" y="543405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Цель и задачи дипломного проекта</a:t>
            </a:r>
            <a:endParaRPr lang="en-US" sz="6036" dirty="0"/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06A378F1-5D32-1325-2764-6929A0C40438}"/>
              </a:ext>
            </a:extLst>
          </p:cNvPr>
          <p:cNvSpPr/>
          <p:nvPr/>
        </p:nvSpPr>
        <p:spPr>
          <a:xfrm>
            <a:off x="690464" y="3323315"/>
            <a:ext cx="656974" cy="656974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A5062-77E0-8342-4F81-C57B053B2E96}"/>
              </a:ext>
            </a:extLst>
          </p:cNvPr>
          <p:cNvSpPr txBox="1"/>
          <p:nvPr/>
        </p:nvSpPr>
        <p:spPr>
          <a:xfrm>
            <a:off x="1489830" y="3451747"/>
            <a:ext cx="4383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Проектирование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модели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базы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данных</a:t>
            </a:r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C00E4-0FA0-9DF1-61FD-31E2F334B10E}"/>
              </a:ext>
            </a:extLst>
          </p:cNvPr>
          <p:cNvSpPr txBox="1"/>
          <p:nvPr/>
        </p:nvSpPr>
        <p:spPr>
          <a:xfrm>
            <a:off x="8967774" y="3138202"/>
            <a:ext cx="4378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зучение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требований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заказчика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проведение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анализа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предметной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области</a:t>
            </a:r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77C4B-14B9-6067-9C04-B6992D34879B}"/>
              </a:ext>
            </a:extLst>
          </p:cNvPr>
          <p:cNvSpPr txBox="1"/>
          <p:nvPr/>
        </p:nvSpPr>
        <p:spPr>
          <a:xfrm>
            <a:off x="1489830" y="4633996"/>
            <a:ext cx="4334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оздание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пользовательского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интерфейса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учета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данных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регистратуры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поликлиники</a:t>
            </a:r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ru-RU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DC01C-C1A5-F39C-439B-6BA7223A2CDE}"/>
              </a:ext>
            </a:extLst>
          </p:cNvPr>
          <p:cNvSpPr txBox="1"/>
          <p:nvPr/>
        </p:nvSpPr>
        <p:spPr>
          <a:xfrm>
            <a:off x="9011937" y="4798484"/>
            <a:ext cx="433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еализация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функциональных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возможностей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электронной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системы</a:t>
            </a:r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ru-RU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A8B4F0-B1B6-0B8A-636D-FF37D33B400B}"/>
              </a:ext>
            </a:extLst>
          </p:cNvPr>
          <p:cNvSpPr txBox="1"/>
          <p:nvPr/>
        </p:nvSpPr>
        <p:spPr>
          <a:xfrm>
            <a:off x="1489829" y="6431798"/>
            <a:ext cx="4334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формление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технической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документации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в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виде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пояснительной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записки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дипломный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проект</a:t>
            </a:r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AD0D3E-E1C7-1AF2-DF09-25BD4A8D14EE}"/>
              </a:ext>
            </a:extLst>
          </p:cNvPr>
          <p:cNvSpPr txBox="1"/>
          <p:nvPr/>
        </p:nvSpPr>
        <p:spPr>
          <a:xfrm>
            <a:off x="9011937" y="6466187"/>
            <a:ext cx="4128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стирование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отладка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приложения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обеспечения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его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корректной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работы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соответствия</a:t>
            </a:r>
            <a:r>
              <a:rPr lang="en-US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требованиям</a:t>
            </a:r>
            <a:r>
              <a:rPr lang="ru-RU" sz="18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ru-RU" dirty="0"/>
          </a:p>
        </p:txBody>
      </p:sp>
      <p:sp>
        <p:nvSpPr>
          <p:cNvPr id="25" name="Shape 2">
            <a:extLst>
              <a:ext uri="{FF2B5EF4-FFF2-40B4-BE49-F238E27FC236}">
                <a16:creationId xmlns:a16="http://schemas.microsoft.com/office/drawing/2014/main" id="{1179C34B-E55F-CB7B-CAD7-464C30C002ED}"/>
              </a:ext>
            </a:extLst>
          </p:cNvPr>
          <p:cNvSpPr/>
          <p:nvPr/>
        </p:nvSpPr>
        <p:spPr>
          <a:xfrm>
            <a:off x="686123" y="4798484"/>
            <a:ext cx="656974" cy="656974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29571D94-5E19-9BAB-CA64-FF1323C8AFD8}"/>
              </a:ext>
            </a:extLst>
          </p:cNvPr>
          <p:cNvSpPr/>
          <p:nvPr/>
        </p:nvSpPr>
        <p:spPr>
          <a:xfrm>
            <a:off x="690464" y="6611142"/>
            <a:ext cx="656974" cy="656974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9119D30E-DE7D-2AC1-31E9-E90BC60669A2}"/>
              </a:ext>
            </a:extLst>
          </p:cNvPr>
          <p:cNvSpPr/>
          <p:nvPr/>
        </p:nvSpPr>
        <p:spPr>
          <a:xfrm>
            <a:off x="8055005" y="3317547"/>
            <a:ext cx="656974" cy="656974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513768FC-9E54-A4C8-0F8F-5C4AC3B95EDD}"/>
              </a:ext>
            </a:extLst>
          </p:cNvPr>
          <p:cNvSpPr/>
          <p:nvPr/>
        </p:nvSpPr>
        <p:spPr>
          <a:xfrm>
            <a:off x="8055005" y="4798484"/>
            <a:ext cx="656974" cy="656974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9" name="Shape 2">
            <a:extLst>
              <a:ext uri="{FF2B5EF4-FFF2-40B4-BE49-F238E27FC236}">
                <a16:creationId xmlns:a16="http://schemas.microsoft.com/office/drawing/2014/main" id="{2DC296E5-34B8-BD61-906A-AC4F4FDE4A48}"/>
              </a:ext>
            </a:extLst>
          </p:cNvPr>
          <p:cNvSpPr/>
          <p:nvPr/>
        </p:nvSpPr>
        <p:spPr>
          <a:xfrm>
            <a:off x="8055005" y="6611142"/>
            <a:ext cx="656974" cy="656974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E56572-31FA-B6AC-F05A-1859FAC5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6638" y="3448749"/>
            <a:ext cx="1332101" cy="13321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3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69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448" y="39400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Исследование деятельности организации</a:t>
            </a:r>
            <a:endParaRPr lang="en-US" sz="4374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27AEC9-B2DC-FFF5-D871-22CC8823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/>
          <a:stretch/>
        </p:blipFill>
        <p:spPr bwMode="auto">
          <a:xfrm>
            <a:off x="2244435" y="1942662"/>
            <a:ext cx="10536529" cy="59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69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27AEC9-B2DC-FFF5-D871-22CC8823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/>
          <a:stretch/>
        </p:blipFill>
        <p:spPr bwMode="auto">
          <a:xfrm>
            <a:off x="-1" y="-21382"/>
            <a:ext cx="14630399" cy="82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66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714347" y="2187535"/>
            <a:ext cx="7477601" cy="8096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3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Анализ бизнес-процессов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553799" y="3909536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Проблема, выявленная в результате анализа деятельности регистратуры поликлиники, заключается в неэффективном учете и обработке данных. В настоящее время процессы учета информации о посещениях пациентов, записи на прием к врачам, выписке направлений и других административных процедурах осуществляются вручную, что часто приводит к ошибкам, задержкам и неэффективному использованию ресурсов.</a:t>
            </a:r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0C0230-7677-04D1-8A6E-CE5E261B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948" y="0"/>
            <a:ext cx="8229600" cy="82296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Text 1"/>
          <p:cNvSpPr/>
          <p:nvPr/>
        </p:nvSpPr>
        <p:spPr>
          <a:xfrm>
            <a:off x="673537" y="1067753"/>
            <a:ext cx="7796927" cy="16841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420"/>
              </a:lnSpc>
              <a:buNone/>
            </a:pPr>
            <a:r>
              <a:rPr lang="en-US" sz="3536" b="1" kern="0" spc="-28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Анализ существующих программных средств. Обоснования выбора</a:t>
            </a:r>
            <a:endParaRPr lang="en-US" sz="353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E87F1-2842-3020-97EB-9C171B07FE75}"/>
              </a:ext>
            </a:extLst>
          </p:cNvPr>
          <p:cNvSpPr txBox="1"/>
          <p:nvPr/>
        </p:nvSpPr>
        <p:spPr>
          <a:xfrm>
            <a:off x="10196375" y="3492740"/>
            <a:ext cx="23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База данных 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SQLite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F62FD9-AADA-DA53-C807-4F1D3C1E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37" y="3006067"/>
            <a:ext cx="1373459" cy="1373459"/>
          </a:xfrm>
          <a:prstGeom prst="rect">
            <a:avLst/>
          </a:prstGeom>
        </p:spPr>
      </p:pic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70125280-4590-2AD8-7F94-901CC33A3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926" y="4379526"/>
            <a:ext cx="2303031" cy="1295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12161A-F2A7-088E-9960-4D49F7821050}"/>
              </a:ext>
            </a:extLst>
          </p:cNvPr>
          <p:cNvSpPr txBox="1"/>
          <p:nvPr/>
        </p:nvSpPr>
        <p:spPr>
          <a:xfrm>
            <a:off x="3596875" y="4827187"/>
            <a:ext cx="335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Язык программирования 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C#</a:t>
            </a:r>
            <a:endParaRPr lang="ru-RU" sz="2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D2EF50-BDC8-B1E1-30AF-D848F5705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72" y="5674958"/>
            <a:ext cx="1278160" cy="12954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B4ABB-C573-ECD8-7100-C8D532A7AC62}"/>
              </a:ext>
            </a:extLst>
          </p:cNvPr>
          <p:cNvSpPr txBox="1"/>
          <p:nvPr/>
        </p:nvSpPr>
        <p:spPr>
          <a:xfrm>
            <a:off x="5273157" y="6122619"/>
            <a:ext cx="335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Visual Studio</a:t>
            </a:r>
            <a:endParaRPr lang="ru-RU" sz="2000" dirty="0"/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78082549-51B8-67A0-B07D-B1BBAE775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734" y="2755902"/>
            <a:ext cx="2811475" cy="1873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DD24E2-E4DF-A470-69BF-351E3DAB830E}"/>
              </a:ext>
            </a:extLst>
          </p:cNvPr>
          <p:cNvSpPr txBox="1"/>
          <p:nvPr/>
        </p:nvSpPr>
        <p:spPr>
          <a:xfrm>
            <a:off x="2327472" y="3645141"/>
            <a:ext cx="23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Radzen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Blazor</a:t>
            </a:r>
            <a:r>
              <a:rPr lang="en-US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Studio</a:t>
            </a:r>
            <a:endParaRPr lang="ru-RU" sz="20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3FD8FF4-11E0-B8CA-466F-1B1C30723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2203" y="4379526"/>
            <a:ext cx="1295433" cy="12954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56EE1F-3D9B-1F8D-FE75-B6B68F32B8C5}"/>
              </a:ext>
            </a:extLst>
          </p:cNvPr>
          <p:cNvSpPr txBox="1"/>
          <p:nvPr/>
        </p:nvSpPr>
        <p:spPr>
          <a:xfrm>
            <a:off x="11536481" y="4827187"/>
            <a:ext cx="237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СУБД </a:t>
            </a:r>
            <a:r>
              <a:rPr lang="en-US" sz="2000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SQLiteStudio</a:t>
            </a:r>
            <a:endParaRPr lang="ru-RU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CCEB93-C8AB-32AB-487E-D11281D6B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321" y="3539065"/>
            <a:ext cx="1012372" cy="101237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F0DCA5-A5BC-97C9-1572-36205C2D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62" y="1869533"/>
            <a:ext cx="8166755" cy="60608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70913EA7-1CCC-3512-7103-2C1D5808A92F}"/>
              </a:ext>
            </a:extLst>
          </p:cNvPr>
          <p:cNvSpPr/>
          <p:nvPr/>
        </p:nvSpPr>
        <p:spPr>
          <a:xfrm>
            <a:off x="2348389" y="29920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b="1" kern="0" spc="-35" dirty="0">
                <a:solidFill>
                  <a:srgbClr val="000000"/>
                </a:solidFill>
                <a:ea typeface="adonis-web" pitchFamily="34" charset="-122"/>
              </a:rPr>
              <a:t>Проектирование архитектуры программного решения</a:t>
            </a:r>
            <a:endParaRPr lang="en-US" sz="4374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F0DCA5-A5BC-97C9-1572-36205C2D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67" y="-25107"/>
            <a:ext cx="11122866" cy="82547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26943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772AB01-9140-8271-A1FB-72B5BADF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77" y="1161823"/>
            <a:ext cx="8737669" cy="68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F8B96CF5-2F34-03D7-B5BE-F4E5E6C235EE}"/>
              </a:ext>
            </a:extLst>
          </p:cNvPr>
          <p:cNvSpPr/>
          <p:nvPr/>
        </p:nvSpPr>
        <p:spPr>
          <a:xfrm>
            <a:off x="2475359" y="243983"/>
            <a:ext cx="9933503" cy="673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374" b="1" kern="0" spc="-35" dirty="0">
                <a:solidFill>
                  <a:srgbClr val="000000"/>
                </a:solidFill>
                <a:ea typeface="adonis-web" pitchFamily="34" charset="-122"/>
              </a:rPr>
              <a:t>Модель базы данных</a:t>
            </a:r>
            <a:endParaRPr lang="en-US" sz="437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328</Words>
  <Application>Microsoft Office PowerPoint</Application>
  <PresentationFormat>Произвольный</PresentationFormat>
  <Paragraphs>82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adonis-web</vt:lpstr>
      <vt:lpstr>Arial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Алексей Каюков</cp:lastModifiedBy>
  <cp:revision>122</cp:revision>
  <dcterms:created xsi:type="dcterms:W3CDTF">2024-05-12T10:02:16Z</dcterms:created>
  <dcterms:modified xsi:type="dcterms:W3CDTF">2024-05-16T15:49:15Z</dcterms:modified>
</cp:coreProperties>
</file>