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430a2f11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9430a2f11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9430a2f111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430a2f111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9430a2f111_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9430a2f111_2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430a2f111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9430a2f111_2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9430a2f111_2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455f8aed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9455f8aed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9455f8aed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455f8aed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9455f8aed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9455f8aed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430a2f111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9430a2f111_2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9430a2f111_2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43582d8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43582d8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430a2f111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9430a2f111_2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9430a2f111_2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43582d8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43582d8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455f8ae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455f8ae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430a2f111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9430a2f111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430a2f111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19430a2f111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430a2f111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9430a2f111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430a2f111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9430a2f111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9430a2f111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43582d8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43582d8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430a2f111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430a2f11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430a2f111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9430a2f111_2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9430a2f111_2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43582d82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943582d82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943582d82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43582d82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943582d82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943582d82f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43582d8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43582d8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Mediu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 Mediu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Medium"/>
              <a:buNone/>
              <a:defRPr b="0" i="0" sz="33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14782" l="36215" r="36215" t="14879"/>
          <a:stretch/>
        </p:blipFill>
        <p:spPr>
          <a:xfrm>
            <a:off x="3470862" y="698786"/>
            <a:ext cx="2202275" cy="374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7653750" y="4797250"/>
            <a:ext cx="149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Занятие </a:t>
            </a:r>
            <a:r>
              <a:rPr lang="ru" sz="18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8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Отмечаемся в журнале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16167" r="9499" t="0"/>
          <a:stretch/>
        </p:blipFill>
        <p:spPr>
          <a:xfrm>
            <a:off x="6870900" y="2980900"/>
            <a:ext cx="2013325" cy="1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9668" l="16074" r="18871" t="9555"/>
          <a:stretch/>
        </p:blipFill>
        <p:spPr>
          <a:xfrm>
            <a:off x="7292075" y="273850"/>
            <a:ext cx="1252675" cy="15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578100" y="2303500"/>
            <a:ext cx="798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172B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– совокупность данных, систематизированных в схему по определенному признаку, над которыми можно проводить манипуляции по добавлению, удалению и модификации этих данных.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СУБД (реляционные)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5" y="1268050"/>
            <a:ext cx="1779000" cy="177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110" y="1268050"/>
            <a:ext cx="2006180" cy="17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 rotWithShape="1">
          <a:blip r:embed="rId5">
            <a:alphaModFix/>
          </a:blip>
          <a:srcRect b="0" l="3236" r="3236" t="0"/>
          <a:stretch/>
        </p:blipFill>
        <p:spPr>
          <a:xfrm>
            <a:off x="4573225" y="1268050"/>
            <a:ext cx="2058200" cy="17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 rotWithShape="1">
          <a:blip r:embed="rId6">
            <a:alphaModFix/>
          </a:blip>
          <a:srcRect b="11008" l="14830" r="15835" t="10411"/>
          <a:stretch/>
        </p:blipFill>
        <p:spPr>
          <a:xfrm>
            <a:off x="6808285" y="1268050"/>
            <a:ext cx="2172331" cy="17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 rotWithShape="1">
          <a:blip r:embed="rId7">
            <a:alphaModFix/>
          </a:blip>
          <a:srcRect b="55152" l="71046" r="15131" t="19769"/>
          <a:stretch/>
        </p:blipFill>
        <p:spPr>
          <a:xfrm>
            <a:off x="2481750" y="3155575"/>
            <a:ext cx="1656902" cy="169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 rotWithShape="1">
          <a:blip r:embed="rId8">
            <a:alphaModFix/>
          </a:blip>
          <a:srcRect b="42567" l="10223" r="75944" t="32723"/>
          <a:stretch/>
        </p:blipFill>
        <p:spPr>
          <a:xfrm>
            <a:off x="4712825" y="3184457"/>
            <a:ext cx="1779000" cy="172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38" y="374700"/>
            <a:ext cx="7524926" cy="464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>
            <p:ph type="title"/>
          </p:nvPr>
        </p:nvSpPr>
        <p:spPr>
          <a:xfrm>
            <a:off x="152400" y="48974"/>
            <a:ext cx="7886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900"/>
              <a:t>Типичная схема БД</a:t>
            </a:r>
            <a:endParaRPr sz="2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SQL - structured query language</a:t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201475" y="4362275"/>
            <a:ext cx="437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674EA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http://www.sqlfiddle.com</a:t>
            </a:r>
            <a:endParaRPr sz="2500">
              <a:solidFill>
                <a:srgbClr val="674EA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285375" y="1498025"/>
            <a:ext cx="682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875" y="3411300"/>
            <a:ext cx="2900926" cy="16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159650" y="1717500"/>
            <a:ext cx="87021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●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DDL </a:t>
            </a:r>
            <a:r>
              <a:rPr lang="ru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– Data Definition Language</a:t>
            </a: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(CREATE, ALTER, DROP)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●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DML </a:t>
            </a:r>
            <a:r>
              <a:rPr lang="ru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– Data Manipulation Language </a:t>
            </a: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(SELECT, INSERT, UPDATE, DELETE)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●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DCL </a:t>
            </a:r>
            <a:r>
              <a:rPr lang="ru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– Data Control Language </a:t>
            </a: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(GRANT, REVOKE, DENY)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●"/>
            </a:pPr>
            <a:r>
              <a:rPr b="1"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TCL </a:t>
            </a:r>
            <a:r>
              <a:rPr lang="ru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– Transaction Control Language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26604" l="0" r="-1010" t="8506"/>
          <a:stretch/>
        </p:blipFill>
        <p:spPr>
          <a:xfrm>
            <a:off x="636850" y="202800"/>
            <a:ext cx="7870300" cy="4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Системы контроля версий | Git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 rotWithShape="1">
          <a:blip r:embed="rId3">
            <a:alphaModFix/>
          </a:blip>
          <a:srcRect b="16906" l="12688" r="16665" t="14591"/>
          <a:stretch/>
        </p:blipFill>
        <p:spPr>
          <a:xfrm>
            <a:off x="5478225" y="1731750"/>
            <a:ext cx="2616825" cy="23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 rotWithShape="1">
          <a:blip r:embed="rId4">
            <a:alphaModFix/>
          </a:blip>
          <a:srcRect b="23093" l="9754" r="10091" t="15845"/>
          <a:stretch/>
        </p:blipFill>
        <p:spPr>
          <a:xfrm>
            <a:off x="810250" y="1619405"/>
            <a:ext cx="3344100" cy="254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050" y="152400"/>
            <a:ext cx="495988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Задание: </a:t>
            </a: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1758150" y="1894500"/>
            <a:ext cx="5627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 Medium"/>
              <a:buChar char="●"/>
            </a:pPr>
            <a:r>
              <a:rPr lang="ru" sz="1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Создать свой аккаунт на GitHub.com</a:t>
            </a:r>
            <a:endParaRPr sz="1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 Medium"/>
              <a:buChar char="●"/>
            </a:pPr>
            <a:r>
              <a:rPr lang="ru" sz="1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Создать репозиторий BankApp</a:t>
            </a:r>
            <a:endParaRPr sz="1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 Medium"/>
              <a:buChar char="●"/>
            </a:pPr>
            <a:r>
              <a:rPr lang="ru" sz="1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Git (ссылка в дискорде)</a:t>
            </a:r>
            <a:endParaRPr sz="1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Medium"/>
              <a:buNone/>
            </a:pPr>
            <a:r>
              <a:rPr lang="ru"/>
              <a:t>Сегодня мы разобрали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628650" y="1685576"/>
            <a:ext cx="78867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Разбор практического задания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Многопоточное программирование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Базы данных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SQL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Git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Medium"/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599949"/>
            <a:ext cx="78867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Разбор практического задания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Многопоточное программирование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Базы данных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SQL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Git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Medium"/>
              <a:buNone/>
            </a:pPr>
            <a:r>
              <a:rPr lang="ru"/>
              <a:t>На следующем занятии мы разберем: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628650" y="2170250"/>
            <a:ext cx="78867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Spring Framework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IoC и DI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Spring Core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Spring Beans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Разбор практического задания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17011" l="9066" r="11195" t="9089"/>
          <a:stretch/>
        </p:blipFill>
        <p:spPr>
          <a:xfrm>
            <a:off x="2705813" y="1366975"/>
            <a:ext cx="3732376" cy="34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2944300" y="178200"/>
            <a:ext cx="5895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Программа реализующая банковский функционал: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Классы и их поля: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Класс Клиент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Id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ФИО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Пароль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2 типа аккаунтов: Кредитный и Дебетовый 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Id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Баланс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Процентная ставка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Клиент-Владелец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Функциональные возможности: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Пополнение баланса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Вывод средств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Перевод между аккаунтами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Начисление процентов на остаток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Для кредитного проценты списываются со счета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Для дебитного проценты начисляются на счет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50"/>
            <a:ext cx="1903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Medium"/>
              <a:buNone/>
            </a:pPr>
            <a:r>
              <a:rPr lang="ru"/>
              <a:t>ТЗ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5552175" y="448550"/>
            <a:ext cx="2004000" cy="701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Account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5552175" y="1620950"/>
            <a:ext cx="2004000" cy="701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Abstract</a:t>
            </a: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Account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7" name="Google Shape;157;p29"/>
          <p:cNvCxnSpPr/>
          <p:nvPr/>
        </p:nvCxnSpPr>
        <p:spPr>
          <a:xfrm>
            <a:off x="235725" y="4687750"/>
            <a:ext cx="95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235725" y="4398875"/>
            <a:ext cx="95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9"/>
          <p:cNvCxnSpPr/>
          <p:nvPr/>
        </p:nvCxnSpPr>
        <p:spPr>
          <a:xfrm>
            <a:off x="235725" y="4110000"/>
            <a:ext cx="95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9"/>
          <p:cNvSpPr/>
          <p:nvPr/>
        </p:nvSpPr>
        <p:spPr>
          <a:xfrm>
            <a:off x="4423625" y="2793350"/>
            <a:ext cx="2004000" cy="701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CreditAccount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6775200" y="2793350"/>
            <a:ext cx="2004000" cy="701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Debit</a:t>
            </a: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Account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2" name="Google Shape;162;p29"/>
          <p:cNvCxnSpPr>
            <a:stCxn id="155" idx="2"/>
            <a:endCxn id="156" idx="0"/>
          </p:cNvCxnSpPr>
          <p:nvPr/>
        </p:nvCxnSpPr>
        <p:spPr>
          <a:xfrm flipH="1" rot="-5400000">
            <a:off x="6319125" y="1385300"/>
            <a:ext cx="4707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9"/>
          <p:cNvCxnSpPr>
            <a:stCxn id="156" idx="2"/>
            <a:endCxn id="160" idx="0"/>
          </p:cNvCxnSpPr>
          <p:nvPr/>
        </p:nvCxnSpPr>
        <p:spPr>
          <a:xfrm rot="5400000">
            <a:off x="5754525" y="1993700"/>
            <a:ext cx="470700" cy="1128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9"/>
          <p:cNvCxnSpPr>
            <a:stCxn id="156" idx="2"/>
            <a:endCxn id="161" idx="0"/>
          </p:cNvCxnSpPr>
          <p:nvPr/>
        </p:nvCxnSpPr>
        <p:spPr>
          <a:xfrm flipH="1" rot="-5400000">
            <a:off x="6930375" y="1946450"/>
            <a:ext cx="470700" cy="1223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9"/>
          <p:cNvSpPr txBox="1"/>
          <p:nvPr/>
        </p:nvSpPr>
        <p:spPr>
          <a:xfrm>
            <a:off x="1190625" y="4487650"/>
            <a:ext cx="12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Интерфейс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190625" y="419877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Абстрактный класс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190625" y="3909900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Обычный </a:t>
            </a:r>
            <a:r>
              <a:rPr lang="ru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1421925" y="1620950"/>
            <a:ext cx="2004000" cy="701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Client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Многопоточное программирование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900" y="1268044"/>
            <a:ext cx="5466190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Как создать поток?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48006" l="16016" r="55560" t="8028"/>
          <a:stretch/>
        </p:blipFill>
        <p:spPr>
          <a:xfrm>
            <a:off x="245950" y="1268050"/>
            <a:ext cx="3825024" cy="32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62871" l="15959" r="62193" t="7458"/>
          <a:stretch/>
        </p:blipFill>
        <p:spPr>
          <a:xfrm>
            <a:off x="4521376" y="1268051"/>
            <a:ext cx="4195210" cy="3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Применение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66031" l="15904" r="50513" t="7630"/>
          <a:stretch/>
        </p:blipFill>
        <p:spPr>
          <a:xfrm>
            <a:off x="65100" y="1685575"/>
            <a:ext cx="5193523" cy="22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0" l="0" r="77569" t="48738"/>
          <a:stretch/>
        </p:blipFill>
        <p:spPr>
          <a:xfrm>
            <a:off x="5534000" y="458763"/>
            <a:ext cx="3413798" cy="4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проблемы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628650" y="2170248"/>
            <a:ext cx="7886700" cy="246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Race Condition (Состояние гонки)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DeadLock (Взаимная блокировка)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