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
  </p:notesMasterIdLst>
  <p:sldIdLst>
    <p:sldId id="256" r:id="rId2"/>
    <p:sldId id="257" r:id="rId3"/>
    <p:sldId id="258" r:id="rId4"/>
    <p:sldId id="263" r:id="rId5"/>
    <p:sldId id="260" r:id="rId6"/>
    <p:sldId id="264" r:id="rId7"/>
    <p:sldId id="261" r:id="rId8"/>
    <p:sldId id="265" r:id="rId9"/>
    <p:sldId id="262"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352" y="-104"/>
      </p:cViewPr>
      <p:guideLst>
        <p:guide orient="horz" pos="2160"/>
        <p:guide pos="28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4AF8A-82DA-754E-9760-E6B5702A1C22}" type="datetimeFigureOut">
              <a:rPr lang="en-US" smtClean="0"/>
              <a:t>12/5/17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41DA5-54CE-D645-A081-3E54B3DCDAD8}" type="slidenum">
              <a:rPr lang="en-US" smtClean="0"/>
              <a:t>‹#›</a:t>
            </a:fld>
            <a:endParaRPr lang="en-US"/>
          </a:p>
        </p:txBody>
      </p:sp>
    </p:spTree>
    <p:extLst>
      <p:ext uri="{BB962C8B-B14F-4D97-AF65-F5344CB8AC3E}">
        <p14:creationId xmlns:p14="http://schemas.microsoft.com/office/powerpoint/2010/main" val="19672561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41DA5-54CE-D645-A081-3E54B3DCDAD8}" type="slidenum">
              <a:rPr lang="en-US" smtClean="0"/>
              <a:t>4</a:t>
            </a:fld>
            <a:endParaRPr lang="en-US"/>
          </a:p>
        </p:txBody>
      </p:sp>
    </p:spTree>
    <p:extLst>
      <p:ext uri="{BB962C8B-B14F-4D97-AF65-F5344CB8AC3E}">
        <p14:creationId xmlns:p14="http://schemas.microsoft.com/office/powerpoint/2010/main" val="48380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1417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22819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96138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7592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89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38621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90233-0DD1-4A80-BB1E-9ADC3556DBB6}"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2187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90233-0DD1-4A80-BB1E-9ADC3556DBB6}"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65995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90233-0DD1-4A80-BB1E-9ADC3556DBB6}"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9070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60480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870659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90233-0DD1-4A80-BB1E-9ADC3556DBB6}" type="datetimeFigureOut">
              <a:rPr lang="en-US" smtClean="0"/>
              <a:t>12/5/17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BAC9-6D41-4691-9299-18EF07EF0177}" type="slidenum">
              <a:rPr lang="en-US" smtClean="0"/>
              <a:t>‹#›</a:t>
            </a:fld>
            <a:endParaRPr lang="en-US"/>
          </a:p>
        </p:txBody>
      </p:sp>
    </p:spTree>
    <p:extLst>
      <p:ext uri="{BB962C8B-B14F-4D97-AF65-F5344CB8AC3E}">
        <p14:creationId xmlns:p14="http://schemas.microsoft.com/office/powerpoint/2010/main" val="37638436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15940"/>
            <a:ext cx="7342188" cy="1924050"/>
          </a:xfrm>
        </p:spPr>
        <p:txBody>
          <a:bodyPr>
            <a:normAutofit fontScale="90000"/>
          </a:bodyPr>
          <a:lstStyle/>
          <a:p>
            <a:r>
              <a:rPr lang="en-US" b="1" dirty="0" smtClean="0"/>
              <a:t>BCG Gamma </a:t>
            </a:r>
            <a:r>
              <a:rPr lang="en-US" dirty="0" smtClean="0"/>
              <a:t/>
            </a:r>
            <a:br>
              <a:rPr lang="en-US" dirty="0" smtClean="0"/>
            </a:br>
            <a:r>
              <a:rPr lang="en-US" dirty="0" smtClean="0"/>
              <a:t>Technical Challenge </a:t>
            </a:r>
            <a:br>
              <a:rPr lang="en-US" dirty="0" smtClean="0"/>
            </a:br>
            <a:r>
              <a:rPr lang="en-US" dirty="0" smtClean="0">
                <a:solidFill>
                  <a:schemeClr val="bg1">
                    <a:lumMod val="65000"/>
                  </a:schemeClr>
                </a:solidFill>
              </a:rPr>
              <a:t>PowerCo_v5</a:t>
            </a:r>
            <a:endParaRPr lang="en-US" dirty="0">
              <a:solidFill>
                <a:schemeClr val="bg1">
                  <a:lumMod val="65000"/>
                </a:schemeClr>
              </a:solidFill>
            </a:endParaRPr>
          </a:p>
        </p:txBody>
      </p:sp>
      <p:sp>
        <p:nvSpPr>
          <p:cNvPr id="3" name="Subtitle 2"/>
          <p:cNvSpPr>
            <a:spLocks noGrp="1"/>
          </p:cNvSpPr>
          <p:nvPr>
            <p:ph type="subTitle" idx="1"/>
          </p:nvPr>
        </p:nvSpPr>
        <p:spPr>
          <a:xfrm>
            <a:off x="914400" y="4220990"/>
            <a:ext cx="7342188" cy="1752600"/>
          </a:xfrm>
        </p:spPr>
        <p:txBody>
          <a:bodyPr/>
          <a:lstStyle/>
          <a:p>
            <a:r>
              <a:rPr lang="en-US" b="1" dirty="0" smtClean="0">
                <a:solidFill>
                  <a:srgbClr val="3366FF"/>
                </a:solidFill>
              </a:rPr>
              <a:t>Samarth Goenka</a:t>
            </a:r>
            <a:endParaRPr lang="en-US" b="1" dirty="0">
              <a:solidFill>
                <a:srgbClr val="3366FF"/>
              </a:solidFill>
            </a:endParaRPr>
          </a:p>
        </p:txBody>
      </p:sp>
    </p:spTree>
    <p:extLst>
      <p:ext uri="{BB962C8B-B14F-4D97-AF65-F5344CB8AC3E}">
        <p14:creationId xmlns:p14="http://schemas.microsoft.com/office/powerpoint/2010/main" val="216296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Appendix</a:t>
            </a:r>
            <a:endParaRPr lang="en-US" sz="2800" b="1" dirty="0">
              <a:solidFill>
                <a:srgbClr val="3366FF"/>
              </a:solidFill>
            </a:endParaRPr>
          </a:p>
        </p:txBody>
      </p:sp>
      <p:sp>
        <p:nvSpPr>
          <p:cNvPr id="3" name="Content Placeholder 2"/>
          <p:cNvSpPr>
            <a:spLocks noGrp="1"/>
          </p:cNvSpPr>
          <p:nvPr>
            <p:ph idx="1"/>
          </p:nvPr>
        </p:nvSpPr>
        <p:spPr>
          <a:xfrm>
            <a:off x="457200" y="1190550"/>
            <a:ext cx="8229600" cy="4994950"/>
          </a:xfrm>
        </p:spPr>
        <p:txBody>
          <a:bodyPr numCol="1">
            <a:normAutofit fontScale="92500" lnSpcReduction="20000"/>
          </a:bodyPr>
          <a:lstStyle/>
          <a:p>
            <a:pPr marL="0" indent="0" algn="ctr">
              <a:buNone/>
            </a:pPr>
            <a:r>
              <a:rPr lang="en-US" sz="2000" u="sng" dirty="0" smtClean="0"/>
              <a:t>Assumptions</a:t>
            </a:r>
            <a:endParaRPr lang="en-US" sz="2400" u="sng" dirty="0" smtClean="0"/>
          </a:p>
          <a:p>
            <a:pPr marL="0" indent="0">
              <a:buNone/>
            </a:pPr>
            <a:endParaRPr lang="en-US" sz="400" dirty="0" smtClean="0">
              <a:solidFill>
                <a:schemeClr val="bg1">
                  <a:lumMod val="50000"/>
                </a:schemeClr>
              </a:solidFill>
            </a:endParaRPr>
          </a:p>
          <a:p>
            <a:pPr marL="0" indent="0">
              <a:buNone/>
            </a:pPr>
            <a:r>
              <a:rPr lang="en-US" sz="1600" dirty="0" smtClean="0">
                <a:solidFill>
                  <a:srgbClr val="7F7F7F"/>
                </a:solidFill>
              </a:rPr>
              <a:t>We cannot make inferences from columns that have a lot of empty cells/ missing values but we can generalize results from columns that do have a low proportion of empty cells</a:t>
            </a:r>
          </a:p>
          <a:p>
            <a:pPr marL="0" indent="0">
              <a:buNone/>
            </a:pPr>
            <a:endParaRPr lang="en-US" sz="400" dirty="0" smtClean="0">
              <a:solidFill>
                <a:srgbClr val="7F7F7F"/>
              </a:solidFill>
            </a:endParaRPr>
          </a:p>
          <a:p>
            <a:pPr marL="0" indent="0">
              <a:buNone/>
            </a:pPr>
            <a:r>
              <a:rPr lang="en-US" sz="1600" dirty="0" smtClean="0">
                <a:solidFill>
                  <a:srgbClr val="7F7F7F"/>
                </a:solidFill>
              </a:rPr>
              <a:t>For columns, we do not know whether an empty cell implies missing value or nothing worth mentioning. Hence, we will fill them with “unknown” in the case of categorical data such as sales channel, and the mean value in the case of numerical data such as net margin.</a:t>
            </a:r>
          </a:p>
          <a:p>
            <a:pPr marL="0" indent="0">
              <a:buNone/>
            </a:pPr>
            <a:endParaRPr lang="en-US" sz="400" dirty="0" smtClean="0">
              <a:solidFill>
                <a:srgbClr val="7F7F7F"/>
              </a:solidFill>
            </a:endParaRPr>
          </a:p>
          <a:p>
            <a:pPr marL="0" indent="0">
              <a:buNone/>
            </a:pPr>
            <a:r>
              <a:rPr lang="en-US" sz="1600" dirty="0" smtClean="0">
                <a:solidFill>
                  <a:srgbClr val="7F7F7F"/>
                </a:solidFill>
              </a:rPr>
              <a:t>We have no prior knowledge of which feature (factor) is more likely to affect the probability of a customer churning</a:t>
            </a:r>
          </a:p>
          <a:p>
            <a:pPr marL="0" indent="0">
              <a:buNone/>
            </a:pPr>
            <a:endParaRPr lang="en-US" sz="400" dirty="0">
              <a:solidFill>
                <a:srgbClr val="7F7F7F"/>
              </a:solidFill>
            </a:endParaRPr>
          </a:p>
          <a:p>
            <a:pPr marL="0" indent="0">
              <a:buNone/>
            </a:pPr>
            <a:r>
              <a:rPr lang="en-US" sz="1600" dirty="0" smtClean="0">
                <a:solidFill>
                  <a:srgbClr val="7F7F7F"/>
                </a:solidFill>
              </a:rPr>
              <a:t>We will assume that the training data is a good representation of the testing data, and therefore split our training data into random groups of training and testing data to test the accuracy of our model on at least the training data.</a:t>
            </a:r>
          </a:p>
          <a:p>
            <a:pPr marL="0" indent="0">
              <a:buNone/>
            </a:pPr>
            <a:endParaRPr lang="en-US" sz="1600" dirty="0">
              <a:solidFill>
                <a:srgbClr val="7F7F7F"/>
              </a:solidFill>
            </a:endParaRPr>
          </a:p>
          <a:p>
            <a:pPr marL="0" indent="0">
              <a:buNone/>
            </a:pPr>
            <a:r>
              <a:rPr lang="en-US" sz="1600" dirty="0" smtClean="0">
                <a:solidFill>
                  <a:srgbClr val="7F7F7F"/>
                </a:solidFill>
              </a:rPr>
              <a:t>For the pricing data, we will assume that empty cells are the same as 0, and that a 0 means that there was no consumption in that time period. Further, we will assume that time time periods are three, 8 hour periods with period 1 representing the period of maximum consumption for each customer and not any one particular period. We will also assume that the prices are in cents and are monthly prices, with the prices for power being variable prices, and prices for energy being fixed prices.</a:t>
            </a:r>
          </a:p>
          <a:p>
            <a:pPr marL="0" indent="0">
              <a:buNone/>
            </a:pPr>
            <a:endParaRPr lang="en-US" sz="1600" dirty="0">
              <a:solidFill>
                <a:srgbClr val="7F7F7F"/>
              </a:solidFill>
            </a:endParaRPr>
          </a:p>
          <a:p>
            <a:pPr marL="0" indent="0">
              <a:buNone/>
            </a:pPr>
            <a:r>
              <a:rPr lang="en-US" sz="1600" dirty="0" smtClean="0">
                <a:solidFill>
                  <a:srgbClr val="7F7F7F"/>
                </a:solidFill>
              </a:rPr>
              <a:t>We will then average the average monthly variable price to get the average annual variable price and sum the sum of monthly fixed prices to get the total fixed price.</a:t>
            </a:r>
          </a:p>
          <a:p>
            <a:pPr marL="0" indent="0">
              <a:buNone/>
            </a:pPr>
            <a:r>
              <a:rPr lang="en-US" sz="1600" dirty="0" smtClean="0">
                <a:solidFill>
                  <a:srgbClr val="7F7F7F"/>
                </a:solidFill>
              </a:rPr>
              <a:t>Revenue = Annual </a:t>
            </a:r>
            <a:r>
              <a:rPr lang="en-US" sz="1600" dirty="0" err="1" smtClean="0">
                <a:solidFill>
                  <a:srgbClr val="7F7F7F"/>
                </a:solidFill>
              </a:rPr>
              <a:t>var</a:t>
            </a:r>
            <a:r>
              <a:rPr lang="en-US" sz="1600" dirty="0" smtClean="0">
                <a:solidFill>
                  <a:srgbClr val="7F7F7F"/>
                </a:solidFill>
              </a:rPr>
              <a:t> price * Consumption for 12 months + Total fixed price</a:t>
            </a:r>
          </a:p>
          <a:p>
            <a:pPr marL="0" indent="0">
              <a:buNone/>
            </a:pPr>
            <a:endParaRPr lang="en-US" sz="1600" dirty="0" smtClean="0">
              <a:solidFill>
                <a:srgbClr val="7F7F7F"/>
              </a:solidFill>
            </a:endParaRPr>
          </a:p>
        </p:txBody>
      </p:sp>
    </p:spTree>
    <p:extLst>
      <p:ext uri="{BB962C8B-B14F-4D97-AF65-F5344CB8AC3E}">
        <p14:creationId xmlns:p14="http://schemas.microsoft.com/office/powerpoint/2010/main" val="1750306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3366FF"/>
                </a:solidFill>
              </a:rPr>
              <a:t>Agenda</a:t>
            </a:r>
            <a:endParaRPr lang="en-US" sz="4000" b="1" dirty="0">
              <a:solidFill>
                <a:srgbClr val="3366FF"/>
              </a:solidFill>
            </a:endParaRPr>
          </a:p>
        </p:txBody>
      </p:sp>
      <p:sp>
        <p:nvSpPr>
          <p:cNvPr id="3" name="Content Placeholder 2"/>
          <p:cNvSpPr>
            <a:spLocks noGrp="1"/>
          </p:cNvSpPr>
          <p:nvPr>
            <p:ph idx="1"/>
          </p:nvPr>
        </p:nvSpPr>
        <p:spPr/>
        <p:txBody>
          <a:bodyPr anchor="ctr">
            <a:normAutofit/>
          </a:bodyPr>
          <a:lstStyle/>
          <a:p>
            <a:pPr marL="514350" indent="-514350">
              <a:buAutoNum type="arabicPeriod"/>
            </a:pPr>
            <a:r>
              <a:rPr lang="en-US" sz="2800" dirty="0" smtClean="0"/>
              <a:t>Scenario</a:t>
            </a:r>
          </a:p>
          <a:p>
            <a:pPr marL="514350" indent="-514350">
              <a:buAutoNum type="arabicPeriod"/>
            </a:pPr>
            <a:r>
              <a:rPr lang="en-US" sz="2800" dirty="0" smtClean="0"/>
              <a:t>Approach</a:t>
            </a:r>
          </a:p>
          <a:p>
            <a:pPr marL="514350" indent="-514350">
              <a:buAutoNum type="arabicPeriod"/>
            </a:pPr>
            <a:r>
              <a:rPr lang="en-US" sz="2800" dirty="0" smtClean="0"/>
              <a:t>Findings</a:t>
            </a:r>
          </a:p>
          <a:p>
            <a:pPr marL="514350" indent="-514350">
              <a:buAutoNum type="arabicPeriod"/>
            </a:pPr>
            <a:r>
              <a:rPr lang="en-US" sz="2800" dirty="0" smtClean="0"/>
              <a:t>Next steps</a:t>
            </a:r>
          </a:p>
          <a:p>
            <a:pPr marL="514350" indent="-514350">
              <a:buAutoNum type="arabicPeriod"/>
            </a:pPr>
            <a:r>
              <a:rPr lang="en-US" sz="2800" dirty="0" smtClean="0"/>
              <a:t>Appendix</a:t>
            </a:r>
            <a:endParaRPr lang="en-US" sz="2800" dirty="0"/>
          </a:p>
        </p:txBody>
      </p:sp>
    </p:spTree>
    <p:extLst>
      <p:ext uri="{BB962C8B-B14F-4D97-AF65-F5344CB8AC3E}">
        <p14:creationId xmlns:p14="http://schemas.microsoft.com/office/powerpoint/2010/main" val="41672895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12-05 at 12.05.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745" y="1888152"/>
            <a:ext cx="6788509" cy="3960041"/>
          </a:xfrm>
          <a:prstGeom prst="rect">
            <a:avLst/>
          </a:prstGeom>
        </p:spPr>
      </p:pic>
      <p:sp>
        <p:nvSpPr>
          <p:cNvPr id="7" name="Content Placeholder 2"/>
          <p:cNvSpPr>
            <a:spLocks noGrp="1"/>
          </p:cNvSpPr>
          <p:nvPr>
            <p:ph idx="1"/>
          </p:nvPr>
        </p:nvSpPr>
        <p:spPr>
          <a:xfrm>
            <a:off x="635694" y="1137079"/>
            <a:ext cx="7889546" cy="805693"/>
          </a:xfrm>
        </p:spPr>
        <p:txBody>
          <a:bodyPr>
            <a:noAutofit/>
          </a:bodyPr>
          <a:lstStyle/>
          <a:p>
            <a:pPr marL="0" indent="0">
              <a:lnSpc>
                <a:spcPct val="120000"/>
              </a:lnSpc>
              <a:buNone/>
            </a:pPr>
            <a:r>
              <a:rPr lang="en-US" sz="1800" dirty="0" smtClean="0"/>
              <a:t>With actual consumption following a similar trend to forecasted consumption, a recognized churn issue in the future means lower actual future consumption</a:t>
            </a:r>
            <a:endParaRPr lang="en-US" sz="1800" dirty="0"/>
          </a:p>
        </p:txBody>
      </p:sp>
      <p:sp>
        <p:nvSpPr>
          <p:cNvPr id="10" name="Title 1"/>
          <p:cNvSpPr txBox="1">
            <a:spLocks/>
          </p:cNvSpPr>
          <p:nvPr/>
        </p:nvSpPr>
        <p:spPr>
          <a:xfrm>
            <a:off x="618760" y="430785"/>
            <a:ext cx="7906479" cy="5697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3366FF"/>
                </a:solidFill>
              </a:rPr>
              <a:t>Scenario - Forecast shows power subscription to decrease in the future</a:t>
            </a:r>
            <a:endParaRPr lang="en-US" sz="2800" b="1" dirty="0">
              <a:solidFill>
                <a:srgbClr val="3366FF"/>
              </a:solidFill>
            </a:endParaRPr>
          </a:p>
        </p:txBody>
      </p:sp>
      <p:sp>
        <p:nvSpPr>
          <p:cNvPr id="11" name="Content Placeholder 2"/>
          <p:cNvSpPr txBox="1">
            <a:spLocks/>
          </p:cNvSpPr>
          <p:nvPr/>
        </p:nvSpPr>
        <p:spPr>
          <a:xfrm>
            <a:off x="618761" y="5760434"/>
            <a:ext cx="7906479" cy="109238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buFont typeface="Arial"/>
              <a:buNone/>
            </a:pPr>
            <a:r>
              <a:rPr lang="en-US" sz="2000" b="1" dirty="0" smtClean="0"/>
              <a:t>Can we identify customers more likely to churn? Is there pre-emptive action we can take to prevent defection to competitors?</a:t>
            </a:r>
            <a:endParaRPr lang="en-US" sz="2000" b="1" dirty="0"/>
          </a:p>
        </p:txBody>
      </p:sp>
    </p:spTree>
    <p:extLst>
      <p:ext uri="{BB962C8B-B14F-4D97-AF65-F5344CB8AC3E}">
        <p14:creationId xmlns:p14="http://schemas.microsoft.com/office/powerpoint/2010/main" val="34778513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Approach </a:t>
            </a:r>
            <a:r>
              <a:rPr lang="mr-IN" sz="2800" b="1" dirty="0" smtClean="0">
                <a:solidFill>
                  <a:srgbClr val="3366FF"/>
                </a:solidFill>
              </a:rPr>
              <a:t>–</a:t>
            </a:r>
            <a:r>
              <a:rPr lang="en-US" sz="2800" b="1" dirty="0" smtClean="0">
                <a:solidFill>
                  <a:srgbClr val="3366FF"/>
                </a:solidFill>
              </a:rPr>
              <a:t> Develop an algorithmic model that can predict customers most likely to churn</a:t>
            </a:r>
            <a:endParaRPr lang="en-US" sz="2800" b="1" dirty="0">
              <a:solidFill>
                <a:srgbClr val="3366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92503204"/>
              </p:ext>
            </p:extLst>
          </p:nvPr>
        </p:nvGraphicFramePr>
        <p:xfrm>
          <a:off x="457200" y="1455854"/>
          <a:ext cx="8229600" cy="3535680"/>
        </p:xfrm>
        <a:graphic>
          <a:graphicData uri="http://schemas.openxmlformats.org/drawingml/2006/table">
            <a:tbl>
              <a:tblPr firstRow="1" bandRow="1">
                <a:tableStyleId>{2D5ABB26-0587-4C30-8999-92F81FD0307C}</a:tableStyleId>
              </a:tblPr>
              <a:tblGrid>
                <a:gridCol w="1113171"/>
                <a:gridCol w="1092433"/>
                <a:gridCol w="1242642"/>
                <a:gridCol w="1761547"/>
                <a:gridCol w="1283608"/>
                <a:gridCol w="1736199"/>
              </a:tblGrid>
              <a:tr h="370840">
                <a:tc>
                  <a:txBody>
                    <a:bodyPr/>
                    <a:lstStyle/>
                    <a:p>
                      <a:pPr algn="ctr"/>
                      <a:r>
                        <a:rPr lang="en-US" sz="1600" dirty="0" smtClean="0">
                          <a:solidFill>
                            <a:srgbClr val="3366FF"/>
                          </a:solidFill>
                        </a:rPr>
                        <a:t>Model</a:t>
                      </a:r>
                      <a:endParaRPr lang="en-US" sz="1600" dirty="0">
                        <a:solidFill>
                          <a:srgbClr val="3366FF"/>
                        </a:solidFill>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Decision Tree</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Logistic Regression</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Bagging Classifier</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Random Forest</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Adaptive Boosting</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t>Reason</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Easy to implement;</a:t>
                      </a:r>
                      <a:r>
                        <a:rPr lang="en-US" sz="1600" baseline="0" dirty="0" smtClean="0"/>
                        <a:t> sets a good benchmark</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Gives a smooth fit when working with continuous</a:t>
                      </a:r>
                      <a:r>
                        <a:rPr lang="en-US" sz="1600" baseline="0" dirty="0" smtClean="0"/>
                        <a:t> data</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Averages out variances</a:t>
                      </a:r>
                      <a:r>
                        <a:rPr lang="en-US" sz="1600" baseline="0" dirty="0" smtClean="0"/>
                        <a:t> and biases of estimators, which is important due to high variance in data</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Corrects over fitting by implementing</a:t>
                      </a:r>
                      <a:r>
                        <a:rPr lang="en-US" sz="1600" baseline="0" dirty="0" smtClean="0"/>
                        <a:t> many decision trees</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Accounts for anomalies and outliers in the dataset by weighing classifiers based on performance</a:t>
                      </a:r>
                      <a:endParaRPr lang="en-US" sz="1600"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t>Time efficiency</a:t>
                      </a:r>
                      <a:endParaRPr lang="en-US" sz="1600" dirty="0"/>
                    </a:p>
                  </a:txBody>
                  <a:tcPr anchor="ctr"/>
                </a:tc>
                <a:tc>
                  <a:txBody>
                    <a:bodyPr/>
                    <a:lstStyle/>
                    <a:p>
                      <a:r>
                        <a:rPr lang="en-US" sz="1600" dirty="0" smtClean="0"/>
                        <a:t>1.34</a:t>
                      </a:r>
                      <a:r>
                        <a:rPr lang="en-US" sz="1600" baseline="0" dirty="0" smtClean="0"/>
                        <a:t> s</a:t>
                      </a:r>
                      <a:endParaRPr lang="en-US" sz="1600" dirty="0"/>
                    </a:p>
                  </a:txBody>
                  <a:tcPr anchor="ctr"/>
                </a:tc>
                <a:tc>
                  <a:txBody>
                    <a:bodyPr/>
                    <a:lstStyle/>
                    <a:p>
                      <a:r>
                        <a:rPr lang="en-US" sz="1600" dirty="0" smtClean="0"/>
                        <a:t>4.60</a:t>
                      </a:r>
                      <a:r>
                        <a:rPr lang="en-US" sz="1600" baseline="0" dirty="0" smtClean="0"/>
                        <a:t> s</a:t>
                      </a:r>
                      <a:endParaRPr lang="en-US" sz="1600" dirty="0"/>
                    </a:p>
                  </a:txBody>
                  <a:tcPr anchor="ctr"/>
                </a:tc>
                <a:tc>
                  <a:txBody>
                    <a:bodyPr/>
                    <a:lstStyle/>
                    <a:p>
                      <a:r>
                        <a:rPr lang="en-US" sz="1600" dirty="0" smtClean="0"/>
                        <a:t>1.38 s</a:t>
                      </a:r>
                      <a:endParaRPr lang="en-US" sz="1600" dirty="0"/>
                    </a:p>
                  </a:txBody>
                  <a:tcPr anchor="ctr"/>
                </a:tc>
                <a:tc>
                  <a:txBody>
                    <a:bodyPr/>
                    <a:lstStyle/>
                    <a:p>
                      <a:r>
                        <a:rPr lang="en-US" sz="1600" dirty="0" smtClean="0"/>
                        <a:t>5.91 s</a:t>
                      </a:r>
                      <a:endParaRPr lang="en-US" sz="1600" dirty="0"/>
                    </a:p>
                  </a:txBody>
                  <a:tcPr anchor="ctr"/>
                </a:tc>
                <a:tc>
                  <a:txBody>
                    <a:bodyPr/>
                    <a:lstStyle/>
                    <a:p>
                      <a:r>
                        <a:rPr lang="en-US" sz="1600" dirty="0" smtClean="0"/>
                        <a:t>9.93 s</a:t>
                      </a:r>
                      <a:endParaRPr lang="en-US" sz="1600" dirty="0"/>
                    </a:p>
                  </a:txBody>
                  <a:tcPr anchor="ctr"/>
                </a:tc>
              </a:tr>
              <a:tr h="370840">
                <a:tc>
                  <a:txBody>
                    <a:bodyPr/>
                    <a:lstStyle/>
                    <a:p>
                      <a:r>
                        <a:rPr lang="en-US" sz="1600" dirty="0" smtClean="0"/>
                        <a:t>Accuracy on training data (</a:t>
                      </a:r>
                      <a:r>
                        <a:rPr lang="en-US" sz="1600" dirty="0" err="1" smtClean="0"/>
                        <a:t>RoC</a:t>
                      </a:r>
                      <a:r>
                        <a:rPr lang="en-US" sz="1600" dirty="0" smtClean="0"/>
                        <a:t>)</a:t>
                      </a:r>
                      <a:endParaRPr lang="en-US" sz="1600" dirty="0"/>
                    </a:p>
                  </a:txBody>
                  <a:tcPr anchor="ctr"/>
                </a:tc>
                <a:tc>
                  <a:txBody>
                    <a:bodyPr/>
                    <a:lstStyle/>
                    <a:p>
                      <a:r>
                        <a:rPr lang="en-US" sz="1600" dirty="0" smtClean="0"/>
                        <a:t>0.63</a:t>
                      </a:r>
                      <a:endParaRPr lang="en-US" sz="1600" dirty="0"/>
                    </a:p>
                  </a:txBody>
                  <a:tcPr anchor="ctr"/>
                </a:tc>
                <a:tc>
                  <a:txBody>
                    <a:bodyPr/>
                    <a:lstStyle/>
                    <a:p>
                      <a:r>
                        <a:rPr lang="en-US" sz="1600" dirty="0" smtClean="0"/>
                        <a:t>0.59</a:t>
                      </a:r>
                      <a:endParaRPr lang="en-US" sz="1600" dirty="0"/>
                    </a:p>
                  </a:txBody>
                  <a:tcPr anchor="ctr"/>
                </a:tc>
                <a:tc>
                  <a:txBody>
                    <a:bodyPr/>
                    <a:lstStyle/>
                    <a:p>
                      <a:r>
                        <a:rPr lang="en-US" sz="1600" dirty="0" smtClean="0"/>
                        <a:t>0.93</a:t>
                      </a:r>
                      <a:endParaRPr lang="en-US" sz="1600" dirty="0"/>
                    </a:p>
                  </a:txBody>
                  <a:tcPr anchor="ctr"/>
                </a:tc>
                <a:tc>
                  <a:txBody>
                    <a:bodyPr/>
                    <a:lstStyle/>
                    <a:p>
                      <a:r>
                        <a:rPr lang="en-US" sz="1600" dirty="0" smtClean="0"/>
                        <a:t>0.96</a:t>
                      </a:r>
                      <a:endParaRPr lang="en-US" sz="1600" dirty="0"/>
                    </a:p>
                  </a:txBody>
                  <a:tcPr anchor="ctr"/>
                </a:tc>
                <a:tc>
                  <a:txBody>
                    <a:bodyPr/>
                    <a:lstStyle/>
                    <a:p>
                      <a:r>
                        <a:rPr lang="en-US" sz="1600" dirty="0" smtClean="0"/>
                        <a:t>1.00</a:t>
                      </a:r>
                      <a:endParaRPr lang="en-US" sz="1600" dirty="0"/>
                    </a:p>
                  </a:txBody>
                  <a:tcPr anchor="ctr"/>
                </a:tc>
              </a:tr>
            </a:tbl>
          </a:graphicData>
        </a:graphic>
      </p:graphicFrame>
      <p:sp>
        <p:nvSpPr>
          <p:cNvPr id="6" name="Left Brace 5"/>
          <p:cNvSpPr/>
          <p:nvPr/>
        </p:nvSpPr>
        <p:spPr>
          <a:xfrm rot="16200000">
            <a:off x="6115557" y="3503220"/>
            <a:ext cx="439163" cy="3415792"/>
          </a:xfrm>
          <a:prstGeom prst="lef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 name="TextBox 7"/>
          <p:cNvSpPr txBox="1"/>
          <p:nvPr/>
        </p:nvSpPr>
        <p:spPr>
          <a:xfrm>
            <a:off x="3946411" y="5563901"/>
            <a:ext cx="4767699" cy="676083"/>
          </a:xfrm>
          <a:prstGeom prst="rect">
            <a:avLst/>
          </a:prstGeom>
          <a:noFill/>
        </p:spPr>
        <p:txBody>
          <a:bodyPr wrap="square" rtlCol="0">
            <a:spAutoFit/>
          </a:bodyPr>
          <a:lstStyle/>
          <a:p>
            <a:pPr algn="ctr">
              <a:lnSpc>
                <a:spcPct val="120000"/>
              </a:lnSpc>
            </a:pPr>
            <a:r>
              <a:rPr lang="en-US" dirty="0" smtClean="0">
                <a:solidFill>
                  <a:srgbClr val="3366FF"/>
                </a:solidFill>
              </a:rPr>
              <a:t>Voting Classifier</a:t>
            </a:r>
          </a:p>
          <a:p>
            <a:pPr algn="ctr">
              <a:lnSpc>
                <a:spcPct val="120000"/>
              </a:lnSpc>
            </a:pPr>
            <a:r>
              <a:rPr lang="en-US" sz="1400" dirty="0" smtClean="0"/>
              <a:t>Combines all 3 to give the majority classification</a:t>
            </a:r>
            <a:endParaRPr lang="en-US" sz="1400" dirty="0"/>
          </a:p>
        </p:txBody>
      </p:sp>
      <p:sp>
        <p:nvSpPr>
          <p:cNvPr id="10" name="TextBox 9"/>
          <p:cNvSpPr txBox="1"/>
          <p:nvPr/>
        </p:nvSpPr>
        <p:spPr>
          <a:xfrm>
            <a:off x="4572622" y="5563901"/>
            <a:ext cx="3525034" cy="830997"/>
          </a:xfrm>
          <a:prstGeom prst="rect">
            <a:avLst/>
          </a:prstGeom>
          <a:noFill/>
          <a:ln>
            <a:solidFill>
              <a:srgbClr val="3366FF"/>
            </a:solidFill>
          </a:ln>
        </p:spPr>
        <p:txBody>
          <a:bodyPr wrap="square" rtlCol="0">
            <a:spAutoFit/>
          </a:bodyPr>
          <a:lstStyle/>
          <a:p>
            <a:endParaRPr lang="en-US" sz="1600" dirty="0" smtClean="0"/>
          </a:p>
          <a:p>
            <a:endParaRPr lang="en-US" sz="1600" dirty="0"/>
          </a:p>
          <a:p>
            <a:endParaRPr lang="en-US" sz="1600" dirty="0"/>
          </a:p>
        </p:txBody>
      </p:sp>
    </p:spTree>
    <p:extLst>
      <p:ext uri="{BB962C8B-B14F-4D97-AF65-F5344CB8AC3E}">
        <p14:creationId xmlns:p14="http://schemas.microsoft.com/office/powerpoint/2010/main" val="25117052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Margins and date of activation are the top 3 important factors in our model</a:t>
            </a:r>
            <a:endParaRPr lang="en-US" sz="2800" b="1" dirty="0">
              <a:solidFill>
                <a:srgbClr val="3366FF"/>
              </a:solidFill>
            </a:endParaRPr>
          </a:p>
        </p:txBody>
      </p:sp>
      <p:sp>
        <p:nvSpPr>
          <p:cNvPr id="3" name="Content Placeholder 2"/>
          <p:cNvSpPr>
            <a:spLocks noGrp="1"/>
          </p:cNvSpPr>
          <p:nvPr>
            <p:ph idx="1"/>
          </p:nvPr>
        </p:nvSpPr>
        <p:spPr>
          <a:xfrm>
            <a:off x="457200" y="4110022"/>
            <a:ext cx="8229600" cy="2553402"/>
          </a:xfrm>
        </p:spPr>
        <p:txBody>
          <a:bodyPr>
            <a:normAutofit/>
          </a:bodyPr>
          <a:lstStyle/>
          <a:p>
            <a:pPr>
              <a:lnSpc>
                <a:spcPct val="120000"/>
              </a:lnSpc>
            </a:pPr>
            <a:r>
              <a:rPr lang="en-US" sz="1400" dirty="0" smtClean="0"/>
              <a:t>High price elasticity can be assumed due to high importance to net margin and gross margin</a:t>
            </a:r>
          </a:p>
          <a:p>
            <a:pPr marL="0" indent="0">
              <a:lnSpc>
                <a:spcPct val="120000"/>
              </a:lnSpc>
              <a:buNone/>
            </a:pPr>
            <a:endParaRPr lang="en-US" sz="400" dirty="0" smtClean="0"/>
          </a:p>
          <a:p>
            <a:pPr>
              <a:lnSpc>
                <a:spcPct val="120000"/>
              </a:lnSpc>
            </a:pPr>
            <a:r>
              <a:rPr lang="en-US" sz="1400" dirty="0" smtClean="0"/>
              <a:t>Later activated contracts more likely to result in customers churning. This may be due to changes in market landscape, such as increase in competition due to liberalization of European energy market</a:t>
            </a:r>
          </a:p>
          <a:p>
            <a:pPr marL="0" indent="0">
              <a:lnSpc>
                <a:spcPct val="120000"/>
              </a:lnSpc>
              <a:buNone/>
            </a:pPr>
            <a:endParaRPr lang="en-US" sz="400" dirty="0" smtClean="0"/>
          </a:p>
          <a:p>
            <a:pPr>
              <a:lnSpc>
                <a:spcPct val="120000"/>
              </a:lnSpc>
            </a:pPr>
            <a:r>
              <a:rPr lang="en-US" sz="1400" dirty="0" smtClean="0"/>
              <a:t>Poor performance of </a:t>
            </a:r>
            <a:r>
              <a:rPr lang="en-US" sz="1400" u="sng" dirty="0" err="1" smtClean="0"/>
              <a:t>lxidpiddsbxsbosboudacockeimpuepw</a:t>
            </a:r>
            <a:r>
              <a:rPr lang="en-US" sz="1400" dirty="0" smtClean="0"/>
              <a:t> campaign. We could look into issues related to transparency of campaign details, and levels of customer engagement</a:t>
            </a:r>
          </a:p>
          <a:p>
            <a:pPr marL="0" indent="0">
              <a:lnSpc>
                <a:spcPct val="120000"/>
              </a:lnSpc>
              <a:buNone/>
            </a:pPr>
            <a:endParaRPr lang="en-US" sz="400" dirty="0" smtClean="0"/>
          </a:p>
          <a:p>
            <a:pPr>
              <a:lnSpc>
                <a:spcPct val="120000"/>
              </a:lnSpc>
            </a:pPr>
            <a:r>
              <a:rPr lang="en-US" sz="1400" dirty="0" smtClean="0"/>
              <a:t>Lower consumptions for previous month more likely to result in customers defecting. This implies that customers are gradually decreasing consumption before defecting</a:t>
            </a:r>
            <a:endParaRPr lang="en-US" sz="1400" dirty="0"/>
          </a:p>
        </p:txBody>
      </p:sp>
      <p:pic>
        <p:nvPicPr>
          <p:cNvPr id="4" name="Picture 3" descr="Screen Shot 2017-12-05 at 13.57.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28" y="1417638"/>
            <a:ext cx="6240519" cy="2465116"/>
          </a:xfrm>
          <a:prstGeom prst="rect">
            <a:avLst/>
          </a:prstGeom>
        </p:spPr>
      </p:pic>
    </p:spTree>
    <p:extLst>
      <p:ext uri="{BB962C8B-B14F-4D97-AF65-F5344CB8AC3E}">
        <p14:creationId xmlns:p14="http://schemas.microsoft.com/office/powerpoint/2010/main" val="1507436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We can see that one of the sales channels is performing poorly</a:t>
            </a:r>
            <a:endParaRPr lang="en-US" sz="2800" b="1" dirty="0">
              <a:solidFill>
                <a:srgbClr val="3366FF"/>
              </a:solidFill>
            </a:endParaRPr>
          </a:p>
        </p:txBody>
      </p:sp>
      <p:sp>
        <p:nvSpPr>
          <p:cNvPr id="23" name="TextBox 22"/>
          <p:cNvSpPr txBox="1"/>
          <p:nvPr/>
        </p:nvSpPr>
        <p:spPr>
          <a:xfrm>
            <a:off x="6581904" y="2783691"/>
            <a:ext cx="2403351" cy="3156249"/>
          </a:xfrm>
          <a:prstGeom prst="rect">
            <a:avLst/>
          </a:prstGeom>
          <a:noFill/>
          <a:ln>
            <a:solidFill>
              <a:srgbClr val="3366FF"/>
            </a:solidFill>
          </a:ln>
        </p:spPr>
        <p:txBody>
          <a:bodyPr wrap="square" rtlCol="0">
            <a:spAutoFit/>
          </a:bodyPr>
          <a:lstStyle/>
          <a:p>
            <a:pPr>
              <a:lnSpc>
                <a:spcPct val="120000"/>
              </a:lnSpc>
            </a:pPr>
            <a:r>
              <a:rPr lang="en-US" sz="1400" dirty="0"/>
              <a:t>9 out of 10 </a:t>
            </a:r>
            <a:r>
              <a:rPr lang="en-US" sz="1400" dirty="0" smtClean="0"/>
              <a:t>customers that </a:t>
            </a:r>
            <a:r>
              <a:rPr lang="en-US" sz="1400" dirty="0"/>
              <a:t>are </a:t>
            </a:r>
            <a:r>
              <a:rPr lang="en-US" sz="1400" dirty="0" smtClean="0"/>
              <a:t>churning are consuming through this channel!</a:t>
            </a:r>
            <a:endParaRPr lang="en-US" sz="1400" dirty="0" smtClean="0"/>
          </a:p>
          <a:p>
            <a:pPr>
              <a:lnSpc>
                <a:spcPct val="120000"/>
              </a:lnSpc>
            </a:pPr>
            <a:endParaRPr lang="en-US" sz="300" dirty="0">
              <a:solidFill>
                <a:srgbClr val="3366FF"/>
              </a:solidFill>
            </a:endParaRPr>
          </a:p>
          <a:p>
            <a:pPr>
              <a:lnSpc>
                <a:spcPct val="120000"/>
              </a:lnSpc>
            </a:pPr>
            <a:endParaRPr lang="en-US" sz="300" dirty="0" smtClean="0"/>
          </a:p>
          <a:p>
            <a:pPr>
              <a:lnSpc>
                <a:spcPct val="120000"/>
              </a:lnSpc>
            </a:pPr>
            <a:endParaRPr lang="en-US" sz="300" dirty="0"/>
          </a:p>
          <a:p>
            <a:pPr>
              <a:lnSpc>
                <a:spcPct val="120000"/>
              </a:lnSpc>
            </a:pPr>
            <a:r>
              <a:rPr lang="en-US" sz="1400" dirty="0" smtClean="0"/>
              <a:t>Important because high probability assigned to churning customer consuming through this channel</a:t>
            </a:r>
          </a:p>
          <a:p>
            <a:pPr>
              <a:lnSpc>
                <a:spcPct val="120000"/>
              </a:lnSpc>
            </a:pPr>
            <a:endParaRPr lang="en-US" sz="1400" dirty="0"/>
          </a:p>
          <a:p>
            <a:pPr>
              <a:lnSpc>
                <a:spcPct val="120000"/>
              </a:lnSpc>
            </a:pPr>
            <a:r>
              <a:rPr lang="en-US" sz="1400" dirty="0" smtClean="0"/>
              <a:t>Also important because this channel is the significantly most widely used channel!</a:t>
            </a:r>
            <a:endParaRPr lang="en-US" sz="1400" dirty="0" smtClean="0"/>
          </a:p>
          <a:p>
            <a:pPr>
              <a:lnSpc>
                <a:spcPct val="120000"/>
              </a:lnSpc>
            </a:pPr>
            <a:endParaRPr lang="en-US" sz="300" dirty="0" smtClean="0"/>
          </a:p>
        </p:txBody>
      </p:sp>
      <p:graphicFrame>
        <p:nvGraphicFramePr>
          <p:cNvPr id="3" name="Table 2"/>
          <p:cNvGraphicFramePr>
            <a:graphicFrameLocks noGrp="1"/>
          </p:cNvGraphicFramePr>
          <p:nvPr>
            <p:extLst>
              <p:ext uri="{D42A27DB-BD31-4B8C-83A1-F6EECF244321}">
                <p14:modId xmlns:p14="http://schemas.microsoft.com/office/powerpoint/2010/main" val="22194779"/>
              </p:ext>
            </p:extLst>
          </p:nvPr>
        </p:nvGraphicFramePr>
        <p:xfrm>
          <a:off x="566441" y="1530293"/>
          <a:ext cx="5810633" cy="4565454"/>
        </p:xfrm>
        <a:graphic>
          <a:graphicData uri="http://schemas.openxmlformats.org/drawingml/2006/table">
            <a:tbl>
              <a:tblPr firstRow="1" bandRow="1">
                <a:tableStyleId>{2D5ABB26-0587-4C30-8999-92F81FD0307C}</a:tableStyleId>
              </a:tblPr>
              <a:tblGrid>
                <a:gridCol w="3188795"/>
                <a:gridCol w="1215331"/>
                <a:gridCol w="1406507"/>
              </a:tblGrid>
              <a:tr h="534642">
                <a:tc>
                  <a:txBody>
                    <a:bodyPr/>
                    <a:lstStyle/>
                    <a:p>
                      <a:pPr algn="ctr"/>
                      <a:r>
                        <a:rPr lang="en-US" sz="1600" dirty="0" smtClean="0">
                          <a:solidFill>
                            <a:srgbClr val="3366FF"/>
                          </a:solidFill>
                        </a:rPr>
                        <a:t>Sales channel</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Customers</a:t>
                      </a:r>
                      <a:r>
                        <a:rPr lang="en-US" sz="1600" baseline="0" dirty="0" smtClean="0">
                          <a:solidFill>
                            <a:srgbClr val="3366FF"/>
                          </a:solidFill>
                        </a:rPr>
                        <a:t> (%)</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Probability</a:t>
                      </a:r>
                      <a:r>
                        <a:rPr lang="en-US" sz="1600" baseline="0" dirty="0" smtClean="0">
                          <a:solidFill>
                            <a:srgbClr val="3366FF"/>
                          </a:solidFill>
                        </a:rPr>
                        <a:t> of churn given channel</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34642">
                <a:tc>
                  <a:txBody>
                    <a:bodyPr/>
                    <a:lstStyle/>
                    <a:p>
                      <a:r>
                        <a:rPr lang="en-US" sz="1600" dirty="0" err="1" smtClean="0"/>
                        <a:t>foodsfpfkusacimwkcsosbicdxkicaua</a:t>
                      </a:r>
                      <a:endParaRPr lang="en-US" sz="1600" dirty="0"/>
                    </a:p>
                  </a:txBody>
                  <a:tcPr anchor="ctr">
                    <a:lnT w="12700" cap="flat" cmpd="sng" algn="ctr">
                      <a:solidFill>
                        <a:scrgbClr r="0" g="0" b="0"/>
                      </a:solidFill>
                      <a:prstDash val="solid"/>
                      <a:round/>
                      <a:headEnd type="none" w="med" len="med"/>
                      <a:tailEnd type="none" w="med" len="med"/>
                    </a:lnT>
                  </a:tcPr>
                </a:tc>
                <a:tc>
                  <a:txBody>
                    <a:bodyPr/>
                    <a:lstStyle/>
                    <a:p>
                      <a:pPr algn="ctr"/>
                      <a:r>
                        <a:rPr lang="en-US" sz="1600" b="1" dirty="0" smtClean="0"/>
                        <a:t>60.34%</a:t>
                      </a:r>
                      <a:endParaRPr lang="en-US" sz="1600" b="1" dirty="0"/>
                    </a:p>
                  </a:txBody>
                  <a:tcPr anchor="ctr">
                    <a:lnT w="12700" cap="flat" cmpd="sng" algn="ctr">
                      <a:solidFill>
                        <a:scrgbClr r="0" g="0" b="0"/>
                      </a:solidFill>
                      <a:prstDash val="solid"/>
                      <a:round/>
                      <a:headEnd type="none" w="med" len="med"/>
                      <a:tailEnd type="none" w="med" len="med"/>
                    </a:lnT>
                  </a:tcPr>
                </a:tc>
                <a:tc>
                  <a:txBody>
                    <a:bodyPr/>
                    <a:lstStyle/>
                    <a:p>
                      <a:pPr algn="ctr"/>
                      <a:r>
                        <a:rPr lang="en-US" sz="1600" b="1" dirty="0" smtClean="0">
                          <a:solidFill>
                            <a:srgbClr val="FF0000"/>
                          </a:solidFill>
                        </a:rPr>
                        <a:t>0.9</a:t>
                      </a:r>
                      <a:endParaRPr lang="en-US" sz="1600" b="1" dirty="0">
                        <a:solidFill>
                          <a:srgbClr val="FF0000"/>
                        </a:solidFill>
                      </a:endParaRPr>
                    </a:p>
                  </a:txBody>
                  <a:tcPr anchor="ctr">
                    <a:lnT w="12700" cap="flat" cmpd="sng" algn="ctr">
                      <a:solidFill>
                        <a:scrgbClr r="0" g="0" b="0"/>
                      </a:solidFill>
                      <a:prstDash val="solid"/>
                      <a:round/>
                      <a:headEnd type="none" w="med" len="med"/>
                      <a:tailEnd type="none" w="med" len="med"/>
                    </a:lnT>
                  </a:tcPr>
                </a:tc>
              </a:tr>
              <a:tr h="534642">
                <a:tc>
                  <a:txBody>
                    <a:bodyPr/>
                    <a:lstStyle/>
                    <a:p>
                      <a:r>
                        <a:rPr lang="en-US" sz="1600" dirty="0" err="1" smtClean="0"/>
                        <a:t>lmkebamcaaclubfxadlmueccxoimlema</a:t>
                      </a:r>
                      <a:endParaRPr lang="en-US" sz="1600" dirty="0"/>
                    </a:p>
                  </a:txBody>
                  <a:tcPr anchor="ctr"/>
                </a:tc>
                <a:tc>
                  <a:txBody>
                    <a:bodyPr/>
                    <a:lstStyle/>
                    <a:p>
                      <a:pPr algn="ctr"/>
                      <a:r>
                        <a:rPr lang="en-US" sz="1600" dirty="0" smtClean="0"/>
                        <a:t>17.79%</a:t>
                      </a:r>
                      <a:endParaRPr lang="en-US" sz="1600" dirty="0"/>
                    </a:p>
                  </a:txBody>
                  <a:tcPr anchor="ctr"/>
                </a:tc>
                <a:tc>
                  <a:txBody>
                    <a:bodyPr/>
                    <a:lstStyle/>
                    <a:p>
                      <a:pPr algn="ctr"/>
                      <a:r>
                        <a:rPr lang="en-US" sz="1600" dirty="0" smtClean="0"/>
                        <a:t>0</a:t>
                      </a:r>
                      <a:endParaRPr lang="en-US" sz="1600" dirty="0"/>
                    </a:p>
                  </a:txBody>
                  <a:tcPr anchor="ctr"/>
                </a:tc>
              </a:tr>
              <a:tr h="534642">
                <a:tc>
                  <a:txBody>
                    <a:bodyPr/>
                    <a:lstStyle/>
                    <a:p>
                      <a:r>
                        <a:rPr lang="en-US" sz="1600" dirty="0" err="1" smtClean="0"/>
                        <a:t>usilxuppasemubllopkaafesmlibmsdf</a:t>
                      </a:r>
                      <a:endParaRPr lang="en-US" sz="1600" dirty="0"/>
                    </a:p>
                  </a:txBody>
                  <a:tcPr anchor="ctr"/>
                </a:tc>
                <a:tc>
                  <a:txBody>
                    <a:bodyPr/>
                    <a:lstStyle/>
                    <a:p>
                      <a:pPr algn="ctr"/>
                      <a:r>
                        <a:rPr lang="en-US" sz="1600" dirty="0" smtClean="0"/>
                        <a:t>13.21%</a:t>
                      </a:r>
                      <a:endParaRPr lang="en-US" sz="1600" dirty="0"/>
                    </a:p>
                  </a:txBody>
                  <a:tcPr anchor="ctr"/>
                </a:tc>
                <a:tc>
                  <a:txBody>
                    <a:bodyPr/>
                    <a:lstStyle/>
                    <a:p>
                      <a:pPr algn="ctr"/>
                      <a:r>
                        <a:rPr lang="en-US" sz="1600" dirty="0" smtClean="0"/>
                        <a:t>0</a:t>
                      </a:r>
                      <a:endParaRPr lang="en-US" sz="1600" dirty="0"/>
                    </a:p>
                  </a:txBody>
                  <a:tcPr anchor="ctr"/>
                </a:tc>
              </a:tr>
              <a:tr h="534642">
                <a:tc>
                  <a:txBody>
                    <a:bodyPr/>
                    <a:lstStyle/>
                    <a:p>
                      <a:r>
                        <a:rPr lang="en-US" sz="1600" dirty="0" err="1" smtClean="0"/>
                        <a:t>ewpakwlliwisiwduibdlfmalxowmwpci</a:t>
                      </a:r>
                      <a:endParaRPr lang="en-US" sz="1600" dirty="0"/>
                    </a:p>
                  </a:txBody>
                  <a:tcPr anchor="ctr"/>
                </a:tc>
                <a:tc>
                  <a:txBody>
                    <a:bodyPr/>
                    <a:lstStyle/>
                    <a:p>
                      <a:pPr algn="ctr"/>
                      <a:r>
                        <a:rPr lang="en-US" sz="1600" dirty="0" smtClean="0"/>
                        <a:t>8.49%</a:t>
                      </a:r>
                      <a:endParaRPr lang="en-US" sz="1600" dirty="0"/>
                    </a:p>
                  </a:txBody>
                  <a:tcPr anchor="ctr"/>
                </a:tc>
                <a:tc>
                  <a:txBody>
                    <a:bodyPr/>
                    <a:lstStyle/>
                    <a:p>
                      <a:pPr algn="ctr"/>
                      <a:r>
                        <a:rPr lang="en-US" sz="1600" dirty="0" smtClean="0"/>
                        <a:t>0.1</a:t>
                      </a:r>
                      <a:endParaRPr lang="en-US" sz="1600" dirty="0"/>
                    </a:p>
                  </a:txBody>
                  <a:tcPr anchor="ctr"/>
                </a:tc>
              </a:tr>
              <a:tr h="5346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smtClean="0"/>
                        <a:t>fixdbufsefwooaasfcxdxadsiekoceaa</a:t>
                      </a:r>
                      <a:endParaRPr lang="en-US" sz="1600" dirty="0" smtClean="0"/>
                    </a:p>
                  </a:txBody>
                  <a:tcPr anchor="ctr"/>
                </a:tc>
                <a:tc>
                  <a:txBody>
                    <a:bodyPr/>
                    <a:lstStyle/>
                    <a:p>
                      <a:pPr algn="ctr"/>
                      <a:r>
                        <a:rPr lang="en-US" sz="1600" dirty="0" smtClean="0"/>
                        <a:t>0.07%</a:t>
                      </a:r>
                      <a:endParaRPr lang="en-US" sz="1600" dirty="0"/>
                    </a:p>
                  </a:txBody>
                  <a:tcPr anchor="ctr"/>
                </a:tc>
                <a:tc>
                  <a:txBody>
                    <a:bodyPr/>
                    <a:lstStyle/>
                    <a:p>
                      <a:pPr algn="ctr"/>
                      <a:r>
                        <a:rPr lang="en-US" sz="1600" dirty="0" smtClean="0"/>
                        <a:t>0</a:t>
                      </a:r>
                      <a:endParaRPr lang="en-US" sz="1600" dirty="0"/>
                    </a:p>
                  </a:txBody>
                  <a:tcPr anchor="ctr"/>
                </a:tc>
              </a:tr>
              <a:tr h="534642">
                <a:tc>
                  <a:txBody>
                    <a:bodyPr/>
                    <a:lstStyle/>
                    <a:p>
                      <a:r>
                        <a:rPr lang="en-US" sz="1600" dirty="0" err="1" smtClean="0"/>
                        <a:t>epumfxlbckeskwekxbiuasklxalciiuu</a:t>
                      </a:r>
                      <a:endParaRPr lang="en-US" sz="1600" dirty="0"/>
                    </a:p>
                  </a:txBody>
                  <a:tcPr anchor="ctr"/>
                </a:tc>
                <a:tc>
                  <a:txBody>
                    <a:bodyPr/>
                    <a:lstStyle/>
                    <a:p>
                      <a:pPr algn="ctr"/>
                      <a:r>
                        <a:rPr lang="en-US" sz="1600" dirty="0" smtClean="0"/>
                        <a:t>0.07%</a:t>
                      </a:r>
                      <a:endParaRPr lang="en-US" sz="1600" dirty="0"/>
                    </a:p>
                  </a:txBody>
                  <a:tcPr anchor="ctr"/>
                </a:tc>
                <a:tc>
                  <a:txBody>
                    <a:bodyPr/>
                    <a:lstStyle/>
                    <a:p>
                      <a:pPr algn="ctr"/>
                      <a:r>
                        <a:rPr lang="en-US" sz="1600" dirty="0" smtClean="0"/>
                        <a:t>0</a:t>
                      </a:r>
                      <a:endParaRPr lang="en-US" sz="1600" dirty="0"/>
                    </a:p>
                  </a:txBody>
                  <a:tcPr anchor="ctr"/>
                </a:tc>
              </a:tr>
              <a:tr h="5346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smtClean="0"/>
                        <a:t>sddiedcslfslkckwlfkdpoeeailfpeds</a:t>
                      </a:r>
                      <a:endParaRPr lang="en-US" sz="1600" dirty="0" smtClean="0"/>
                    </a:p>
                  </a:txBody>
                  <a:tcPr anchor="ctr"/>
                </a:tc>
                <a:tc>
                  <a:txBody>
                    <a:bodyPr/>
                    <a:lstStyle/>
                    <a:p>
                      <a:pPr algn="ctr"/>
                      <a:r>
                        <a:rPr lang="en-US" sz="1600" dirty="0" smtClean="0"/>
                        <a:t>0.03%</a:t>
                      </a:r>
                      <a:endParaRPr lang="en-US" sz="1600" dirty="0"/>
                    </a:p>
                  </a:txBody>
                  <a:tcPr anchor="ctr"/>
                </a:tc>
                <a:tc>
                  <a:txBody>
                    <a:bodyPr/>
                    <a:lstStyle/>
                    <a:p>
                      <a:pPr algn="ctr"/>
                      <a:r>
                        <a:rPr lang="en-US" sz="1600" dirty="0" smtClean="0"/>
                        <a:t>0</a:t>
                      </a:r>
                      <a:endParaRPr lang="en-US" sz="1600" dirty="0"/>
                    </a:p>
                  </a:txBody>
                  <a:tcPr anchor="ctr"/>
                </a:tc>
              </a:tr>
            </a:tbl>
          </a:graphicData>
        </a:graphic>
      </p:graphicFrame>
      <p:cxnSp>
        <p:nvCxnSpPr>
          <p:cNvPr id="10" name="Straight Arrow Connector 9"/>
          <p:cNvCxnSpPr/>
          <p:nvPr/>
        </p:nvCxnSpPr>
        <p:spPr>
          <a:xfrm flipH="1" flipV="1">
            <a:off x="6076655" y="2662638"/>
            <a:ext cx="505250" cy="3686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79100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Why higher power subscription incentives will not necessarily translate into higher consumption?</a:t>
            </a:r>
            <a:endParaRPr lang="en-US" sz="2800" b="1" dirty="0">
              <a:solidFill>
                <a:srgbClr val="3366FF"/>
              </a:solidFill>
            </a:endParaRPr>
          </a:p>
        </p:txBody>
      </p:sp>
      <p:pic>
        <p:nvPicPr>
          <p:cNvPr id="4" name="Picture 3" descr="Screen Shot 2017-12-05 at 14.19.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7109"/>
            <a:ext cx="9144000" cy="2795824"/>
          </a:xfrm>
          <a:prstGeom prst="rect">
            <a:avLst/>
          </a:prstGeom>
        </p:spPr>
      </p:pic>
      <p:pic>
        <p:nvPicPr>
          <p:cNvPr id="5" name="Picture 4" descr="Screen Shot 2017-12-05 at 14.19.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5" y="3936233"/>
            <a:ext cx="9080849" cy="2798064"/>
          </a:xfrm>
          <a:prstGeom prst="rect">
            <a:avLst/>
          </a:prstGeom>
        </p:spPr>
      </p:pic>
      <p:sp>
        <p:nvSpPr>
          <p:cNvPr id="6" name="TextBox 5"/>
          <p:cNvSpPr txBox="1"/>
          <p:nvPr/>
        </p:nvSpPr>
        <p:spPr>
          <a:xfrm>
            <a:off x="7075463" y="2095561"/>
            <a:ext cx="1937104" cy="3853363"/>
          </a:xfrm>
          <a:prstGeom prst="rect">
            <a:avLst/>
          </a:prstGeom>
          <a:solidFill>
            <a:schemeClr val="bg1"/>
          </a:solidFill>
        </p:spPr>
        <p:txBody>
          <a:bodyPr wrap="square" rtlCol="0" anchor="ctr">
            <a:spAutoFit/>
          </a:bodyPr>
          <a:lstStyle/>
          <a:p>
            <a:pPr>
              <a:lnSpc>
                <a:spcPct val="120000"/>
              </a:lnSpc>
            </a:pPr>
            <a:r>
              <a:rPr lang="en-US" sz="1200" dirty="0"/>
              <a:t>These graphs show the correlations broken down by sales channels and electricity </a:t>
            </a:r>
            <a:r>
              <a:rPr lang="en-US" sz="1200" dirty="0" smtClean="0"/>
              <a:t>campaigns</a:t>
            </a:r>
          </a:p>
          <a:p>
            <a:pPr>
              <a:lnSpc>
                <a:spcPct val="120000"/>
              </a:lnSpc>
            </a:pPr>
            <a:endParaRPr lang="en-US" sz="1200" dirty="0"/>
          </a:p>
          <a:p>
            <a:pPr>
              <a:lnSpc>
                <a:spcPct val="120000"/>
              </a:lnSpc>
            </a:pPr>
            <a:r>
              <a:rPr lang="en-US" sz="1200" dirty="0" smtClean="0"/>
              <a:t>The </a:t>
            </a:r>
            <a:r>
              <a:rPr lang="en-US" sz="1200" dirty="0" smtClean="0"/>
              <a:t>correlation between overall subscribed power and electricity consumption:</a:t>
            </a:r>
          </a:p>
          <a:p>
            <a:pPr>
              <a:lnSpc>
                <a:spcPct val="120000"/>
              </a:lnSpc>
            </a:pPr>
            <a:endParaRPr lang="en-US" sz="1200" dirty="0" smtClean="0"/>
          </a:p>
          <a:p>
            <a:pPr>
              <a:lnSpc>
                <a:spcPct val="120000"/>
              </a:lnSpc>
            </a:pPr>
            <a:r>
              <a:rPr lang="en-US" sz="1200" dirty="0" smtClean="0">
                <a:solidFill>
                  <a:srgbClr val="3366FF"/>
                </a:solidFill>
              </a:rPr>
              <a:t>Pearson correlation = 0.102</a:t>
            </a:r>
          </a:p>
          <a:p>
            <a:pPr>
              <a:lnSpc>
                <a:spcPct val="120000"/>
              </a:lnSpc>
            </a:pPr>
            <a:r>
              <a:rPr lang="en-US" sz="1200" dirty="0" smtClean="0">
                <a:solidFill>
                  <a:srgbClr val="3366FF"/>
                </a:solidFill>
              </a:rPr>
              <a:t>Kendall correlation = 0.282</a:t>
            </a:r>
          </a:p>
          <a:p>
            <a:pPr>
              <a:lnSpc>
                <a:spcPct val="120000"/>
              </a:lnSpc>
            </a:pPr>
            <a:endParaRPr lang="en-US" sz="1200" dirty="0"/>
          </a:p>
          <a:p>
            <a:pPr>
              <a:lnSpc>
                <a:spcPct val="120000"/>
              </a:lnSpc>
            </a:pPr>
            <a:r>
              <a:rPr lang="en-US" sz="1200" dirty="0" smtClean="0"/>
              <a:t>Weak </a:t>
            </a:r>
            <a:r>
              <a:rPr lang="en-US" sz="1200" dirty="0" smtClean="0"/>
              <a:t>positive correlation, </a:t>
            </a:r>
            <a:r>
              <a:rPr lang="en-US" sz="1200" dirty="0" smtClean="0"/>
              <a:t>not </a:t>
            </a:r>
            <a:r>
              <a:rPr lang="en-US" sz="1200" dirty="0" smtClean="0"/>
              <a:t>strong enough to </a:t>
            </a:r>
            <a:r>
              <a:rPr lang="en-US" sz="1200" dirty="0" smtClean="0"/>
              <a:t>spend </a:t>
            </a:r>
            <a:r>
              <a:rPr lang="en-US" sz="1200" dirty="0" smtClean="0"/>
              <a:t>efforts in </a:t>
            </a:r>
            <a:r>
              <a:rPr lang="en-US" sz="1200" dirty="0" smtClean="0"/>
              <a:t>increasing </a:t>
            </a:r>
            <a:r>
              <a:rPr lang="en-US" sz="1200" dirty="0" smtClean="0"/>
              <a:t>subscribed power in order to drive </a:t>
            </a:r>
            <a:r>
              <a:rPr lang="en-US" sz="1200" dirty="0" smtClean="0"/>
              <a:t>consumption</a:t>
            </a:r>
            <a:endParaRPr lang="en-US" sz="1200" dirty="0" smtClean="0"/>
          </a:p>
        </p:txBody>
      </p:sp>
      <p:pic>
        <p:nvPicPr>
          <p:cNvPr id="7" name="Picture 6" descr="Screen Shot 2017-12-05 at 17.47.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330" y="1748170"/>
            <a:ext cx="1489324" cy="941778"/>
          </a:xfrm>
          <a:prstGeom prst="rect">
            <a:avLst/>
          </a:prstGeom>
        </p:spPr>
      </p:pic>
      <p:pic>
        <p:nvPicPr>
          <p:cNvPr id="8" name="Picture 7" descr="Screen Shot 2017-12-05 at 17.48.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330" y="4232933"/>
            <a:ext cx="1490472" cy="876933"/>
          </a:xfrm>
          <a:prstGeom prst="rect">
            <a:avLst/>
          </a:prstGeom>
        </p:spPr>
      </p:pic>
    </p:spTree>
    <p:extLst>
      <p:ext uri="{BB962C8B-B14F-4D97-AF65-F5344CB8AC3E}">
        <p14:creationId xmlns:p14="http://schemas.microsoft.com/office/powerpoint/2010/main" val="3902804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20</a:t>
            </a:r>
            <a:r>
              <a:rPr lang="en-US" sz="2800" b="1" dirty="0" smtClean="0">
                <a:solidFill>
                  <a:srgbClr val="3366FF"/>
                </a:solidFill>
              </a:rPr>
              <a:t>% discount </a:t>
            </a:r>
            <a:r>
              <a:rPr lang="en-US" sz="2800" b="1" dirty="0" smtClean="0">
                <a:solidFill>
                  <a:srgbClr val="3366FF"/>
                </a:solidFill>
              </a:rPr>
              <a:t>keeps </a:t>
            </a:r>
            <a:r>
              <a:rPr lang="en-US" sz="2800" b="1" dirty="0" smtClean="0">
                <a:solidFill>
                  <a:srgbClr val="3366FF"/>
                </a:solidFill>
              </a:rPr>
              <a:t>customers from defecting </a:t>
            </a:r>
            <a:r>
              <a:rPr lang="en-US" sz="2800" b="1" dirty="0" smtClean="0">
                <a:solidFill>
                  <a:srgbClr val="3366FF"/>
                </a:solidFill>
              </a:rPr>
              <a:t>and results in a positive profit to </a:t>
            </a:r>
            <a:r>
              <a:rPr lang="en-US" sz="2800" b="1" dirty="0" err="1" smtClean="0">
                <a:solidFill>
                  <a:srgbClr val="3366FF"/>
                </a:solidFill>
              </a:rPr>
              <a:t>PowerCo</a:t>
            </a:r>
            <a:r>
              <a:rPr lang="en-US" sz="2800" b="1" dirty="0">
                <a:solidFill>
                  <a:srgbClr val="3366FF"/>
                </a:solidFill>
              </a:rPr>
              <a:t>!</a:t>
            </a:r>
            <a:endParaRPr lang="en-US" sz="2800" b="1" dirty="0">
              <a:solidFill>
                <a:srgbClr val="3366FF"/>
              </a:solidFill>
            </a:endParaRPr>
          </a:p>
        </p:txBody>
      </p:sp>
      <p:sp>
        <p:nvSpPr>
          <p:cNvPr id="3" name="Content Placeholder 2"/>
          <p:cNvSpPr>
            <a:spLocks noGrp="1"/>
          </p:cNvSpPr>
          <p:nvPr>
            <p:ph idx="1"/>
          </p:nvPr>
        </p:nvSpPr>
        <p:spPr>
          <a:xfrm>
            <a:off x="5352918" y="2976692"/>
            <a:ext cx="3333881" cy="3509219"/>
          </a:xfrm>
        </p:spPr>
        <p:txBody>
          <a:bodyPr>
            <a:normAutofit/>
          </a:bodyPr>
          <a:lstStyle/>
          <a:p>
            <a:pPr marL="0" indent="0" algn="ctr">
              <a:lnSpc>
                <a:spcPct val="120000"/>
              </a:lnSpc>
              <a:buNone/>
            </a:pPr>
            <a:r>
              <a:rPr lang="en-US" sz="2000" dirty="0" smtClean="0">
                <a:solidFill>
                  <a:srgbClr val="3366FF"/>
                </a:solidFill>
              </a:rPr>
              <a:t>The model suggests that the 20% discount definitely makes sense for the forecasted time period! </a:t>
            </a:r>
          </a:p>
          <a:p>
            <a:pPr marL="0" indent="0" algn="ctr">
              <a:lnSpc>
                <a:spcPct val="120000"/>
              </a:lnSpc>
              <a:buNone/>
            </a:pPr>
            <a:endParaRPr lang="en-US" sz="2000" dirty="0">
              <a:solidFill>
                <a:srgbClr val="3366FF"/>
              </a:solidFill>
            </a:endParaRPr>
          </a:p>
          <a:p>
            <a:pPr marL="0" indent="0" algn="ctr">
              <a:lnSpc>
                <a:spcPct val="120000"/>
              </a:lnSpc>
              <a:buNone/>
            </a:pPr>
            <a:endParaRPr lang="en-US" sz="2000" dirty="0">
              <a:solidFill>
                <a:srgbClr val="3366FF"/>
              </a:solidFill>
            </a:endParaRPr>
          </a:p>
          <a:p>
            <a:pPr marL="0" indent="0" algn="ctr">
              <a:lnSpc>
                <a:spcPct val="120000"/>
              </a:lnSpc>
              <a:buNone/>
            </a:pPr>
            <a:r>
              <a:rPr lang="en-US" sz="2000" dirty="0" smtClean="0">
                <a:solidFill>
                  <a:srgbClr val="3366FF"/>
                </a:solidFill>
              </a:rPr>
              <a:t>However, what are its implications for the future?</a:t>
            </a:r>
            <a:endParaRPr lang="en-US" sz="2000" dirty="0">
              <a:solidFill>
                <a:srgbClr val="3366FF"/>
              </a:solidFill>
            </a:endParaRPr>
          </a:p>
        </p:txBody>
      </p:sp>
      <p:pic>
        <p:nvPicPr>
          <p:cNvPr id="5" name="Picture 4" descr="Screen Shot 2017-12-05 at 14.43.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879" y="1583930"/>
            <a:ext cx="4841097" cy="914853"/>
          </a:xfrm>
          <a:prstGeom prst="rect">
            <a:avLst/>
          </a:prstGeom>
        </p:spPr>
      </p:pic>
      <p:pic>
        <p:nvPicPr>
          <p:cNvPr id="10" name="Picture 9" descr="Screen Shot 2017-12-05 at 17.38.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355608"/>
            <a:ext cx="3216104" cy="1812249"/>
          </a:xfrm>
          <a:prstGeom prst="rect">
            <a:avLst/>
          </a:prstGeom>
        </p:spPr>
      </p:pic>
      <p:pic>
        <p:nvPicPr>
          <p:cNvPr id="11" name="Picture 10" descr="Screen Shot 2017-12-05 at 17.38.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224601"/>
            <a:ext cx="3898874" cy="1744892"/>
          </a:xfrm>
          <a:prstGeom prst="rect">
            <a:avLst/>
          </a:prstGeom>
        </p:spPr>
      </p:pic>
      <p:pic>
        <p:nvPicPr>
          <p:cNvPr id="12" name="Picture 11" descr="Screen Shot 2017-12-05 at 17.38.4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5079495"/>
            <a:ext cx="1491066" cy="1505613"/>
          </a:xfrm>
          <a:prstGeom prst="rect">
            <a:avLst/>
          </a:prstGeom>
        </p:spPr>
      </p:pic>
    </p:spTree>
    <p:extLst>
      <p:ext uri="{BB962C8B-B14F-4D97-AF65-F5344CB8AC3E}">
        <p14:creationId xmlns:p14="http://schemas.microsoft.com/office/powerpoint/2010/main" val="4234963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What other analysis can be done to give </a:t>
            </a:r>
            <a:r>
              <a:rPr lang="en-US" sz="2800" b="1" dirty="0" err="1" smtClean="0">
                <a:solidFill>
                  <a:srgbClr val="3366FF"/>
                </a:solidFill>
              </a:rPr>
              <a:t>PowerCo</a:t>
            </a:r>
            <a:r>
              <a:rPr lang="en-US" sz="2800" b="1" dirty="0" smtClean="0">
                <a:solidFill>
                  <a:srgbClr val="3366FF"/>
                </a:solidFill>
              </a:rPr>
              <a:t> a concrete justified suggestion?</a:t>
            </a:r>
            <a:endParaRPr lang="en-US" sz="2800" b="1" dirty="0">
              <a:solidFill>
                <a:srgbClr val="3366FF"/>
              </a:solidFill>
            </a:endParaRPr>
          </a:p>
        </p:txBody>
      </p:sp>
      <p:sp>
        <p:nvSpPr>
          <p:cNvPr id="3" name="Content Placeholder 2"/>
          <p:cNvSpPr>
            <a:spLocks noGrp="1"/>
          </p:cNvSpPr>
          <p:nvPr>
            <p:ph idx="1"/>
          </p:nvPr>
        </p:nvSpPr>
        <p:spPr>
          <a:xfrm>
            <a:off x="457200" y="1600200"/>
            <a:ext cx="8229600" cy="4994950"/>
          </a:xfrm>
        </p:spPr>
        <p:txBody>
          <a:bodyPr>
            <a:normAutofit fontScale="92500"/>
          </a:bodyPr>
          <a:lstStyle/>
          <a:p>
            <a:pPr marL="0" indent="0">
              <a:lnSpc>
                <a:spcPct val="120000"/>
              </a:lnSpc>
              <a:buNone/>
            </a:pPr>
            <a:r>
              <a:rPr lang="en-US" sz="1800" dirty="0" smtClean="0"/>
              <a:t>Realistically, </a:t>
            </a:r>
            <a:r>
              <a:rPr lang="en-US" sz="1800" dirty="0" err="1" smtClean="0"/>
              <a:t>PowerCo</a:t>
            </a:r>
            <a:r>
              <a:rPr lang="en-US" sz="1800" dirty="0" smtClean="0"/>
              <a:t> will not be able to go back to the original price after offering the 20% discount to the churned customers. Moreover, through word-of-mouth the customers that are not churning would threaten to defect if their prices were not discounted. Hence, we would have to recalculate the profits if the 20% discount was offered to all customers.</a:t>
            </a:r>
          </a:p>
          <a:p>
            <a:pPr marL="0" indent="0">
              <a:lnSpc>
                <a:spcPct val="120000"/>
              </a:lnSpc>
              <a:buNone/>
            </a:pPr>
            <a:endParaRPr lang="en-US" sz="400" dirty="0"/>
          </a:p>
          <a:p>
            <a:pPr marL="0" indent="0">
              <a:lnSpc>
                <a:spcPct val="120000"/>
              </a:lnSpc>
              <a:buNone/>
            </a:pPr>
            <a:r>
              <a:rPr lang="en-US" sz="1800" dirty="0" smtClean="0"/>
              <a:t>I would also look at the average time between date of activation and renewal of contracts for both churned and non-churned customers. Through this, we can infer a timeline of customer engagement, which can be used alongside proven campaigns.</a:t>
            </a:r>
          </a:p>
          <a:p>
            <a:pPr marL="0" indent="0">
              <a:lnSpc>
                <a:spcPct val="120000"/>
              </a:lnSpc>
              <a:buNone/>
            </a:pPr>
            <a:endParaRPr lang="en-US" sz="400" dirty="0"/>
          </a:p>
          <a:p>
            <a:pPr marL="0" indent="0">
              <a:lnSpc>
                <a:spcPct val="120000"/>
              </a:lnSpc>
              <a:buNone/>
            </a:pPr>
            <a:r>
              <a:rPr lang="en-US" sz="1800" dirty="0" smtClean="0"/>
              <a:t>We can assess which time periods the churning customers seem to be consuming their electricity in and apply a price discount for those periods only. Unlike a 20% discount on all prices, this method allows </a:t>
            </a:r>
            <a:r>
              <a:rPr lang="en-US" sz="1800" dirty="0" err="1" smtClean="0"/>
              <a:t>PowerCo</a:t>
            </a:r>
            <a:r>
              <a:rPr lang="en-US" sz="1800" dirty="0" smtClean="0"/>
              <a:t> to retain the churners and offer a 20% discount on that time period to other customers as well.</a:t>
            </a:r>
          </a:p>
          <a:p>
            <a:pPr marL="0" indent="0">
              <a:lnSpc>
                <a:spcPct val="120000"/>
              </a:lnSpc>
              <a:buNone/>
            </a:pPr>
            <a:endParaRPr lang="en-US" sz="400" dirty="0"/>
          </a:p>
          <a:p>
            <a:pPr marL="0" indent="0">
              <a:lnSpc>
                <a:spcPct val="120000"/>
              </a:lnSpc>
              <a:buNone/>
            </a:pPr>
            <a:r>
              <a:rPr lang="en-US" sz="1800" dirty="0" smtClean="0"/>
              <a:t>Although my classifiers worked well, I would use more classifiers, such as Naïve Bayes to look at the correlation between training features in an attempt to get a better accuracy on the training data. I can potentially develop a neural network to provide more efficient and accurate results.</a:t>
            </a:r>
            <a:endParaRPr lang="en-US" sz="1800" dirty="0"/>
          </a:p>
        </p:txBody>
      </p:sp>
    </p:spTree>
    <p:extLst>
      <p:ext uri="{BB962C8B-B14F-4D97-AF65-F5344CB8AC3E}">
        <p14:creationId xmlns:p14="http://schemas.microsoft.com/office/powerpoint/2010/main" val="2323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506</TotalTime>
  <Words>1029</Words>
  <Application>Microsoft Macintosh PowerPoint</Application>
  <PresentationFormat>On-screen Show (4:3)</PresentationFormat>
  <Paragraphs>117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BCG Gamma  Technical Challenge  PowerCo_v5</vt:lpstr>
      <vt:lpstr>Agenda</vt:lpstr>
      <vt:lpstr>PowerPoint Presentation</vt:lpstr>
      <vt:lpstr>Approach – Develop an algorithmic model that can predict customers most likely to churn</vt:lpstr>
      <vt:lpstr>Margins and date of activation are the top 3 important factors in our model</vt:lpstr>
      <vt:lpstr>We can see that one of the sales channels is performing poorly</vt:lpstr>
      <vt:lpstr>Why higher power subscription incentives will not necessarily translate into higher consumption?</vt:lpstr>
      <vt:lpstr>20% discount keeps customers from defecting and results in a positive profit to PowerCo!</vt:lpstr>
      <vt:lpstr>What other analysis can be done to give PowerCo a concrete justified suggestion?</vt:lpstr>
      <vt:lpstr>Appendix</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BCG Gamma Technical Challenge PowerCo_v5</dc:title>
  <dc:creator>Samarth Goenka</dc:creator>
  <cp:lastModifiedBy>Samarth Goenka</cp:lastModifiedBy>
  <cp:revision>64</cp:revision>
  <dcterms:created xsi:type="dcterms:W3CDTF">2017-12-05T15:54:02Z</dcterms:created>
  <dcterms:modified xsi:type="dcterms:W3CDTF">2017-12-06T00:28:56Z</dcterms:modified>
</cp:coreProperties>
</file>