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f7b14c6e2_0_4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f7b14c6e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f653e220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f653e220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f7b14c6e2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f7b14c6e2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f653e22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f653e22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f653e2208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f653e2208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7b14c6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f7b14c6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7b14c6e2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f7b14c6e2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f7b14c6e2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f7b14c6e2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7b14c6e2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7b14c6e2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f7b14c6e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f7b14c6e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7b14c6e2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7b14c6e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f653e2208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f653e2208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obhanmoosavi/us-accid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9725" y="31373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Analytics on US Car Accidents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347300"/>
            <a:ext cx="4072275" cy="279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of the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1186175" y="384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</a:rPr>
              <a:t>Analysis Phase of the Project</a:t>
            </a:r>
            <a:endParaRPr>
              <a:solidFill>
                <a:srgbClr val="1B786E"/>
              </a:solidFill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1037325" y="2988325"/>
            <a:ext cx="68115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4194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Understand the Business Issues.</a:t>
            </a:r>
            <a:endParaRPr sz="1662">
              <a:solidFill>
                <a:srgbClr val="1B786E"/>
              </a:solidFill>
              <a:highlight>
                <a:schemeClr val="lt1"/>
              </a:highlight>
            </a:endParaRPr>
          </a:p>
          <a:p>
            <a:pPr indent="-334194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Understand Your Data Set</a:t>
            </a:r>
            <a:endParaRPr sz="1662">
              <a:solidFill>
                <a:srgbClr val="1B786E"/>
              </a:solidFill>
              <a:highlight>
                <a:schemeClr val="lt1"/>
              </a:highlight>
            </a:endParaRPr>
          </a:p>
          <a:p>
            <a:pPr indent="-334194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Prepare the Data</a:t>
            </a:r>
            <a:endParaRPr sz="1662">
              <a:solidFill>
                <a:srgbClr val="1B786E"/>
              </a:solidFill>
              <a:highlight>
                <a:schemeClr val="lt1"/>
              </a:highlight>
            </a:endParaRPr>
          </a:p>
          <a:p>
            <a:pPr indent="-334194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Perform Exploratory Analysis and Modeling</a:t>
            </a:r>
            <a:endParaRPr sz="1662">
              <a:solidFill>
                <a:srgbClr val="1B786E"/>
              </a:solidFill>
              <a:highlight>
                <a:schemeClr val="lt1"/>
              </a:highlight>
            </a:endParaRPr>
          </a:p>
          <a:p>
            <a:pPr indent="-334194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Validate Your Data</a:t>
            </a:r>
            <a:endParaRPr sz="1662">
              <a:solidFill>
                <a:srgbClr val="1B786E"/>
              </a:solidFill>
              <a:highlight>
                <a:schemeClr val="lt1"/>
              </a:highlight>
            </a:endParaRPr>
          </a:p>
          <a:p>
            <a:pPr indent="-334194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63"/>
              <a:buFont typeface="Arial"/>
              <a:buAutoNum type="arabicPeriod"/>
            </a:pPr>
            <a:r>
              <a:rPr lang="en" sz="1662">
                <a:solidFill>
                  <a:srgbClr val="1B786E"/>
                </a:solidFill>
                <a:highlight>
                  <a:schemeClr val="lt1"/>
                </a:highlight>
              </a:rPr>
              <a:t>Visualize and Present Your Findings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428" name="Google Shape;4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196" y="1223203"/>
            <a:ext cx="4520501" cy="18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with Tableau Dashboards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idx="4294967295" type="title"/>
          </p:nvPr>
        </p:nvSpPr>
        <p:spPr>
          <a:xfrm>
            <a:off x="204550" y="134950"/>
            <a:ext cx="4045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439" name="Google Shape;4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" y="786325"/>
            <a:ext cx="8839203" cy="374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</a:rPr>
              <a:t>Defining the elements of storyboard </a:t>
            </a:r>
            <a:endParaRPr>
              <a:solidFill>
                <a:srgbClr val="1B786E"/>
              </a:solidFill>
            </a:endParaRPr>
          </a:p>
        </p:txBody>
      </p:sp>
      <p:sp>
        <p:nvSpPr>
          <p:cNvPr id="445" name="Google Shape;445;p26"/>
          <p:cNvSpPr txBox="1"/>
          <p:nvPr>
            <p:ph idx="1" type="body"/>
          </p:nvPr>
        </p:nvSpPr>
        <p:spPr>
          <a:xfrm>
            <a:off x="11113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Map Distribution with Accident Numbers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Top 10 States of US with highest number of Accidents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Highlighted Areas based on Severity Level on United States Map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Trends over Time (Yearly, </a:t>
            </a: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Quarterly, Monthly</a:t>
            </a: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Correlation of Severity &amp; Weather Conditions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Analysis Wind Direction with Accident Count 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AutoNum type="alphaUcPeriod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Severity Distribution 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/>
          <p:nvPr>
            <p:ph type="title"/>
          </p:nvPr>
        </p:nvSpPr>
        <p:spPr>
          <a:xfrm>
            <a:off x="865325" y="1572450"/>
            <a:ext cx="24174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 for Accident Distribution by Location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51" name="Google Shape;4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12" y="0"/>
            <a:ext cx="3999175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25950" y="610750"/>
            <a:ext cx="7030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155CC"/>
                </a:solidFill>
              </a:rPr>
              <a:t>Project Team &amp; Responsibilities:</a:t>
            </a:r>
            <a:endParaRPr sz="31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19555" l="0" r="0" t="0"/>
          <a:stretch/>
        </p:blipFill>
        <p:spPr>
          <a:xfrm>
            <a:off x="970225" y="1420025"/>
            <a:ext cx="7203548" cy="28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75" y="16686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5075" y="1743738"/>
            <a:ext cx="1428750" cy="142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400" y="1782799"/>
            <a:ext cx="1158701" cy="12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</a:rPr>
              <a:t>Why</a:t>
            </a:r>
            <a:r>
              <a:rPr lang="en">
                <a:solidFill>
                  <a:srgbClr val="1B786E"/>
                </a:solidFill>
              </a:rPr>
              <a:t> this topic is selected ?</a:t>
            </a:r>
            <a:endParaRPr>
              <a:solidFill>
                <a:srgbClr val="1B786E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056750" y="16609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is a countrywide car accident dataset, which covers 49 states of the USA. 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accident data was collected from February 2016 to Dec 2020, using multiple APIs that provide streaming traffic incident (or event) data. </a:t>
            </a:r>
            <a:endParaRPr sz="160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These APIs broadcast traffic data captured by a variety of entities, such as the US and state departments of transportation, law enforcement agencies, traffic cameras, and traffic sensors within the road-networks.</a:t>
            </a:r>
            <a:endParaRPr sz="1700">
              <a:solidFill>
                <a:srgbClr val="1B78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</a:rPr>
              <a:t>What is the source of Data?</a:t>
            </a:r>
            <a:endParaRPr>
              <a:solidFill>
                <a:srgbClr val="1B786E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186625" y="1354300"/>
            <a:ext cx="70305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marR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1B786E"/>
              </a:buClr>
              <a:buSzPts val="1320"/>
              <a:buFont typeface="Arial"/>
              <a:buChar char="●"/>
            </a:pP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link to the dataset </a:t>
            </a: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https://www.kaggle.com/sobhanmoosavi/us-accidents</a:t>
            </a: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2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242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20"/>
              <a:buFont typeface="Arial"/>
              <a:buChar char="●"/>
            </a:pP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Acknowledgements :</a:t>
            </a:r>
            <a:endParaRPr sz="132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770"/>
              <a:buNone/>
            </a:pP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Moosavi, Sobhan, Mohammad Hossein Samavatian, Srinivasan Parthasarathy, and Rajiv Ramnath. “A Countrywide Traffic Accident Dataset.”, 2019. </a:t>
            </a:r>
            <a:endParaRPr sz="132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770"/>
              <a:buNone/>
            </a:pP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Moosavi, Sobhan, Mohammad Hossein Samavatian, Srinivasan Parthasarathy, Radu Teodorescu, and Rajiv Ramnath. "Accident Risk Prediction based on Heterogeneous Sparse Data: New Dataset and Insights." </a:t>
            </a:r>
            <a:endParaRPr sz="1320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800"/>
              </a:spcBef>
              <a:spcAft>
                <a:spcPts val="1200"/>
              </a:spcAft>
              <a:buSzPts val="770"/>
              <a:buNone/>
            </a:pPr>
            <a:r>
              <a:rPr lang="en" sz="1320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 proceedings of the 27th ACM SIGSPATIAL International Conference on Advances in Geographic Information Systems, ACM, 2019.</a:t>
            </a:r>
            <a:endParaRPr sz="11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Valuable Insights 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9"/>
          <p:cNvGrpSpPr/>
          <p:nvPr/>
        </p:nvGrpSpPr>
        <p:grpSpPr>
          <a:xfrm>
            <a:off x="1593000" y="549975"/>
            <a:ext cx="5957988" cy="3919129"/>
            <a:chOff x="1593000" y="549975"/>
            <a:chExt cx="5957988" cy="3919129"/>
          </a:xfrm>
        </p:grpSpPr>
        <p:grpSp>
          <p:nvGrpSpPr>
            <p:cNvPr id="315" name="Google Shape;315;p19"/>
            <p:cNvGrpSpPr/>
            <p:nvPr/>
          </p:nvGrpSpPr>
          <p:grpSpPr>
            <a:xfrm>
              <a:off x="1593013" y="1860229"/>
              <a:ext cx="5957975" cy="643500"/>
              <a:chOff x="1593000" y="2322568"/>
              <a:chExt cx="5957975" cy="643500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3" name="Google Shape;323;p19"/>
            <p:cNvGrpSpPr/>
            <p:nvPr/>
          </p:nvGrpSpPr>
          <p:grpSpPr>
            <a:xfrm>
              <a:off x="1593013" y="1205111"/>
              <a:ext cx="5957975" cy="643500"/>
              <a:chOff x="1593000" y="2322568"/>
              <a:chExt cx="5957975" cy="643500"/>
            </a:xfrm>
          </p:grpSpPr>
          <p:sp>
            <p:nvSpPr>
              <p:cNvPr id="324" name="Google Shape;324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1" name="Google Shape;331;p19"/>
            <p:cNvGrpSpPr/>
            <p:nvPr/>
          </p:nvGrpSpPr>
          <p:grpSpPr>
            <a:xfrm>
              <a:off x="1593013" y="549984"/>
              <a:ext cx="5957975" cy="643500"/>
              <a:chOff x="1593000" y="2322568"/>
              <a:chExt cx="5957975" cy="643500"/>
            </a:xfrm>
          </p:grpSpPr>
          <p:sp>
            <p:nvSpPr>
              <p:cNvPr id="332" name="Google Shape;332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9" name="Google Shape;339;p19"/>
            <p:cNvGrpSpPr/>
            <p:nvPr/>
          </p:nvGrpSpPr>
          <p:grpSpPr>
            <a:xfrm>
              <a:off x="1593013" y="1860225"/>
              <a:ext cx="5957975" cy="643504"/>
              <a:chOff x="1593000" y="2322564"/>
              <a:chExt cx="5957975" cy="643504"/>
            </a:xfrm>
          </p:grpSpPr>
          <p:sp>
            <p:nvSpPr>
              <p:cNvPr id="340" name="Google Shape;340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 rot="-5400000">
                <a:off x="4727154" y="709114"/>
                <a:ext cx="643350" cy="387025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2342649" y="2399939"/>
                <a:ext cx="37029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Map Distribution based on Severity level for cities &amp; States 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346" name="Google Shape;346;p19"/>
            <p:cNvGrpSpPr/>
            <p:nvPr/>
          </p:nvGrpSpPr>
          <p:grpSpPr>
            <a:xfrm>
              <a:off x="1593013" y="1205100"/>
              <a:ext cx="5957975" cy="643511"/>
              <a:chOff x="1593000" y="2322557"/>
              <a:chExt cx="5957975" cy="643511"/>
            </a:xfrm>
          </p:grpSpPr>
          <p:sp>
            <p:nvSpPr>
              <p:cNvPr id="347" name="Google Shape;347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-5400000">
                <a:off x="4745417" y="690844"/>
                <a:ext cx="643375" cy="390680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2342649" y="2399957"/>
                <a:ext cx="37029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Trends over time (Yearly, 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Quarterly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, 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Monthly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) with Accident Counts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353" name="Google Shape;353;p19"/>
            <p:cNvGrpSpPr/>
            <p:nvPr/>
          </p:nvGrpSpPr>
          <p:grpSpPr>
            <a:xfrm>
              <a:off x="1593013" y="549975"/>
              <a:ext cx="5957975" cy="643509"/>
              <a:chOff x="1593000" y="2322559"/>
              <a:chExt cx="5957975" cy="643509"/>
            </a:xfrm>
          </p:grpSpPr>
          <p:sp>
            <p:nvSpPr>
              <p:cNvPr id="354" name="Google Shape;354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 rot="-5400000">
                <a:off x="4702767" y="733497"/>
                <a:ext cx="643375" cy="382150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2342648" y="2399959"/>
                <a:ext cx="35931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Correlation between Severity &amp; Contributing features like 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weather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&amp; 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traffic</a:t>
                </a: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conditions ?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360" name="Google Shape;360;p19"/>
            <p:cNvGrpSpPr/>
            <p:nvPr/>
          </p:nvGrpSpPr>
          <p:grpSpPr>
            <a:xfrm>
              <a:off x="1593000" y="3825604"/>
              <a:ext cx="5957975" cy="643500"/>
              <a:chOff x="1593000" y="2322568"/>
              <a:chExt cx="5957975" cy="643500"/>
            </a:xfrm>
          </p:grpSpPr>
          <p:sp>
            <p:nvSpPr>
              <p:cNvPr id="361" name="Google Shape;361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8" name="Google Shape;368;p19"/>
            <p:cNvGrpSpPr/>
            <p:nvPr/>
          </p:nvGrpSpPr>
          <p:grpSpPr>
            <a:xfrm>
              <a:off x="1593000" y="3170486"/>
              <a:ext cx="5957975" cy="643500"/>
              <a:chOff x="1593000" y="2322568"/>
              <a:chExt cx="5957975" cy="643500"/>
            </a:xfrm>
          </p:grpSpPr>
          <p:sp>
            <p:nvSpPr>
              <p:cNvPr id="369" name="Google Shape;369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76" name="Google Shape;376;p19"/>
            <p:cNvGrpSpPr/>
            <p:nvPr/>
          </p:nvGrpSpPr>
          <p:grpSpPr>
            <a:xfrm>
              <a:off x="1593000" y="2515359"/>
              <a:ext cx="5957975" cy="643500"/>
              <a:chOff x="1593000" y="2322568"/>
              <a:chExt cx="5957975" cy="643500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Lorem ipsum dolor sit amet at nec at adipiscing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Donec risus dolor porta venenatis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Pharetra luctus felis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8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Proin in tellus felis volutpat 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1593000" y="3825600"/>
              <a:ext cx="5957975" cy="643504"/>
              <a:chOff x="1593000" y="2322564"/>
              <a:chExt cx="5957975" cy="643504"/>
            </a:xfrm>
          </p:grpSpPr>
          <p:sp>
            <p:nvSpPr>
              <p:cNvPr id="385" name="Google Shape;385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rot="-5400000">
                <a:off x="4727154" y="709114"/>
                <a:ext cx="643350" cy="387025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2342625" y="2399939"/>
                <a:ext cx="35322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out Top 10 US States with highest Number of accidents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06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391" name="Google Shape;391;p19"/>
            <p:cNvGrpSpPr/>
            <p:nvPr/>
          </p:nvGrpSpPr>
          <p:grpSpPr>
            <a:xfrm>
              <a:off x="1593000" y="3170475"/>
              <a:ext cx="5957975" cy="643511"/>
              <a:chOff x="1593000" y="2322557"/>
              <a:chExt cx="5957975" cy="643511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 rot="-5400000">
                <a:off x="4745417" y="690844"/>
                <a:ext cx="643375" cy="390680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2342625" y="2399957"/>
                <a:ext cx="36906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Selecting a machine learning model that could predict car accident severity and to find the key factors affecting the accident severity. 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05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398" name="Google Shape;398;p19"/>
            <p:cNvGrpSpPr/>
            <p:nvPr/>
          </p:nvGrpSpPr>
          <p:grpSpPr>
            <a:xfrm>
              <a:off x="1593000" y="2515350"/>
              <a:ext cx="5957975" cy="643509"/>
              <a:chOff x="1593000" y="2322559"/>
              <a:chExt cx="5957975" cy="643509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 rot="-5400000">
                <a:off x="4702767" y="733497"/>
                <a:ext cx="643375" cy="3821500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2342625" y="2399959"/>
                <a:ext cx="37395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Mark Zones as RED, YELLOW &amp; GREEN based on their Severity level on a Map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 sz="1700">
              <a:solidFill>
                <a:srgbClr val="0E11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86E"/>
                </a:solidFill>
              </a:rPr>
              <a:t>Steps for Data Exploration Phase</a:t>
            </a:r>
            <a:endParaRPr/>
          </a:p>
        </p:txBody>
      </p:sp>
      <p:sp>
        <p:nvSpPr>
          <p:cNvPr id="415" name="Google Shape;415;p21"/>
          <p:cNvSpPr txBox="1"/>
          <p:nvPr>
            <p:ph idx="1" type="body"/>
          </p:nvPr>
        </p:nvSpPr>
        <p:spPr>
          <a:xfrm>
            <a:off x="1303800" y="1540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0120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Observe your dataset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 any missing values.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Categorize your values.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 the shape of your dataset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Identify relationships in your dataset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Locate any outliers in your dataset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Organizing a dataset</a:t>
            </a:r>
            <a:endParaRPr sz="2062">
              <a:solidFill>
                <a:srgbClr val="1B786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ct val="100000"/>
              <a:buFont typeface="Arial"/>
              <a:buAutoNum type="arabicPeriod"/>
            </a:pPr>
            <a:r>
              <a:rPr lang="en" sz="2062">
                <a:solidFill>
                  <a:srgbClr val="1B786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variables</a:t>
            </a:r>
            <a:endParaRPr sz="1662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25" y="1847425"/>
            <a:ext cx="3017750" cy="20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