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6" r:id="rId3"/>
    <p:sldId id="287" r:id="rId4"/>
    <p:sldId id="289" r:id="rId5"/>
    <p:sldId id="293" r:id="rId6"/>
    <p:sldId id="295" r:id="rId7"/>
    <p:sldId id="296" r:id="rId8"/>
    <p:sldId id="300" r:id="rId9"/>
    <p:sldId id="301" r:id="rId10"/>
    <p:sldId id="297" r:id="rId11"/>
  </p:sldIdLst>
  <p:sldSz cx="12192000" cy="6858000"/>
  <p:notesSz cx="6858000" cy="9144000"/>
  <p:embeddedFontLst>
    <p:embeddedFont>
      <p:font typeface="Play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89F5E4E-F0C5-45A1-B477-914E23C58822}">
          <p14:sldIdLst>
            <p14:sldId id="256"/>
            <p14:sldId id="286"/>
            <p14:sldId id="287"/>
            <p14:sldId id="289"/>
          </p14:sldIdLst>
        </p14:section>
        <p14:section name="Раздел без заголовка" id="{01427BA0-9921-4498-80F4-2E4E2BF94C8B}">
          <p14:sldIdLst>
            <p14:sldId id="293"/>
            <p14:sldId id="295"/>
            <p14:sldId id="296"/>
            <p14:sldId id="300"/>
            <p14:sldId id="301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818CD-8AE8-4E43-A37E-2F0F309498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1080A4-7DC7-4B9D-848C-22F1D3D223F4}">
      <dgm:prSet/>
      <dgm:spPr/>
      <dgm:t>
        <a:bodyPr/>
        <a:lstStyle/>
        <a:p>
          <a:pPr rtl="0"/>
          <a:r>
            <a:rPr lang="ru-RU" b="0" i="0" dirty="0" smtClean="0"/>
            <a:t>Этап 1. Загрузка исходных данных</a:t>
          </a:r>
          <a:endParaRPr lang="ru-RU" dirty="0"/>
        </a:p>
      </dgm:t>
    </dgm:pt>
    <dgm:pt modelId="{4753FD02-CB79-4E45-9526-7A6E988D1BBD}" type="parTrans" cxnId="{31766603-1395-42C5-88E0-BF8361F8F925}">
      <dgm:prSet/>
      <dgm:spPr/>
      <dgm:t>
        <a:bodyPr/>
        <a:lstStyle/>
        <a:p>
          <a:endParaRPr lang="ru-RU"/>
        </a:p>
      </dgm:t>
    </dgm:pt>
    <dgm:pt modelId="{FF40C118-8BCB-44F4-AB3C-4286F288C44E}" type="sibTrans" cxnId="{31766603-1395-42C5-88E0-BF8361F8F925}">
      <dgm:prSet/>
      <dgm:spPr/>
      <dgm:t>
        <a:bodyPr/>
        <a:lstStyle/>
        <a:p>
          <a:endParaRPr lang="ru-RU"/>
        </a:p>
      </dgm:t>
    </dgm:pt>
    <dgm:pt modelId="{30A9A963-FFB9-4879-A960-F2274D51D639}" type="pres">
      <dgm:prSet presAssocID="{4AE818CD-8AE8-4E43-A37E-2F0F3094981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A90A68-2D4E-4DCF-A01F-4F00C6B8D99C}" type="pres">
      <dgm:prSet presAssocID="{4AE818CD-8AE8-4E43-A37E-2F0F30949816}" presName="arrow" presStyleLbl="bgShp" presStyleIdx="0" presStyleCnt="1" custScaleX="114635"/>
      <dgm:spPr/>
    </dgm:pt>
    <dgm:pt modelId="{A049B91F-0E1F-4997-AC47-34CA32BF7996}" type="pres">
      <dgm:prSet presAssocID="{4AE818CD-8AE8-4E43-A37E-2F0F30949816}" presName="linearProcess" presStyleCnt="0"/>
      <dgm:spPr/>
    </dgm:pt>
    <dgm:pt modelId="{49B3962F-7303-4EC5-95D4-C8D08D4419B5}" type="pres">
      <dgm:prSet presAssocID="{2F1080A4-7DC7-4B9D-848C-22F1D3D223F4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717738-E5D6-4A0E-8367-B991F91FF41C}" type="presOf" srcId="{2F1080A4-7DC7-4B9D-848C-22F1D3D223F4}" destId="{49B3962F-7303-4EC5-95D4-C8D08D4419B5}" srcOrd="0" destOrd="0" presId="urn:microsoft.com/office/officeart/2005/8/layout/hProcess9"/>
    <dgm:cxn modelId="{B62567BB-6F27-4AA0-A4B0-CA40B70C3FF3}" type="presOf" srcId="{4AE818CD-8AE8-4E43-A37E-2F0F30949816}" destId="{30A9A963-FFB9-4879-A960-F2274D51D639}" srcOrd="0" destOrd="0" presId="urn:microsoft.com/office/officeart/2005/8/layout/hProcess9"/>
    <dgm:cxn modelId="{31766603-1395-42C5-88E0-BF8361F8F925}" srcId="{4AE818CD-8AE8-4E43-A37E-2F0F30949816}" destId="{2F1080A4-7DC7-4B9D-848C-22F1D3D223F4}" srcOrd="0" destOrd="0" parTransId="{4753FD02-CB79-4E45-9526-7A6E988D1BBD}" sibTransId="{FF40C118-8BCB-44F4-AB3C-4286F288C44E}"/>
    <dgm:cxn modelId="{722BE821-AF73-4475-8DFA-36C594B1CD5D}" type="presParOf" srcId="{30A9A963-FFB9-4879-A960-F2274D51D639}" destId="{94A90A68-2D4E-4DCF-A01F-4F00C6B8D99C}" srcOrd="0" destOrd="0" presId="urn:microsoft.com/office/officeart/2005/8/layout/hProcess9"/>
    <dgm:cxn modelId="{F9EE79D4-2110-4A7D-AD33-6FB1FBD147B3}" type="presParOf" srcId="{30A9A963-FFB9-4879-A960-F2274D51D639}" destId="{A049B91F-0E1F-4997-AC47-34CA32BF7996}" srcOrd="1" destOrd="0" presId="urn:microsoft.com/office/officeart/2005/8/layout/hProcess9"/>
    <dgm:cxn modelId="{4DFF8C98-59BB-4BA4-B96D-1447214D877A}" type="presParOf" srcId="{A049B91F-0E1F-4997-AC47-34CA32BF7996}" destId="{49B3962F-7303-4EC5-95D4-C8D08D4419B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EB8AE-5786-48FC-8F39-97EFBE67DB3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33CDD2-2EE6-49BC-AE5F-C55FEC75765A}">
      <dgm:prSet/>
      <dgm:spPr/>
      <dgm:t>
        <a:bodyPr/>
        <a:lstStyle/>
        <a:p>
          <a:pPr rtl="0"/>
          <a:r>
            <a:rPr lang="ru-RU" dirty="0" smtClean="0"/>
            <a:t>Файл имеет относительно большой объем. Его можно обрабатывать либо частично, либо разделить на несколько отдельных. </a:t>
          </a:r>
        </a:p>
        <a:p>
          <a:r>
            <a:rPr lang="ru-RU" dirty="0" smtClean="0"/>
            <a:t>Самый быстрый вариант решения по несоответствию строк – игнорировать.</a:t>
          </a:r>
        </a:p>
        <a:p>
          <a:r>
            <a:rPr lang="ru-RU" dirty="0" smtClean="0"/>
            <a:t>Исправление некорректных строк возможно, но потенциально достаточно трудозатрат но, чтобы останавливаться на нем в первом приближении решения задачи. </a:t>
          </a:r>
          <a:r>
            <a:rPr lang="ru-RU" b="0" i="0" dirty="0" smtClean="0"/>
            <a:t>На данном этапе производится загрузка данных для получения списка кодов, который в дальнейшем будет необходим для формирования отдельных файлов содержащих определенный код ОКПД-2</a:t>
          </a:r>
          <a:endParaRPr lang="ru-RU" dirty="0"/>
        </a:p>
      </dgm:t>
    </dgm:pt>
    <dgm:pt modelId="{10DEE17A-D60C-45F7-BCEA-1CB0EF97B3F3}" type="parTrans" cxnId="{25841C2C-E277-4F6E-B332-742380A520CB}">
      <dgm:prSet/>
      <dgm:spPr/>
      <dgm:t>
        <a:bodyPr/>
        <a:lstStyle/>
        <a:p>
          <a:endParaRPr lang="ru-RU"/>
        </a:p>
      </dgm:t>
    </dgm:pt>
    <dgm:pt modelId="{4E35D5DB-15DE-40A9-A97B-5EEBBA89C55E}" type="sibTrans" cxnId="{25841C2C-E277-4F6E-B332-742380A520CB}">
      <dgm:prSet/>
      <dgm:spPr/>
      <dgm:t>
        <a:bodyPr/>
        <a:lstStyle/>
        <a:p>
          <a:endParaRPr lang="ru-RU"/>
        </a:p>
      </dgm:t>
    </dgm:pt>
    <dgm:pt modelId="{46ECD6A3-43D7-4324-8440-02C181463C66}" type="pres">
      <dgm:prSet presAssocID="{A61EB8AE-5786-48FC-8F39-97EFBE67D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FDA33B-5710-477B-9574-E015E90498F9}" type="pres">
      <dgm:prSet presAssocID="{6A33CDD2-2EE6-49BC-AE5F-C55FEC7576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AC554D2-0B15-4A8C-9513-630A0ABF7AD6}" type="presOf" srcId="{6A33CDD2-2EE6-49BC-AE5F-C55FEC75765A}" destId="{81FDA33B-5710-477B-9574-E015E90498F9}" srcOrd="0" destOrd="0" presId="urn:microsoft.com/office/officeart/2005/8/layout/vList2"/>
    <dgm:cxn modelId="{25841C2C-E277-4F6E-B332-742380A520CB}" srcId="{A61EB8AE-5786-48FC-8F39-97EFBE67DB36}" destId="{6A33CDD2-2EE6-49BC-AE5F-C55FEC75765A}" srcOrd="0" destOrd="0" parTransId="{10DEE17A-D60C-45F7-BCEA-1CB0EF97B3F3}" sibTransId="{4E35D5DB-15DE-40A9-A97B-5EEBBA89C55E}"/>
    <dgm:cxn modelId="{C4874C4C-8CF0-47ED-A89A-63318DDE4E46}" type="presOf" srcId="{A61EB8AE-5786-48FC-8F39-97EFBE67DB36}" destId="{46ECD6A3-43D7-4324-8440-02C181463C66}" srcOrd="0" destOrd="0" presId="urn:microsoft.com/office/officeart/2005/8/layout/vList2"/>
    <dgm:cxn modelId="{60F010FC-2166-48E6-9594-F1A4D2DAD6A5}" type="presParOf" srcId="{46ECD6A3-43D7-4324-8440-02C181463C66}" destId="{81FDA33B-5710-477B-9574-E015E9049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C225D-7639-4D28-80F9-3BC8634B0DE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C1C452-9F5D-4521-9185-37DA2F21A0E8}">
      <dgm:prSet custT="1"/>
      <dgm:spPr/>
      <dgm:t>
        <a:bodyPr/>
        <a:lstStyle/>
        <a:p>
          <a:pPr algn="ctr" rtl="0"/>
          <a:r>
            <a:rPr lang="ru-RU" sz="2800" b="0" i="0" dirty="0" smtClean="0"/>
            <a:t>Разбиваем </a:t>
          </a:r>
          <a:r>
            <a:rPr lang="ru-RU" sz="2800" b="0" i="0" dirty="0" err="1" smtClean="0"/>
            <a:t>датасет</a:t>
          </a:r>
          <a:r>
            <a:rPr lang="ru-RU" sz="2800" b="0" i="0" dirty="0" smtClean="0"/>
            <a:t> на отдельные файлы по коду ОКПД-2. Строки с некорректными данными, такими как </a:t>
          </a:r>
          <a:r>
            <a:rPr lang="ru-RU" sz="2400" b="0" i="0" dirty="0" smtClean="0"/>
            <a:t>«НЕ ОПРЕДЕЛЕНО» </a:t>
          </a:r>
          <a:r>
            <a:rPr lang="ru-RU" sz="2800" b="0" i="0" dirty="0" smtClean="0"/>
            <a:t>и </a:t>
          </a:r>
          <a:r>
            <a:rPr lang="ru-RU" sz="2400" b="0" i="0" dirty="0" smtClean="0"/>
            <a:t>«НЕ РАСПРЕДЕЛЕНО» </a:t>
          </a:r>
          <a:r>
            <a:rPr lang="ru-RU" sz="2800" b="0" i="0" dirty="0" smtClean="0"/>
            <a:t>исключаются из итоговой выборки</a:t>
          </a:r>
          <a:endParaRPr lang="ru-RU" sz="2800" dirty="0"/>
        </a:p>
      </dgm:t>
    </dgm:pt>
    <dgm:pt modelId="{963E252E-69D8-4999-AC83-C688BE8E192E}" type="sibTrans" cxnId="{34FB0DE8-6FB8-4CD1-B016-C26C78180942}">
      <dgm:prSet/>
      <dgm:spPr/>
      <dgm:t>
        <a:bodyPr/>
        <a:lstStyle/>
        <a:p>
          <a:endParaRPr lang="ru-RU"/>
        </a:p>
      </dgm:t>
    </dgm:pt>
    <dgm:pt modelId="{967C1934-7B1F-4E4E-9107-AC6CCCEF748A}" type="parTrans" cxnId="{34FB0DE8-6FB8-4CD1-B016-C26C78180942}">
      <dgm:prSet/>
      <dgm:spPr/>
      <dgm:t>
        <a:bodyPr/>
        <a:lstStyle/>
        <a:p>
          <a:endParaRPr lang="ru-RU"/>
        </a:p>
      </dgm:t>
    </dgm:pt>
    <dgm:pt modelId="{30F1A5E0-1F73-4717-821F-CC4CD0EA0459}" type="pres">
      <dgm:prSet presAssocID="{2B6C225D-7639-4D28-80F9-3BC8634B0D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56464B-D5C7-4E6C-8394-D6451836CF72}" type="pres">
      <dgm:prSet presAssocID="{08C1C452-9F5D-4521-9185-37DA2F21A0E8}" presName="parentText" presStyleLbl="node1" presStyleIdx="0" presStyleCnt="1" custScaleY="12235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0298F7-2BE0-4714-B8F0-7211A2CB6FD3}" type="presOf" srcId="{08C1C452-9F5D-4521-9185-37DA2F21A0E8}" destId="{4856464B-D5C7-4E6C-8394-D6451836CF72}" srcOrd="0" destOrd="0" presId="urn:microsoft.com/office/officeart/2005/8/layout/vList2"/>
    <dgm:cxn modelId="{34FB0DE8-6FB8-4CD1-B016-C26C78180942}" srcId="{2B6C225D-7639-4D28-80F9-3BC8634B0DEF}" destId="{08C1C452-9F5D-4521-9185-37DA2F21A0E8}" srcOrd="0" destOrd="0" parTransId="{967C1934-7B1F-4E4E-9107-AC6CCCEF748A}" sibTransId="{963E252E-69D8-4999-AC83-C688BE8E192E}"/>
    <dgm:cxn modelId="{8904C64D-0C48-4C15-9F2A-A138A8467426}" type="presOf" srcId="{2B6C225D-7639-4D28-80F9-3BC8634B0DEF}" destId="{30F1A5E0-1F73-4717-821F-CC4CD0EA0459}" srcOrd="0" destOrd="0" presId="urn:microsoft.com/office/officeart/2005/8/layout/vList2"/>
    <dgm:cxn modelId="{FE3ACB56-6C39-4999-8F1B-56397A09F676}" type="presParOf" srcId="{30F1A5E0-1F73-4717-821F-CC4CD0EA0459}" destId="{4856464B-D5C7-4E6C-8394-D6451836CF7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818CD-8AE8-4E43-A37E-2F0F309498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1080A4-7DC7-4B9D-848C-22F1D3D223F4}">
      <dgm:prSet/>
      <dgm:spPr/>
      <dgm:t>
        <a:bodyPr/>
        <a:lstStyle/>
        <a:p>
          <a:pPr rtl="0"/>
          <a:r>
            <a:rPr lang="ru-RU" b="0" i="0" dirty="0" smtClean="0"/>
            <a:t>Этап 2. </a:t>
          </a:r>
          <a:r>
            <a:rPr lang="ru-RU" dirty="0" smtClean="0">
              <a:latin typeface="Play"/>
              <a:ea typeface="Play"/>
              <a:cs typeface="Play"/>
              <a:sym typeface="Play"/>
            </a:rPr>
            <a:t>Проведение разведочного анализа данных и их предобработка</a:t>
          </a:r>
          <a:endParaRPr lang="ru-RU" dirty="0"/>
        </a:p>
      </dgm:t>
    </dgm:pt>
    <dgm:pt modelId="{4753FD02-CB79-4E45-9526-7A6E988D1BBD}" type="parTrans" cxnId="{31766603-1395-42C5-88E0-BF8361F8F925}">
      <dgm:prSet/>
      <dgm:spPr/>
      <dgm:t>
        <a:bodyPr/>
        <a:lstStyle/>
        <a:p>
          <a:endParaRPr lang="ru-RU"/>
        </a:p>
      </dgm:t>
    </dgm:pt>
    <dgm:pt modelId="{FF40C118-8BCB-44F4-AB3C-4286F288C44E}" type="sibTrans" cxnId="{31766603-1395-42C5-88E0-BF8361F8F925}">
      <dgm:prSet/>
      <dgm:spPr/>
      <dgm:t>
        <a:bodyPr/>
        <a:lstStyle/>
        <a:p>
          <a:endParaRPr lang="ru-RU"/>
        </a:p>
      </dgm:t>
    </dgm:pt>
    <dgm:pt modelId="{30A9A963-FFB9-4879-A960-F2274D51D639}" type="pres">
      <dgm:prSet presAssocID="{4AE818CD-8AE8-4E43-A37E-2F0F3094981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A90A68-2D4E-4DCF-A01F-4F00C6B8D99C}" type="pres">
      <dgm:prSet presAssocID="{4AE818CD-8AE8-4E43-A37E-2F0F30949816}" presName="arrow" presStyleLbl="bgShp" presStyleIdx="0" presStyleCnt="1" custScaleX="114635"/>
      <dgm:spPr/>
    </dgm:pt>
    <dgm:pt modelId="{A049B91F-0E1F-4997-AC47-34CA32BF7996}" type="pres">
      <dgm:prSet presAssocID="{4AE818CD-8AE8-4E43-A37E-2F0F30949816}" presName="linearProcess" presStyleCnt="0"/>
      <dgm:spPr/>
    </dgm:pt>
    <dgm:pt modelId="{49B3962F-7303-4EC5-95D4-C8D08D4419B5}" type="pres">
      <dgm:prSet presAssocID="{2F1080A4-7DC7-4B9D-848C-22F1D3D223F4}" presName="textNode" presStyleLbl="node1" presStyleIdx="0" presStyleCnt="1" custScaleX="83217" custLinFactNeighborX="-10971" custLinFactNeighborY="-15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766603-1395-42C5-88E0-BF8361F8F925}" srcId="{4AE818CD-8AE8-4E43-A37E-2F0F30949816}" destId="{2F1080A4-7DC7-4B9D-848C-22F1D3D223F4}" srcOrd="0" destOrd="0" parTransId="{4753FD02-CB79-4E45-9526-7A6E988D1BBD}" sibTransId="{FF40C118-8BCB-44F4-AB3C-4286F288C44E}"/>
    <dgm:cxn modelId="{EDFE2B13-07B0-4361-B0D0-EF8672E2D207}" type="presOf" srcId="{4AE818CD-8AE8-4E43-A37E-2F0F30949816}" destId="{30A9A963-FFB9-4879-A960-F2274D51D639}" srcOrd="0" destOrd="0" presId="urn:microsoft.com/office/officeart/2005/8/layout/hProcess9"/>
    <dgm:cxn modelId="{8BB2D39E-0161-41DE-AF2E-B9767167E37B}" type="presOf" srcId="{2F1080A4-7DC7-4B9D-848C-22F1D3D223F4}" destId="{49B3962F-7303-4EC5-95D4-C8D08D4419B5}" srcOrd="0" destOrd="0" presId="urn:microsoft.com/office/officeart/2005/8/layout/hProcess9"/>
    <dgm:cxn modelId="{197D73E8-1090-47D7-B244-7DADB8B83E72}" type="presParOf" srcId="{30A9A963-FFB9-4879-A960-F2274D51D639}" destId="{94A90A68-2D4E-4DCF-A01F-4F00C6B8D99C}" srcOrd="0" destOrd="0" presId="urn:microsoft.com/office/officeart/2005/8/layout/hProcess9"/>
    <dgm:cxn modelId="{50C9A13C-2B0F-40C4-80FA-670A24F35FA5}" type="presParOf" srcId="{30A9A963-FFB9-4879-A960-F2274D51D639}" destId="{A049B91F-0E1F-4997-AC47-34CA32BF7996}" srcOrd="1" destOrd="0" presId="urn:microsoft.com/office/officeart/2005/8/layout/hProcess9"/>
    <dgm:cxn modelId="{CF6F189C-0020-4F41-9EA9-FF24B0886110}" type="presParOf" srcId="{A049B91F-0E1F-4997-AC47-34CA32BF7996}" destId="{49B3962F-7303-4EC5-95D4-C8D08D4419B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1EB8AE-5786-48FC-8F39-97EFBE67DB3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33CDD2-2EE6-49BC-AE5F-C55FEC75765A}">
      <dgm:prSet/>
      <dgm:spPr/>
      <dgm:t>
        <a:bodyPr/>
        <a:lstStyle/>
        <a:p>
          <a:pPr rtl="0"/>
          <a:r>
            <a:rPr lang="ru-RU" dirty="0" smtClean="0"/>
            <a:t>Мы можем оценить:</a:t>
          </a:r>
        </a:p>
        <a:p>
          <a:r>
            <a:rPr lang="ru-RU" dirty="0" smtClean="0"/>
            <a:t>- Сбалансированность классов</a:t>
          </a:r>
        </a:p>
        <a:p>
          <a:r>
            <a:rPr lang="ru-RU" dirty="0" smtClean="0"/>
            <a:t>- Частотность слов по классам</a:t>
          </a:r>
        </a:p>
        <a:p>
          <a:r>
            <a:rPr lang="ru-RU" dirty="0" smtClean="0"/>
            <a:t>- Выделить назначение столбцов</a:t>
          </a:r>
        </a:p>
        <a:p>
          <a:r>
            <a:rPr lang="ru-RU" dirty="0" smtClean="0"/>
            <a:t>- Проанализировать диапазоны сроков и цен контрактов</a:t>
          </a:r>
          <a:endParaRPr lang="ru-RU" dirty="0"/>
        </a:p>
      </dgm:t>
    </dgm:pt>
    <dgm:pt modelId="{10DEE17A-D60C-45F7-BCEA-1CB0EF97B3F3}" type="parTrans" cxnId="{25841C2C-E277-4F6E-B332-742380A520CB}">
      <dgm:prSet/>
      <dgm:spPr/>
      <dgm:t>
        <a:bodyPr/>
        <a:lstStyle/>
        <a:p>
          <a:endParaRPr lang="ru-RU"/>
        </a:p>
      </dgm:t>
    </dgm:pt>
    <dgm:pt modelId="{4E35D5DB-15DE-40A9-A97B-5EEBBA89C55E}" type="sibTrans" cxnId="{25841C2C-E277-4F6E-B332-742380A520CB}">
      <dgm:prSet/>
      <dgm:spPr/>
      <dgm:t>
        <a:bodyPr/>
        <a:lstStyle/>
        <a:p>
          <a:endParaRPr lang="ru-RU"/>
        </a:p>
      </dgm:t>
    </dgm:pt>
    <dgm:pt modelId="{46ECD6A3-43D7-4324-8440-02C181463C66}" type="pres">
      <dgm:prSet presAssocID="{A61EB8AE-5786-48FC-8F39-97EFBE67D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FDA33B-5710-477B-9574-E015E90498F9}" type="pres">
      <dgm:prSet presAssocID="{6A33CDD2-2EE6-49BC-AE5F-C55FEC7576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292433-2DB6-4F91-9382-0ABFA0D8A1B3}" type="presOf" srcId="{A61EB8AE-5786-48FC-8F39-97EFBE67DB36}" destId="{46ECD6A3-43D7-4324-8440-02C181463C66}" srcOrd="0" destOrd="0" presId="urn:microsoft.com/office/officeart/2005/8/layout/vList2"/>
    <dgm:cxn modelId="{25841C2C-E277-4F6E-B332-742380A520CB}" srcId="{A61EB8AE-5786-48FC-8F39-97EFBE67DB36}" destId="{6A33CDD2-2EE6-49BC-AE5F-C55FEC75765A}" srcOrd="0" destOrd="0" parTransId="{10DEE17A-D60C-45F7-BCEA-1CB0EF97B3F3}" sibTransId="{4E35D5DB-15DE-40A9-A97B-5EEBBA89C55E}"/>
    <dgm:cxn modelId="{3958663A-4FB6-4034-890E-072BA81DB628}" type="presOf" srcId="{6A33CDD2-2EE6-49BC-AE5F-C55FEC75765A}" destId="{81FDA33B-5710-477B-9574-E015E90498F9}" srcOrd="0" destOrd="0" presId="urn:microsoft.com/office/officeart/2005/8/layout/vList2"/>
    <dgm:cxn modelId="{9FF6E1E4-9CE0-410E-927D-7CDE6E0019AE}" type="presParOf" srcId="{46ECD6A3-43D7-4324-8440-02C181463C66}" destId="{81FDA33B-5710-477B-9574-E015E9049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E818CD-8AE8-4E43-A37E-2F0F3094981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1080A4-7DC7-4B9D-848C-22F1D3D223F4}">
      <dgm:prSet/>
      <dgm:spPr/>
      <dgm:t>
        <a:bodyPr/>
        <a:lstStyle/>
        <a:p>
          <a:pPr rtl="0"/>
          <a:r>
            <a:rPr lang="ru-RU" b="0" i="0" dirty="0" smtClean="0"/>
            <a:t>Этап 3. </a:t>
          </a:r>
          <a:r>
            <a:rPr lang="ru-RU" dirty="0" smtClean="0">
              <a:latin typeface="Play"/>
              <a:ea typeface="Play"/>
              <a:cs typeface="Play"/>
              <a:sym typeface="Play"/>
            </a:rPr>
            <a:t>Работа с моделями</a:t>
          </a:r>
          <a:endParaRPr lang="ru-RU" dirty="0"/>
        </a:p>
      </dgm:t>
    </dgm:pt>
    <dgm:pt modelId="{4753FD02-CB79-4E45-9526-7A6E988D1BBD}" type="parTrans" cxnId="{31766603-1395-42C5-88E0-BF8361F8F925}">
      <dgm:prSet/>
      <dgm:spPr/>
      <dgm:t>
        <a:bodyPr/>
        <a:lstStyle/>
        <a:p>
          <a:endParaRPr lang="ru-RU"/>
        </a:p>
      </dgm:t>
    </dgm:pt>
    <dgm:pt modelId="{FF40C118-8BCB-44F4-AB3C-4286F288C44E}" type="sibTrans" cxnId="{31766603-1395-42C5-88E0-BF8361F8F925}">
      <dgm:prSet/>
      <dgm:spPr/>
      <dgm:t>
        <a:bodyPr/>
        <a:lstStyle/>
        <a:p>
          <a:endParaRPr lang="ru-RU"/>
        </a:p>
      </dgm:t>
    </dgm:pt>
    <dgm:pt modelId="{30A9A963-FFB9-4879-A960-F2274D51D639}" type="pres">
      <dgm:prSet presAssocID="{4AE818CD-8AE8-4E43-A37E-2F0F3094981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A90A68-2D4E-4DCF-A01F-4F00C6B8D99C}" type="pres">
      <dgm:prSet presAssocID="{4AE818CD-8AE8-4E43-A37E-2F0F30949816}" presName="arrow" presStyleLbl="bgShp" presStyleIdx="0" presStyleCnt="1" custScaleX="114635"/>
      <dgm:spPr/>
    </dgm:pt>
    <dgm:pt modelId="{A049B91F-0E1F-4997-AC47-34CA32BF7996}" type="pres">
      <dgm:prSet presAssocID="{4AE818CD-8AE8-4E43-A37E-2F0F30949816}" presName="linearProcess" presStyleCnt="0"/>
      <dgm:spPr/>
    </dgm:pt>
    <dgm:pt modelId="{49B3962F-7303-4EC5-95D4-C8D08D4419B5}" type="pres">
      <dgm:prSet presAssocID="{2F1080A4-7DC7-4B9D-848C-22F1D3D223F4}" presName="textNode" presStyleLbl="node1" presStyleIdx="0" presStyleCnt="1" custScaleX="85091" custScaleY="74696" custLinFactNeighborX="-10034" custLinFactNeighborY="-22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766603-1395-42C5-88E0-BF8361F8F925}" srcId="{4AE818CD-8AE8-4E43-A37E-2F0F30949816}" destId="{2F1080A4-7DC7-4B9D-848C-22F1D3D223F4}" srcOrd="0" destOrd="0" parTransId="{4753FD02-CB79-4E45-9526-7A6E988D1BBD}" sibTransId="{FF40C118-8BCB-44F4-AB3C-4286F288C44E}"/>
    <dgm:cxn modelId="{56D46FEA-3E63-4A65-AD0F-E1AC28BA373C}" type="presOf" srcId="{4AE818CD-8AE8-4E43-A37E-2F0F30949816}" destId="{30A9A963-FFB9-4879-A960-F2274D51D639}" srcOrd="0" destOrd="0" presId="urn:microsoft.com/office/officeart/2005/8/layout/hProcess9"/>
    <dgm:cxn modelId="{D22C71DE-7667-4478-A3EA-98A36CE556C5}" type="presOf" srcId="{2F1080A4-7DC7-4B9D-848C-22F1D3D223F4}" destId="{49B3962F-7303-4EC5-95D4-C8D08D4419B5}" srcOrd="0" destOrd="0" presId="urn:microsoft.com/office/officeart/2005/8/layout/hProcess9"/>
    <dgm:cxn modelId="{B83598CF-278B-4868-A7F7-85442B087925}" type="presParOf" srcId="{30A9A963-FFB9-4879-A960-F2274D51D639}" destId="{94A90A68-2D4E-4DCF-A01F-4F00C6B8D99C}" srcOrd="0" destOrd="0" presId="urn:microsoft.com/office/officeart/2005/8/layout/hProcess9"/>
    <dgm:cxn modelId="{012125B6-6BAE-4204-A1B0-7A046B441D45}" type="presParOf" srcId="{30A9A963-FFB9-4879-A960-F2274D51D639}" destId="{A049B91F-0E1F-4997-AC47-34CA32BF7996}" srcOrd="1" destOrd="0" presId="urn:microsoft.com/office/officeart/2005/8/layout/hProcess9"/>
    <dgm:cxn modelId="{5DDB6BDB-E63E-4160-8380-91F5F5D2D986}" type="presParOf" srcId="{A049B91F-0E1F-4997-AC47-34CA32BF7996}" destId="{49B3962F-7303-4EC5-95D4-C8D08D4419B5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1EB8AE-5786-48FC-8F39-97EFBE67DB3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33CDD2-2EE6-49BC-AE5F-C55FEC75765A}">
      <dgm:prSet/>
      <dgm:spPr/>
      <dgm:t>
        <a:bodyPr/>
        <a:lstStyle/>
        <a:p>
          <a:pPr algn="ctr" rtl="0"/>
          <a:r>
            <a:rPr lang="en-US" dirty="0" smtClean="0"/>
            <a:t>NLP</a:t>
          </a:r>
          <a:endParaRPr lang="ru-RU" dirty="0" smtClean="0"/>
        </a:p>
        <a:p>
          <a:pPr algn="l" rtl="0"/>
          <a:r>
            <a:rPr lang="ru-RU" dirty="0" smtClean="0"/>
            <a:t>Это обработка естественного языка</a:t>
          </a:r>
        </a:p>
        <a:p>
          <a:pPr algn="l"/>
          <a:r>
            <a:rPr lang="ru-RU" dirty="0" smtClean="0"/>
            <a:t>Модели не могут напрямую </a:t>
          </a:r>
          <a:r>
            <a:rPr lang="ru-RU" dirty="0" smtClean="0"/>
            <a:t>работать с текстом. Что </a:t>
          </a:r>
          <a:r>
            <a:rPr lang="ru-RU" dirty="0" smtClean="0"/>
            <a:t>можно сделать для </a:t>
          </a:r>
          <a:r>
            <a:rPr lang="ru-RU" smtClean="0"/>
            <a:t>данной </a:t>
          </a:r>
          <a:r>
            <a:rPr lang="ru-RU" smtClean="0"/>
            <a:t>задачи:</a:t>
          </a:r>
          <a:endParaRPr lang="ru-RU" dirty="0" smtClean="0"/>
        </a:p>
        <a:p>
          <a:pPr algn="l"/>
          <a:r>
            <a:rPr lang="ru-RU" dirty="0" smtClean="0"/>
            <a:t>1.  Обработка регулярными выражениями</a:t>
          </a:r>
        </a:p>
        <a:p>
          <a:pPr algn="l"/>
          <a:r>
            <a:rPr lang="ru-RU" dirty="0" smtClean="0"/>
            <a:t>2. Стоп – слова </a:t>
          </a:r>
        </a:p>
        <a:p>
          <a:pPr algn="l"/>
          <a:r>
            <a:rPr lang="ru-RU" dirty="0" smtClean="0"/>
            <a:t>3. </a:t>
          </a:r>
          <a:r>
            <a:rPr lang="ru-RU" dirty="0" err="1" smtClean="0"/>
            <a:t>Лемматизация</a:t>
          </a:r>
          <a:endParaRPr lang="ru-RU" dirty="0" smtClean="0"/>
        </a:p>
        <a:p>
          <a:pPr algn="l"/>
          <a:r>
            <a:rPr lang="ru-RU" dirty="0" smtClean="0"/>
            <a:t>4. </a:t>
          </a:r>
          <a:r>
            <a:rPr lang="ru-RU" dirty="0" err="1" smtClean="0"/>
            <a:t>Токенизация</a:t>
          </a:r>
          <a:endParaRPr lang="en-US" dirty="0" smtClean="0"/>
        </a:p>
        <a:p>
          <a:pPr algn="l"/>
          <a:r>
            <a:rPr lang="ru-RU" dirty="0" smtClean="0"/>
            <a:t>5. </a:t>
          </a:r>
          <a:r>
            <a:rPr lang="ru-RU" dirty="0" err="1" smtClean="0"/>
            <a:t>Векторизациять</a:t>
          </a:r>
          <a:r>
            <a:rPr lang="ru-RU" dirty="0" smtClean="0"/>
            <a:t> с текстом</a:t>
          </a:r>
        </a:p>
      </dgm:t>
    </dgm:pt>
    <dgm:pt modelId="{10DEE17A-D60C-45F7-BCEA-1CB0EF97B3F3}" type="parTrans" cxnId="{25841C2C-E277-4F6E-B332-742380A520CB}">
      <dgm:prSet/>
      <dgm:spPr/>
      <dgm:t>
        <a:bodyPr/>
        <a:lstStyle/>
        <a:p>
          <a:endParaRPr lang="ru-RU"/>
        </a:p>
      </dgm:t>
    </dgm:pt>
    <dgm:pt modelId="{4E35D5DB-15DE-40A9-A97B-5EEBBA89C55E}" type="sibTrans" cxnId="{25841C2C-E277-4F6E-B332-742380A520CB}">
      <dgm:prSet/>
      <dgm:spPr/>
      <dgm:t>
        <a:bodyPr/>
        <a:lstStyle/>
        <a:p>
          <a:endParaRPr lang="ru-RU"/>
        </a:p>
      </dgm:t>
    </dgm:pt>
    <dgm:pt modelId="{46ECD6A3-43D7-4324-8440-02C181463C66}" type="pres">
      <dgm:prSet presAssocID="{A61EB8AE-5786-48FC-8F39-97EFBE67D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FDA33B-5710-477B-9574-E015E90498F9}" type="pres">
      <dgm:prSet presAssocID="{6A33CDD2-2EE6-49BC-AE5F-C55FEC7576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155781-948A-4FA7-9146-069D21DFB286}" type="presOf" srcId="{A61EB8AE-5786-48FC-8F39-97EFBE67DB36}" destId="{46ECD6A3-43D7-4324-8440-02C181463C66}" srcOrd="0" destOrd="0" presId="urn:microsoft.com/office/officeart/2005/8/layout/vList2"/>
    <dgm:cxn modelId="{01356A8E-6AAF-4B78-AA81-ED9ED8AA9E52}" type="presOf" srcId="{6A33CDD2-2EE6-49BC-AE5F-C55FEC75765A}" destId="{81FDA33B-5710-477B-9574-E015E90498F9}" srcOrd="0" destOrd="0" presId="urn:microsoft.com/office/officeart/2005/8/layout/vList2"/>
    <dgm:cxn modelId="{25841C2C-E277-4F6E-B332-742380A520CB}" srcId="{A61EB8AE-5786-48FC-8F39-97EFBE67DB36}" destId="{6A33CDD2-2EE6-49BC-AE5F-C55FEC75765A}" srcOrd="0" destOrd="0" parTransId="{10DEE17A-D60C-45F7-BCEA-1CB0EF97B3F3}" sibTransId="{4E35D5DB-15DE-40A9-A97B-5EEBBA89C55E}"/>
    <dgm:cxn modelId="{0441A108-A1E0-4053-81A0-AF232408A4B9}" type="presParOf" srcId="{46ECD6A3-43D7-4324-8440-02C181463C66}" destId="{81FDA33B-5710-477B-9574-E015E9049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1EB8AE-5786-48FC-8F39-97EFBE67DB3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33CDD2-2EE6-49BC-AE5F-C55FEC75765A}">
      <dgm:prSet/>
      <dgm:spPr/>
      <dgm:t>
        <a:bodyPr/>
        <a:lstStyle/>
        <a:p>
          <a:pPr algn="ctr" rtl="0"/>
          <a:r>
            <a:rPr lang="ru-RU" dirty="0" smtClean="0"/>
            <a:t>- </a:t>
          </a:r>
          <a:r>
            <a:rPr lang="ru-RU" dirty="0" err="1" smtClean="0"/>
            <a:t>CountVectorizer</a:t>
          </a:r>
          <a:r>
            <a:rPr lang="ru-RU" dirty="0" smtClean="0"/>
            <a:t> (мешок слов) </a:t>
          </a:r>
        </a:p>
        <a:p>
          <a:pPr algn="ctr"/>
          <a:r>
            <a:rPr lang="ru-RU" dirty="0" smtClean="0"/>
            <a:t>- </a:t>
          </a:r>
          <a:r>
            <a:rPr lang="ru-RU" dirty="0" err="1" smtClean="0"/>
            <a:t>TfidfVectorizer</a:t>
          </a:r>
          <a:r>
            <a:rPr lang="ru-RU" dirty="0" smtClean="0"/>
            <a:t> (построение значений </a:t>
          </a:r>
          <a:r>
            <a:rPr lang="ru-RU" dirty="0" err="1" smtClean="0"/>
            <a:t>Tfidf</a:t>
          </a:r>
          <a:r>
            <a:rPr lang="ru-RU" dirty="0" smtClean="0"/>
            <a:t> для текста).</a:t>
          </a:r>
        </a:p>
        <a:p>
          <a:pPr algn="ctr"/>
          <a:endParaRPr lang="ru-RU" dirty="0" smtClean="0"/>
        </a:p>
        <a:p>
          <a:pPr algn="ctr"/>
          <a:r>
            <a:rPr lang="ru-RU" dirty="0" err="1" smtClean="0"/>
            <a:t>CountVectorizer</a:t>
          </a:r>
          <a:r>
            <a:rPr lang="ru-RU" dirty="0" smtClean="0"/>
            <a:t> – Подсчет частотного вхождения слов, в виде матрицы, где строка – это документ, а столбец это слово, а значение – количество вхождений слова в документ. </a:t>
          </a:r>
        </a:p>
        <a:p>
          <a:pPr algn="ctr"/>
          <a:endParaRPr lang="ru-RU" dirty="0" smtClean="0"/>
        </a:p>
        <a:p>
          <a:pPr algn="ctr"/>
          <a:r>
            <a:rPr lang="ru-RU" dirty="0" smtClean="0"/>
            <a:t>TF-IDF (сокращение от </a:t>
          </a:r>
          <a:r>
            <a:rPr lang="ru-RU" dirty="0" err="1" smtClean="0"/>
            <a:t>term</a:t>
          </a:r>
          <a:r>
            <a:rPr lang="ru-RU" dirty="0" smtClean="0"/>
            <a:t> </a:t>
          </a:r>
          <a:r>
            <a:rPr lang="ru-RU" dirty="0" err="1" smtClean="0"/>
            <a:t>frequency</a:t>
          </a:r>
          <a:r>
            <a:rPr lang="ru-RU" dirty="0" smtClean="0"/>
            <a:t> — </a:t>
          </a:r>
          <a:r>
            <a:rPr lang="ru-RU" dirty="0" err="1" smtClean="0"/>
            <a:t>inverse</a:t>
          </a:r>
          <a:r>
            <a:rPr lang="ru-RU" dirty="0" smtClean="0"/>
            <a:t> </a:t>
          </a:r>
          <a:r>
            <a:rPr lang="ru-RU" dirty="0" err="1" smtClean="0"/>
            <a:t>document</a:t>
          </a:r>
          <a:r>
            <a:rPr lang="ru-RU" dirty="0" smtClean="0"/>
            <a:t> </a:t>
          </a:r>
          <a:r>
            <a:rPr lang="ru-RU" dirty="0" err="1" smtClean="0"/>
            <a:t>frequency</a:t>
          </a:r>
          <a:r>
            <a:rPr lang="ru-RU" dirty="0" smtClean="0"/>
            <a:t>) – это статистическая мера для оценки важности слова в документе</a:t>
          </a:r>
        </a:p>
      </dgm:t>
    </dgm:pt>
    <dgm:pt modelId="{10DEE17A-D60C-45F7-BCEA-1CB0EF97B3F3}" type="parTrans" cxnId="{25841C2C-E277-4F6E-B332-742380A520CB}">
      <dgm:prSet/>
      <dgm:spPr/>
      <dgm:t>
        <a:bodyPr/>
        <a:lstStyle/>
        <a:p>
          <a:endParaRPr lang="ru-RU"/>
        </a:p>
      </dgm:t>
    </dgm:pt>
    <dgm:pt modelId="{4E35D5DB-15DE-40A9-A97B-5EEBBA89C55E}" type="sibTrans" cxnId="{25841C2C-E277-4F6E-B332-742380A520CB}">
      <dgm:prSet/>
      <dgm:spPr/>
      <dgm:t>
        <a:bodyPr/>
        <a:lstStyle/>
        <a:p>
          <a:endParaRPr lang="ru-RU"/>
        </a:p>
      </dgm:t>
    </dgm:pt>
    <dgm:pt modelId="{46ECD6A3-43D7-4324-8440-02C181463C66}" type="pres">
      <dgm:prSet presAssocID="{A61EB8AE-5786-48FC-8F39-97EFBE67DB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1FDA33B-5710-477B-9574-E015E90498F9}" type="pres">
      <dgm:prSet presAssocID="{6A33CDD2-2EE6-49BC-AE5F-C55FEC7576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398C1E-6A61-41EA-93B9-31C2D8E14E87}" type="presOf" srcId="{6A33CDD2-2EE6-49BC-AE5F-C55FEC75765A}" destId="{81FDA33B-5710-477B-9574-E015E90498F9}" srcOrd="0" destOrd="0" presId="urn:microsoft.com/office/officeart/2005/8/layout/vList2"/>
    <dgm:cxn modelId="{222EE4C3-CD81-4A3C-8970-0A3FB55021DA}" type="presOf" srcId="{A61EB8AE-5786-48FC-8F39-97EFBE67DB36}" destId="{46ECD6A3-43D7-4324-8440-02C181463C66}" srcOrd="0" destOrd="0" presId="urn:microsoft.com/office/officeart/2005/8/layout/vList2"/>
    <dgm:cxn modelId="{25841C2C-E277-4F6E-B332-742380A520CB}" srcId="{A61EB8AE-5786-48FC-8F39-97EFBE67DB36}" destId="{6A33CDD2-2EE6-49BC-AE5F-C55FEC75765A}" srcOrd="0" destOrd="0" parTransId="{10DEE17A-D60C-45F7-BCEA-1CB0EF97B3F3}" sibTransId="{4E35D5DB-15DE-40A9-A97B-5EEBBA89C55E}"/>
    <dgm:cxn modelId="{8F235C34-5A5A-4AA3-A6B4-A61944E09104}" type="presParOf" srcId="{46ECD6A3-43D7-4324-8440-02C181463C66}" destId="{81FDA33B-5710-477B-9574-E015E90498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0A68-2D4E-4DCF-A01F-4F00C6B8D99C}">
      <dsp:nvSpPr>
        <dsp:cNvPr id="0" name=""/>
        <dsp:cNvSpPr/>
      </dsp:nvSpPr>
      <dsp:spPr>
        <a:xfrm>
          <a:off x="59543" y="0"/>
          <a:ext cx="4532321" cy="21271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3962F-7303-4EC5-95D4-C8D08D4419B5}">
      <dsp:nvSpPr>
        <dsp:cNvPr id="0" name=""/>
        <dsp:cNvSpPr/>
      </dsp:nvSpPr>
      <dsp:spPr>
        <a:xfrm>
          <a:off x="1017495" y="638134"/>
          <a:ext cx="2616417" cy="850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0" i="0" kern="1200" dirty="0" smtClean="0"/>
            <a:t>Этап 1. Загрузка исходных данных</a:t>
          </a:r>
          <a:endParaRPr lang="ru-RU" sz="2200" kern="1200" dirty="0"/>
        </a:p>
      </dsp:txBody>
      <dsp:txXfrm>
        <a:off x="1059030" y="679669"/>
        <a:ext cx="2533347" cy="76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A33B-5710-477B-9574-E015E90498F9}">
      <dsp:nvSpPr>
        <dsp:cNvPr id="0" name=""/>
        <dsp:cNvSpPr/>
      </dsp:nvSpPr>
      <dsp:spPr>
        <a:xfrm>
          <a:off x="0" y="43342"/>
          <a:ext cx="3531173" cy="3346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Файл имеет относительно большой объем. Его можно обрабатывать либо частично, либо разделить на несколько отдельных. 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Самый быстрый вариант решения по несоответствию строк – игнорировать.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Исправление некорректных строк возможно, но потенциально достаточно трудозатрат но, чтобы останавливаться на нем в первом приближении решения задачи. </a:t>
          </a:r>
          <a:r>
            <a:rPr lang="ru-RU" sz="1300" b="0" i="0" kern="1200" dirty="0" smtClean="0"/>
            <a:t>На данном этапе производится загрузка данных для получения списка кодов, который в дальнейшем будет необходим для формирования отдельных файлов содержащих определенный код ОКПД-2</a:t>
          </a:r>
          <a:endParaRPr lang="ru-RU" sz="1300" kern="1200" dirty="0"/>
        </a:p>
      </dsp:txBody>
      <dsp:txXfrm>
        <a:off x="163348" y="206690"/>
        <a:ext cx="3204477" cy="3019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464B-D5C7-4E6C-8394-D6451836CF72}">
      <dsp:nvSpPr>
        <dsp:cNvPr id="0" name=""/>
        <dsp:cNvSpPr/>
      </dsp:nvSpPr>
      <dsp:spPr>
        <a:xfrm>
          <a:off x="0" y="402073"/>
          <a:ext cx="4413149" cy="47454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0" i="0" kern="1200" dirty="0" smtClean="0"/>
            <a:t>Разбиваем </a:t>
          </a:r>
          <a:r>
            <a:rPr lang="ru-RU" sz="2800" b="0" i="0" kern="1200" dirty="0" err="1" smtClean="0"/>
            <a:t>датасет</a:t>
          </a:r>
          <a:r>
            <a:rPr lang="ru-RU" sz="2800" b="0" i="0" kern="1200" dirty="0" smtClean="0"/>
            <a:t> на отдельные файлы по коду ОКПД-2. Строки с некорректными данными, такими как </a:t>
          </a:r>
          <a:r>
            <a:rPr lang="ru-RU" sz="2400" b="0" i="0" kern="1200" dirty="0" smtClean="0"/>
            <a:t>«НЕ ОПРЕДЕЛЕНО» </a:t>
          </a:r>
          <a:r>
            <a:rPr lang="ru-RU" sz="2800" b="0" i="0" kern="1200" dirty="0" smtClean="0"/>
            <a:t>и </a:t>
          </a:r>
          <a:r>
            <a:rPr lang="ru-RU" sz="2400" b="0" i="0" kern="1200" dirty="0" smtClean="0"/>
            <a:t>«НЕ РАСПРЕДЕЛЕНО» </a:t>
          </a:r>
          <a:r>
            <a:rPr lang="ru-RU" sz="2800" b="0" i="0" kern="1200" dirty="0" smtClean="0"/>
            <a:t>исключаются из итоговой выборки</a:t>
          </a:r>
          <a:endParaRPr lang="ru-RU" sz="2800" kern="1200" dirty="0"/>
        </a:p>
      </dsp:txBody>
      <dsp:txXfrm>
        <a:off x="215432" y="617505"/>
        <a:ext cx="3982285" cy="4314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0A68-2D4E-4DCF-A01F-4F00C6B8D99C}">
      <dsp:nvSpPr>
        <dsp:cNvPr id="0" name=""/>
        <dsp:cNvSpPr/>
      </dsp:nvSpPr>
      <dsp:spPr>
        <a:xfrm>
          <a:off x="59543" y="0"/>
          <a:ext cx="4532321" cy="21271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3962F-7303-4EC5-95D4-C8D08D4419B5}">
      <dsp:nvSpPr>
        <dsp:cNvPr id="0" name=""/>
        <dsp:cNvSpPr/>
      </dsp:nvSpPr>
      <dsp:spPr>
        <a:xfrm>
          <a:off x="308012" y="625167"/>
          <a:ext cx="3193379" cy="850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0" i="0" kern="1200" dirty="0" smtClean="0"/>
            <a:t>Этап 2. </a:t>
          </a:r>
          <a:r>
            <a:rPr lang="ru-RU" sz="1600" kern="1200" dirty="0" smtClean="0">
              <a:latin typeface="Play"/>
              <a:ea typeface="Play"/>
              <a:cs typeface="Play"/>
              <a:sym typeface="Play"/>
            </a:rPr>
            <a:t>Проведение разведочного анализа данных и их предобработка</a:t>
          </a:r>
          <a:endParaRPr lang="ru-RU" sz="1600" kern="1200" dirty="0"/>
        </a:p>
      </dsp:txBody>
      <dsp:txXfrm>
        <a:off x="349547" y="666702"/>
        <a:ext cx="3110309" cy="76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A33B-5710-477B-9574-E015E90498F9}">
      <dsp:nvSpPr>
        <dsp:cNvPr id="0" name=""/>
        <dsp:cNvSpPr/>
      </dsp:nvSpPr>
      <dsp:spPr>
        <a:xfrm>
          <a:off x="0" y="26962"/>
          <a:ext cx="3531173" cy="33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Мы можем оценить: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Сбалансированность классов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Частотность слов по классам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Выделить назначение столбцов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- Проанализировать диапазоны сроков и цен контрактов</a:t>
          </a:r>
          <a:endParaRPr lang="ru-RU" sz="1900" kern="1200" dirty="0"/>
        </a:p>
      </dsp:txBody>
      <dsp:txXfrm>
        <a:off x="164947" y="191909"/>
        <a:ext cx="3201279" cy="3049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0A68-2D4E-4DCF-A01F-4F00C6B8D99C}">
      <dsp:nvSpPr>
        <dsp:cNvPr id="0" name=""/>
        <dsp:cNvSpPr/>
      </dsp:nvSpPr>
      <dsp:spPr>
        <a:xfrm>
          <a:off x="59543" y="0"/>
          <a:ext cx="4532321" cy="21271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3962F-7303-4EC5-95D4-C8D08D4419B5}">
      <dsp:nvSpPr>
        <dsp:cNvPr id="0" name=""/>
        <dsp:cNvSpPr/>
      </dsp:nvSpPr>
      <dsp:spPr>
        <a:xfrm>
          <a:off x="308012" y="726324"/>
          <a:ext cx="3265292" cy="635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0" i="0" kern="1200" dirty="0" smtClean="0"/>
            <a:t>Этап 3. </a:t>
          </a:r>
          <a:r>
            <a:rPr lang="ru-RU" sz="1900" kern="1200" dirty="0" smtClean="0">
              <a:latin typeface="Play"/>
              <a:ea typeface="Play"/>
              <a:cs typeface="Play"/>
              <a:sym typeface="Play"/>
            </a:rPr>
            <a:t>Работа с моделями</a:t>
          </a:r>
          <a:endParaRPr lang="ru-RU" sz="1900" kern="1200" dirty="0"/>
        </a:p>
      </dsp:txBody>
      <dsp:txXfrm>
        <a:off x="339037" y="757349"/>
        <a:ext cx="3203242" cy="5734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A33B-5710-477B-9574-E015E90498F9}">
      <dsp:nvSpPr>
        <dsp:cNvPr id="0" name=""/>
        <dsp:cNvSpPr/>
      </dsp:nvSpPr>
      <dsp:spPr>
        <a:xfrm>
          <a:off x="0" y="90718"/>
          <a:ext cx="5995514" cy="2555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NLP</a:t>
          </a:r>
          <a:endParaRPr lang="ru-RU" sz="1400" kern="1200" dirty="0" smtClean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Это обработка естественного языка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Модели не могут напрямую </a:t>
          </a:r>
          <a:r>
            <a:rPr lang="ru-RU" sz="1400" kern="1200" dirty="0" smtClean="0"/>
            <a:t>работать с текстом. Что </a:t>
          </a:r>
          <a:r>
            <a:rPr lang="ru-RU" sz="1400" kern="1200" dirty="0" smtClean="0"/>
            <a:t>можно сделать для </a:t>
          </a:r>
          <a:r>
            <a:rPr lang="ru-RU" sz="1400" kern="1200" smtClean="0"/>
            <a:t>данной </a:t>
          </a:r>
          <a:r>
            <a:rPr lang="ru-RU" sz="1400" kern="1200" smtClean="0"/>
            <a:t>задачи:</a:t>
          </a:r>
          <a:endParaRPr lang="ru-RU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1.  Обработка регулярными выражениями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2. Стоп – слова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3. </a:t>
          </a:r>
          <a:r>
            <a:rPr lang="ru-RU" sz="1400" kern="1200" dirty="0" err="1" smtClean="0"/>
            <a:t>Лемматизация</a:t>
          </a:r>
          <a:endParaRPr lang="ru-RU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4. </a:t>
          </a:r>
          <a:r>
            <a:rPr lang="ru-RU" sz="1400" kern="1200" dirty="0" err="1" smtClean="0"/>
            <a:t>Токенизация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5. </a:t>
          </a:r>
          <a:r>
            <a:rPr lang="ru-RU" sz="1400" kern="1200" dirty="0" err="1" smtClean="0"/>
            <a:t>Векторизациять</a:t>
          </a:r>
          <a:r>
            <a:rPr lang="ru-RU" sz="1400" kern="1200" dirty="0" smtClean="0"/>
            <a:t> с текстом</a:t>
          </a:r>
        </a:p>
      </dsp:txBody>
      <dsp:txXfrm>
        <a:off x="124738" y="215456"/>
        <a:ext cx="5746038" cy="2305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DA33B-5710-477B-9574-E015E90498F9}">
      <dsp:nvSpPr>
        <dsp:cNvPr id="0" name=""/>
        <dsp:cNvSpPr/>
      </dsp:nvSpPr>
      <dsp:spPr>
        <a:xfrm>
          <a:off x="0" y="165022"/>
          <a:ext cx="6679693" cy="3102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- </a:t>
          </a:r>
          <a:r>
            <a:rPr lang="ru-RU" sz="1700" kern="1200" dirty="0" err="1" smtClean="0"/>
            <a:t>CountVectorizer</a:t>
          </a:r>
          <a:r>
            <a:rPr lang="ru-RU" sz="1700" kern="1200" dirty="0" smtClean="0"/>
            <a:t> (мешок слов)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- </a:t>
          </a:r>
          <a:r>
            <a:rPr lang="ru-RU" sz="1700" kern="1200" dirty="0" err="1" smtClean="0"/>
            <a:t>TfidfVectorizer</a:t>
          </a:r>
          <a:r>
            <a:rPr lang="ru-RU" sz="1700" kern="1200" dirty="0" smtClean="0"/>
            <a:t> (построение значений </a:t>
          </a:r>
          <a:r>
            <a:rPr lang="ru-RU" sz="1700" kern="1200" dirty="0" err="1" smtClean="0"/>
            <a:t>Tfidf</a:t>
          </a:r>
          <a:r>
            <a:rPr lang="ru-RU" sz="1700" kern="1200" dirty="0" smtClean="0"/>
            <a:t> для текста).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err="1" smtClean="0"/>
            <a:t>CountVectorizer</a:t>
          </a:r>
          <a:r>
            <a:rPr lang="ru-RU" sz="1700" kern="1200" dirty="0" smtClean="0"/>
            <a:t> – Подсчет частотного вхождения слов, в виде матрицы, где строка – это документ, а столбец это слово, а значение – количество вхождений слова в документ.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TF-IDF (сокращение от </a:t>
          </a:r>
          <a:r>
            <a:rPr lang="ru-RU" sz="1700" kern="1200" dirty="0" err="1" smtClean="0"/>
            <a:t>term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frequency</a:t>
          </a:r>
          <a:r>
            <a:rPr lang="ru-RU" sz="1700" kern="1200" dirty="0" smtClean="0"/>
            <a:t> — </a:t>
          </a:r>
          <a:r>
            <a:rPr lang="ru-RU" sz="1700" kern="1200" dirty="0" err="1" smtClean="0"/>
            <a:t>inverse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document</a:t>
          </a:r>
          <a:r>
            <a:rPr lang="ru-RU" sz="1700" kern="1200" dirty="0" smtClean="0"/>
            <a:t> </a:t>
          </a:r>
          <a:r>
            <a:rPr lang="ru-RU" sz="1700" kern="1200" dirty="0" err="1" smtClean="0"/>
            <a:t>frequency</a:t>
          </a:r>
          <a:r>
            <a:rPr lang="ru-RU" sz="1700" kern="1200" dirty="0" smtClean="0"/>
            <a:t>) – это статистическая мера для оценки важности слова в документе</a:t>
          </a:r>
        </a:p>
      </dsp:txBody>
      <dsp:txXfrm>
        <a:off x="151468" y="316490"/>
        <a:ext cx="6376757" cy="27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298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23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50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92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09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E0F2">
                <a:alpha val="31764"/>
              </a:srgbClr>
            </a:gs>
            <a:gs pos="57000">
              <a:srgbClr val="FFFFFF">
                <a:alpha val="7843"/>
              </a:srgbClr>
            </a:gs>
            <a:gs pos="100000">
              <a:srgbClr val="B3D1EC">
                <a:alpha val="38823"/>
              </a:srgbClr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7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565199" y="765243"/>
            <a:ext cx="10919923" cy="527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6000"/>
            </a:pPr>
            <a:r>
              <a:rPr lang="ru-RU" b="1" dirty="0">
                <a:latin typeface="Play"/>
                <a:ea typeface="Play"/>
                <a:cs typeface="Play"/>
                <a:sym typeface="Play"/>
              </a:rPr>
              <a:t>Итоговая аттестационная работа</a:t>
            </a:r>
            <a:r>
              <a:rPr lang="en-US" b="1" dirty="0"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ru-RU" b="1" dirty="0">
                <a:latin typeface="Play"/>
                <a:ea typeface="Play"/>
                <a:cs typeface="Play"/>
                <a:sym typeface="Play"/>
              </a:rPr>
              <a:t>по пр</a:t>
            </a:r>
            <a:r>
              <a:rPr lang="ru-RU" b="1" dirty="0">
                <a:latin typeface="Play"/>
                <a:ea typeface="Play"/>
                <a:cs typeface="Play"/>
              </a:rPr>
              <a:t>ограмме повышения квалификации</a:t>
            </a:r>
            <a:r>
              <a:rPr lang="ru-RU" sz="4800" b="1" dirty="0" smtClean="0"/>
              <a:t/>
            </a:r>
            <a:br>
              <a:rPr lang="ru-RU" sz="4800" b="1" dirty="0" smtClean="0"/>
            </a:b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5400" b="1" dirty="0" smtClean="0"/>
              <a:t> </a:t>
            </a:r>
            <a:r>
              <a:rPr lang="ru-RU" sz="5400" b="1" dirty="0"/>
              <a:t>«Инженер данных (</a:t>
            </a:r>
            <a:r>
              <a:rPr lang="ru-RU" sz="5400" b="1" dirty="0" err="1"/>
              <a:t>Data</a:t>
            </a:r>
            <a:r>
              <a:rPr lang="ru-RU" sz="5400" b="1" dirty="0"/>
              <a:t> </a:t>
            </a:r>
            <a:r>
              <a:rPr lang="ru-RU" sz="5400" b="1" dirty="0" err="1"/>
              <a:t>Engineer</a:t>
            </a:r>
            <a:r>
              <a:rPr lang="ru-RU" sz="5400" b="1" dirty="0" smtClean="0"/>
              <a:t>)»</a:t>
            </a: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ru-RU" sz="2800" dirty="0" smtClean="0"/>
              <a:t>МГТУ </a:t>
            </a:r>
            <a:r>
              <a:rPr lang="ru-RU" sz="2800" dirty="0"/>
              <a:t>им. Н.Э. Баумана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200" dirty="0" smtClean="0"/>
              <a:t>2023 год</a:t>
            </a:r>
            <a:r>
              <a:rPr lang="en-US" sz="2200" dirty="0" smtClean="0">
                <a:latin typeface="Play"/>
                <a:ea typeface="Play"/>
                <a:cs typeface="Play"/>
                <a:sym typeface="Play"/>
              </a:rPr>
              <a:t> </a:t>
            </a:r>
            <a:endParaRPr sz="2200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ВЫВОДЫ И РЕЗУЛЬТАТЫ РАБОТЫ</a:t>
            </a:r>
            <a:endParaRPr lang="ru-RU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 smtClean="0"/>
              <a:t>Учет цены </a:t>
            </a:r>
            <a:r>
              <a:rPr lang="ru-RU" dirty="0"/>
              <a:t>и </a:t>
            </a:r>
            <a:r>
              <a:rPr lang="ru-RU" dirty="0" smtClean="0"/>
              <a:t>срока контракта не влияют на итоговой результат</a:t>
            </a:r>
          </a:p>
          <a:p>
            <a:r>
              <a:rPr lang="ru-RU" dirty="0" smtClean="0"/>
              <a:t>Выведена итоговая статистика по моделям и их точностях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K</a:t>
            </a:r>
            <a:r>
              <a:rPr lang="ru-RU" dirty="0" smtClean="0"/>
              <a:t>-</a:t>
            </a:r>
            <a:r>
              <a:rPr lang="ru-RU" dirty="0" err="1" smtClean="0"/>
              <a:t>mean</a:t>
            </a:r>
            <a:r>
              <a:rPr lang="ru-RU" dirty="0" smtClean="0"/>
              <a:t> не повлияло на результат, много записей предсказаны некорректно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375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565200" y="1152725"/>
            <a:ext cx="11061600" cy="4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ru-RU" dirty="0" smtClean="0">
                <a:latin typeface="Play"/>
                <a:ea typeface="Play"/>
                <a:cs typeface="Play"/>
                <a:sym typeface="Play"/>
              </a:rPr>
              <a:t>АВТОР РАБОТЫ</a:t>
            </a:r>
            <a:r>
              <a:rPr lang="ru-RU" sz="1600" u="sng" dirty="0" smtClean="0">
                <a:latin typeface="Play"/>
                <a:ea typeface="Play"/>
                <a:cs typeface="Play"/>
                <a:sym typeface="Play"/>
              </a:rPr>
              <a:t/>
            </a:r>
            <a:br>
              <a:rPr lang="ru-RU" sz="1600" u="sng" dirty="0" smtClean="0">
                <a:latin typeface="Play"/>
                <a:ea typeface="Play"/>
                <a:cs typeface="Play"/>
                <a:sym typeface="Play"/>
              </a:rPr>
            </a:br>
            <a:r>
              <a:rPr lang="ru-RU" sz="1600" dirty="0" smtClean="0">
                <a:latin typeface="Play"/>
                <a:ea typeface="Play"/>
                <a:cs typeface="Play"/>
                <a:sym typeface="Play"/>
              </a:rPr>
              <a:t/>
            </a:r>
            <a:br>
              <a:rPr lang="ru-RU" sz="1600" dirty="0" smtClean="0">
                <a:latin typeface="Play"/>
                <a:ea typeface="Play"/>
                <a:cs typeface="Play"/>
                <a:sym typeface="Play"/>
              </a:rPr>
            </a:br>
            <a:r>
              <a:rPr lang="ru-RU" dirty="0" err="1" smtClean="0">
                <a:latin typeface="Play"/>
                <a:ea typeface="Play"/>
                <a:cs typeface="Play"/>
                <a:sym typeface="Play"/>
              </a:rPr>
              <a:t>Вдовыко</a:t>
            </a:r>
            <a:r>
              <a:rPr lang="ru-RU" dirty="0" smtClean="0">
                <a:latin typeface="Play"/>
                <a:ea typeface="Play"/>
                <a:cs typeface="Play"/>
                <a:sym typeface="Play"/>
              </a:rPr>
              <a:t> Алексей Игоревич</a:t>
            </a:r>
            <a:endParaRPr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3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3200" b="1" dirty="0">
                <a:latin typeface="Play"/>
                <a:ea typeface="Play"/>
                <a:cs typeface="Play"/>
                <a:sym typeface="Play"/>
              </a:rPr>
              <a:t>Проблема и значимость</a:t>
            </a:r>
            <a:br>
              <a:rPr lang="ru-RU" sz="3200" b="1" dirty="0">
                <a:latin typeface="Play"/>
                <a:ea typeface="Play"/>
                <a:cs typeface="Play"/>
                <a:sym typeface="Play"/>
              </a:rPr>
            </a:br>
            <a:r>
              <a:rPr lang="ru-RU" sz="3200" b="1" dirty="0" smtClean="0">
                <a:latin typeface="Play"/>
                <a:ea typeface="Play"/>
                <a:cs typeface="Play"/>
                <a:sym typeface="Play"/>
              </a:rPr>
              <a:t>задачи</a:t>
            </a:r>
            <a:endParaRPr sz="3200" b="1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400" dirty="0">
                <a:latin typeface="Play" panose="020B0604020202020204" charset="0"/>
              </a:rPr>
              <a:t>Далеко не всегда контракты указываются с нужным кодом, поэтому есть проблема как такие контракты "отловить" и определить в нужную группу</a:t>
            </a:r>
            <a:r>
              <a:rPr lang="ru-RU" sz="2400" dirty="0" smtClean="0">
                <a:latin typeface="Play" panose="020B0604020202020204" charset="0"/>
              </a:rPr>
              <a:t>.</a:t>
            </a:r>
            <a:r>
              <a:rPr lang="ru-RU" sz="2400" dirty="0">
                <a:latin typeface="Play" panose="020B0604020202020204" charset="0"/>
              </a:rPr>
              <a:t> </a:t>
            </a:r>
          </a:p>
          <a:p>
            <a:pPr marL="114300" indent="0">
              <a:buNone/>
            </a:pPr>
            <a:r>
              <a:rPr lang="ru-RU" sz="2400" dirty="0">
                <a:latin typeface="Play" panose="020B0604020202020204" charset="0"/>
              </a:rPr>
              <a:t>Поэтому задача предполагает классификацию контрактов на основе объекта закупки, который сформулирован естественным языком. Также предполагаем, что могут иметь значение цена контракта и его длительность.</a:t>
            </a:r>
          </a:p>
          <a:p>
            <a:pPr marL="114300" indent="0">
              <a:buNone/>
            </a:pPr>
            <a:r>
              <a:rPr lang="ru-RU" sz="2400" dirty="0">
                <a:latin typeface="Play" panose="020B0604020202020204" charset="0"/>
              </a:rPr>
              <a:t>На основе этого на входе данные о контрактах. На выходе необходимо получить группу для каждого контракта</a:t>
            </a:r>
            <a:r>
              <a:rPr lang="ru-RU" sz="2400" dirty="0" smtClean="0">
                <a:latin typeface="Play" panose="020B0604020202020204" charset="0"/>
              </a:rPr>
              <a:t>.</a:t>
            </a:r>
            <a:r>
              <a:rPr lang="ru-RU" sz="2400" dirty="0">
                <a:latin typeface="Play" panose="020B0604020202020204" charset="0"/>
              </a:rPr>
              <a:t> </a:t>
            </a:r>
            <a:endParaRPr lang="ru-RU" sz="2400" dirty="0" smtClean="0">
              <a:latin typeface="Play" panose="020B0604020202020204" charset="0"/>
            </a:endParaRPr>
          </a:p>
          <a:p>
            <a:pPr marL="114300" indent="0">
              <a:buNone/>
            </a:pPr>
            <a:r>
              <a:rPr lang="ru-RU" sz="2400" dirty="0" smtClean="0">
                <a:latin typeface="Play" panose="020B0604020202020204" charset="0"/>
              </a:rPr>
              <a:t>Иногда </a:t>
            </a:r>
            <a:r>
              <a:rPr lang="ru-RU" sz="2400" dirty="0">
                <a:latin typeface="Play" panose="020B0604020202020204" charset="0"/>
              </a:rPr>
              <a:t>контракт может относиться одновременно в несколько групп.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9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pPr algn="ctr"/>
            <a:r>
              <a:rPr lang="ru" sz="3200" b="1" dirty="0">
                <a:latin typeface="Play"/>
                <a:ea typeface="Play"/>
                <a:cs typeface="Play"/>
                <a:sym typeface="Play"/>
              </a:rPr>
              <a:t>Цели и задачи </a:t>
            </a:r>
            <a:r>
              <a:rPr lang="ru" sz="3200" b="1" dirty="0" smtClean="0">
                <a:latin typeface="Play"/>
                <a:ea typeface="Play"/>
                <a:cs typeface="Play"/>
                <a:sym typeface="Play"/>
              </a:rPr>
              <a:t>решения</a:t>
            </a:r>
            <a:endParaRPr lang="ru-RU" sz="3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108954"/>
            <a:ext cx="10515600" cy="5068009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sz="3200" dirty="0"/>
              <a:t>Н</a:t>
            </a:r>
            <a:r>
              <a:rPr lang="ru-RU" sz="3200" dirty="0" smtClean="0"/>
              <a:t>еобходимо </a:t>
            </a:r>
            <a:r>
              <a:rPr lang="ru-RU" sz="3200" dirty="0"/>
              <a:t>на основе данных с </a:t>
            </a:r>
            <a:r>
              <a:rPr lang="en-US" sz="3200" dirty="0"/>
              <a:t>ftp</a:t>
            </a:r>
            <a:r>
              <a:rPr lang="ru-RU" sz="3200" dirty="0"/>
              <a:t>.</a:t>
            </a:r>
            <a:r>
              <a:rPr lang="en-US" sz="3200" dirty="0" err="1"/>
              <a:t>zakupki</a:t>
            </a:r>
            <a:r>
              <a:rPr lang="ru-RU" sz="3200" dirty="0"/>
              <a:t>.</a:t>
            </a:r>
            <a:r>
              <a:rPr lang="en-US" sz="3200" dirty="0" err="1"/>
              <a:t>gov</a:t>
            </a:r>
            <a:r>
              <a:rPr lang="ru-RU" sz="3200" dirty="0"/>
              <a:t>.</a:t>
            </a:r>
            <a:r>
              <a:rPr lang="en-US" sz="3200" dirty="0" err="1"/>
              <a:t>ru</a:t>
            </a:r>
            <a:r>
              <a:rPr lang="ru-RU" sz="3200" dirty="0"/>
              <a:t> научиться определять группу, к которой относится контракт с кодом ОКПД-2 41, 42, 43, </a:t>
            </a:r>
            <a:r>
              <a:rPr lang="ru-RU" sz="3200" dirty="0" smtClean="0"/>
              <a:t>71.1.</a:t>
            </a:r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3200" dirty="0" smtClean="0"/>
              <a:t>Группы </a:t>
            </a:r>
            <a:r>
              <a:rPr lang="ru-RU" sz="3200" dirty="0"/>
              <a:t>могут быть </a:t>
            </a:r>
            <a:r>
              <a:rPr lang="ru-RU" sz="3200" dirty="0" smtClean="0"/>
              <a:t>следующими:</a:t>
            </a:r>
          </a:p>
          <a:p>
            <a:pPr marL="114300" indent="0">
              <a:buNone/>
            </a:pPr>
            <a:r>
              <a:rPr lang="ru-RU" sz="3200" dirty="0" smtClean="0"/>
              <a:t>1. Строительно-монтажные </a:t>
            </a:r>
            <a:r>
              <a:rPr lang="ru-RU" sz="3200" dirty="0"/>
              <a:t>работы (СМР)</a:t>
            </a:r>
          </a:p>
          <a:p>
            <a:pPr marL="114300" lvl="0" indent="0">
              <a:buNone/>
            </a:pPr>
            <a:r>
              <a:rPr lang="ru-RU" sz="3200" dirty="0" smtClean="0"/>
              <a:t>2. Проектно-изыскательские </a:t>
            </a:r>
            <a:r>
              <a:rPr lang="ru-RU" sz="3200" dirty="0"/>
              <a:t>работы (ПИР)</a:t>
            </a:r>
          </a:p>
          <a:p>
            <a:pPr marL="114300" lvl="0" indent="0">
              <a:buNone/>
            </a:pPr>
            <a:r>
              <a:rPr lang="ru-RU" sz="3200" dirty="0" smtClean="0"/>
              <a:t>3. Строительный </a:t>
            </a:r>
            <a:r>
              <a:rPr lang="ru-RU" sz="3200" dirty="0"/>
              <a:t>надзор</a:t>
            </a:r>
          </a:p>
          <a:p>
            <a:pPr marL="114300" lvl="0" indent="0">
              <a:buNone/>
            </a:pPr>
            <a:r>
              <a:rPr lang="ru-RU" sz="3200" dirty="0" smtClean="0"/>
              <a:t>4. Подключение </a:t>
            </a:r>
            <a:r>
              <a:rPr lang="ru-RU" sz="3200" dirty="0"/>
              <a:t>коммуникаций</a:t>
            </a:r>
          </a:p>
          <a:p>
            <a:pPr marL="114300" lvl="0" indent="0">
              <a:buNone/>
            </a:pPr>
            <a:r>
              <a:rPr lang="ru-RU" sz="3200" dirty="0" smtClean="0"/>
              <a:t>5. Прочее</a:t>
            </a:r>
            <a:r>
              <a:rPr lang="ru-RU" sz="3200" dirty="0"/>
              <a:t>.</a:t>
            </a:r>
          </a:p>
          <a:p>
            <a:pPr marL="114300" indent="0">
              <a:buNone/>
            </a:pPr>
            <a:endParaRPr lang="ru-RU" sz="1600" dirty="0"/>
          </a:p>
          <a:p>
            <a:pPr marL="114300" indent="0">
              <a:buNone/>
            </a:pPr>
            <a:r>
              <a:rPr lang="ru-RU" sz="3200" dirty="0" smtClean="0"/>
              <a:t>По </a:t>
            </a:r>
            <a:r>
              <a:rPr lang="ru-RU" sz="3200" dirty="0"/>
              <a:t>ОКПД-2 контракты в общем случае должны разделяться так:</a:t>
            </a:r>
          </a:p>
          <a:p>
            <a:r>
              <a:rPr lang="ru-RU" sz="3200" dirty="0"/>
              <a:t>Строительно-монтажные работы (СМР) - 41, 42, 43(кроме нижеперечисленных)</a:t>
            </a:r>
          </a:p>
          <a:p>
            <a:r>
              <a:rPr lang="ru-RU" sz="3200" dirty="0"/>
              <a:t>Проектно-изыскательские работы (ПИР) - 41.1, 71.1</a:t>
            </a:r>
          </a:p>
          <a:p>
            <a:r>
              <a:rPr lang="ru-RU" sz="3200" dirty="0"/>
              <a:t>Подключение коммуникаций - 43.22</a:t>
            </a:r>
          </a:p>
          <a:p>
            <a:r>
              <a:rPr lang="ru-RU" sz="3200" dirty="0"/>
              <a:t>Строительный надзор – четкой группы нет.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Play"/>
                <a:ea typeface="Play"/>
                <a:cs typeface="Play"/>
                <a:sym typeface="Play"/>
              </a:rPr>
              <a:t>Этапы решения задачи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Play"/>
                <a:ea typeface="Play"/>
                <a:cs typeface="Play"/>
                <a:sym typeface="Play"/>
              </a:rPr>
              <a:t>Загрузка исходных </a:t>
            </a:r>
            <a:r>
              <a:rPr lang="ru-RU" sz="4000" dirty="0" smtClean="0">
                <a:latin typeface="Play"/>
                <a:ea typeface="Play"/>
                <a:cs typeface="Play"/>
                <a:sym typeface="Play"/>
              </a:rPr>
              <a:t>данных</a:t>
            </a:r>
          </a:p>
          <a:p>
            <a:r>
              <a:rPr lang="ru-RU" sz="4000" dirty="0">
                <a:latin typeface="Play"/>
                <a:ea typeface="Play"/>
                <a:cs typeface="Play"/>
                <a:sym typeface="Play"/>
              </a:rPr>
              <a:t>Проведение разведочного анализа данных и их </a:t>
            </a:r>
            <a:r>
              <a:rPr lang="ru-RU" sz="4000" dirty="0" smtClean="0">
                <a:latin typeface="Play"/>
                <a:ea typeface="Play"/>
                <a:cs typeface="Play"/>
                <a:sym typeface="Play"/>
              </a:rPr>
              <a:t>предобработка</a:t>
            </a:r>
          </a:p>
          <a:p>
            <a:r>
              <a:rPr lang="ru-RU" sz="4000" dirty="0">
                <a:latin typeface="Play"/>
                <a:ea typeface="Play"/>
                <a:cs typeface="Play"/>
                <a:sym typeface="Play"/>
              </a:rPr>
              <a:t>Работа с моделями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298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855099989"/>
              </p:ext>
            </p:extLst>
          </p:nvPr>
        </p:nvGraphicFramePr>
        <p:xfrm>
          <a:off x="531779" y="259403"/>
          <a:ext cx="4651409" cy="212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372606248"/>
              </p:ext>
            </p:extLst>
          </p:nvPr>
        </p:nvGraphicFramePr>
        <p:xfrm>
          <a:off x="839789" y="2552868"/>
          <a:ext cx="3531173" cy="343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2"/>
          </p:nvPr>
        </p:nvPicPr>
        <p:blipFill>
          <a:blip r:embed="rId12"/>
          <a:srcRect l="239" r="239"/>
          <a:stretch>
            <a:fillRect/>
          </a:stretch>
        </p:blipFill>
        <p:spPr>
          <a:xfrm>
            <a:off x="5183188" y="1112128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83188" y="142673"/>
            <a:ext cx="6775348" cy="571837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42673"/>
            <a:ext cx="6775348" cy="35883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3730991"/>
            <a:ext cx="6775348" cy="2561071"/>
          </a:xfrm>
          <a:prstGeom prst="rect">
            <a:avLst/>
          </a:prstGeom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318604960"/>
              </p:ext>
            </p:extLst>
          </p:nvPr>
        </p:nvGraphicFramePr>
        <p:xfrm>
          <a:off x="580382" y="455577"/>
          <a:ext cx="4413149" cy="554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49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658978771"/>
              </p:ext>
            </p:extLst>
          </p:nvPr>
        </p:nvGraphicFramePr>
        <p:xfrm>
          <a:off x="531779" y="259403"/>
          <a:ext cx="4651409" cy="212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59901601"/>
              </p:ext>
            </p:extLst>
          </p:nvPr>
        </p:nvGraphicFramePr>
        <p:xfrm>
          <a:off x="839789" y="2552868"/>
          <a:ext cx="3531173" cy="343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10" name="image11.png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5345316" y="259403"/>
            <a:ext cx="3427412" cy="2691320"/>
          </a:xfrm>
          <a:prstGeom prst="rect">
            <a:avLst/>
          </a:prstGeom>
          <a:ln/>
        </p:spPr>
      </p:pic>
      <p:pic>
        <p:nvPicPr>
          <p:cNvPr id="11" name="image8.png"/>
          <p:cNvPicPr>
            <a:picLocks noGrp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8852171" y="259403"/>
            <a:ext cx="3203642" cy="2691320"/>
          </a:xfrm>
          <a:prstGeom prst="rect">
            <a:avLst/>
          </a:prstGeom>
          <a:ln/>
        </p:spPr>
      </p:pic>
      <p:pic>
        <p:nvPicPr>
          <p:cNvPr id="12" name="image2.png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5345316" y="3112850"/>
            <a:ext cx="3427412" cy="2924784"/>
          </a:xfrm>
          <a:prstGeom prst="rect">
            <a:avLst/>
          </a:prstGeom>
          <a:ln/>
        </p:spPr>
      </p:pic>
      <p:pic>
        <p:nvPicPr>
          <p:cNvPr id="13" name="image1.png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8852171" y="3112850"/>
            <a:ext cx="3203642" cy="29247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695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29124927"/>
              </p:ext>
            </p:extLst>
          </p:nvPr>
        </p:nvGraphicFramePr>
        <p:xfrm>
          <a:off x="531779" y="259403"/>
          <a:ext cx="4651409" cy="2127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900036043"/>
              </p:ext>
            </p:extLst>
          </p:nvPr>
        </p:nvGraphicFramePr>
        <p:xfrm>
          <a:off x="5275601" y="259404"/>
          <a:ext cx="5995514" cy="273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750462585"/>
              </p:ext>
            </p:extLst>
          </p:nvPr>
        </p:nvGraphicFramePr>
        <p:xfrm>
          <a:off x="1290503" y="3106027"/>
          <a:ext cx="6679693" cy="3432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43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459</Words>
  <Application>Microsoft Office PowerPoint</Application>
  <PresentationFormat>Широкоэкранный</PresentationFormat>
  <Paragraphs>65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Play</vt:lpstr>
      <vt:lpstr>Arial</vt:lpstr>
      <vt:lpstr>Calibri</vt:lpstr>
      <vt:lpstr>Тема Office</vt:lpstr>
      <vt:lpstr>Итоговая аттестационная работа по программе повышения квалификации   «Инженер данных (Data Engineer)»  МГТУ им. Н.Э. Баумана   2023 год </vt:lpstr>
      <vt:lpstr>АВТОР РАБОТЫ  Вдовыко Алексей Игоревич</vt:lpstr>
      <vt:lpstr>Проблема и значимость задачи</vt:lpstr>
      <vt:lpstr>Цели и задачи решения</vt:lpstr>
      <vt:lpstr>Этапы решения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РЕЗУЛЬТАТЫ РАБОТЫ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Aleksei</cp:lastModifiedBy>
  <cp:revision>18</cp:revision>
  <dcterms:modified xsi:type="dcterms:W3CDTF">2023-11-01T16:41:08Z</dcterms:modified>
</cp:coreProperties>
</file>