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63E2-86D5-41FF-99EB-3A2BB665648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B450-156E-4448-828F-ADB82190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1C5B-04B2-DCA0-B158-477EDD8A9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Property Inference for Deep Neural Networks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52BCEC-75DA-397E-F934-E2BCEE350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Aleksei</a:t>
            </a:r>
            <a:r>
              <a:rPr lang="en-US" dirty="0"/>
              <a:t> Zhuravlev</a:t>
            </a:r>
          </a:p>
          <a:p>
            <a:r>
              <a:rPr lang="en-US" dirty="0"/>
              <a:t>27.01.2023</a:t>
            </a:r>
          </a:p>
        </p:txBody>
      </p:sp>
    </p:spTree>
    <p:extLst>
      <p:ext uri="{BB962C8B-B14F-4D97-AF65-F5344CB8AC3E}">
        <p14:creationId xmlns:p14="http://schemas.microsoft.com/office/powerpoint/2010/main" val="10590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5771C-F2A3-0CCA-800D-B5897B83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neural networks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FE1ED-F85F-74E5-1023-6FBA0968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robustness. Small (imperceptible) changes to an input lead to misclassifications</a:t>
            </a:r>
          </a:p>
          <a:p>
            <a:r>
              <a:rPr lang="en-US" dirty="0"/>
              <a:t>Lack of </a:t>
            </a:r>
            <a:r>
              <a:rPr lang="en-US" dirty="0" err="1"/>
              <a:t>explainability</a:t>
            </a:r>
            <a:r>
              <a:rPr lang="en-US" dirty="0"/>
              <a:t>: it is not well understood why a network makes a certain prediction</a:t>
            </a:r>
          </a:p>
          <a:p>
            <a:r>
              <a:rPr lang="en-US" dirty="0"/>
              <a:t>Lack of intent when designing NNs: only learn from examples, often without a high-level requirements specification (crucial for safety-critical software systems)</a:t>
            </a:r>
          </a:p>
        </p:txBody>
      </p:sp>
    </p:spTree>
    <p:extLst>
      <p:ext uri="{BB962C8B-B14F-4D97-AF65-F5344CB8AC3E}">
        <p14:creationId xmlns:p14="http://schemas.microsoft.com/office/powerpoint/2010/main" val="21199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52E75-5C81-A5F7-B6F0-61961FF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paper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A70F9-3D45-4E6E-1933-2005161C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Automatically infer formal properties of feed-forward neural networks: Pre ⇒ Post</a:t>
            </a:r>
          </a:p>
          <a:p>
            <a:r>
              <a:rPr lang="en-US" dirty="0"/>
              <a:t>Capture input properties, layer properties based on features</a:t>
            </a:r>
          </a:p>
          <a:p>
            <a:r>
              <a:rPr lang="en-US" dirty="0"/>
              <a:t>Define partitions on the input space, grouping together inputs that yield the same output by the network</a:t>
            </a:r>
          </a:p>
          <a:p>
            <a:r>
              <a:rPr lang="en-US" dirty="0"/>
              <a:t>Two techniques to extract network properties</a:t>
            </a:r>
          </a:p>
        </p:txBody>
      </p:sp>
    </p:spTree>
    <p:extLst>
      <p:ext uri="{BB962C8B-B14F-4D97-AF65-F5344CB8AC3E}">
        <p14:creationId xmlns:p14="http://schemas.microsoft.com/office/powerpoint/2010/main" val="37282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D6C91-D84E-2278-5D6A-7EB4A3E6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layer properties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95504-8C0E-52E6-50CD-9B427A6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property - a predicate over the input space, such that, all inputs satisfying it follow the same on/off activation pattern up to some layer and define convex regions in the input space </a:t>
            </a:r>
          </a:p>
          <a:p>
            <a:r>
              <a:rPr lang="en-US" dirty="0"/>
              <a:t>Layer property - encode common properties at an intermediate layer that imply the desired output behavior. Can be seen as a grouping of several input properties as dictated by an internal layer.</a:t>
            </a:r>
          </a:p>
          <a:p>
            <a:r>
              <a:rPr lang="en-US" dirty="0"/>
              <a:t>Decision pattern σ -  specifies an activation status (on or off ) for some subset of neurons. Minimal - dropping any neuron from the pattern invalidates it</a:t>
            </a:r>
          </a:p>
        </p:txBody>
      </p:sp>
    </p:spTree>
    <p:extLst>
      <p:ext uri="{BB962C8B-B14F-4D97-AF65-F5344CB8AC3E}">
        <p14:creationId xmlns:p14="http://schemas.microsoft.com/office/powerpoint/2010/main" val="39957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2055D-86E4-7312-B367-18945D5F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Inferred Network Properties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5D01F-8FEB-B18E-FB43-5D79FBB8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regions in the input space in which the network is guaranteed to give the same label</a:t>
            </a:r>
          </a:p>
          <a:p>
            <a:r>
              <a:rPr lang="en-US" dirty="0"/>
              <a:t>Understand why the network makes a certain prediction on an input.</a:t>
            </a:r>
          </a:p>
          <a:p>
            <a:r>
              <a:rPr lang="en-US" dirty="0"/>
              <a:t>Interpret input properties using under-approximation boxes (bounds on each dimension)</a:t>
            </a:r>
          </a:p>
          <a:p>
            <a:r>
              <a:rPr lang="en-US" dirty="0"/>
              <a:t>Distill large networks using layer patterns with high support</a:t>
            </a:r>
          </a:p>
        </p:txBody>
      </p:sp>
    </p:spTree>
    <p:extLst>
      <p:ext uri="{BB962C8B-B14F-4D97-AF65-F5344CB8AC3E}">
        <p14:creationId xmlns:p14="http://schemas.microsoft.com/office/powerpoint/2010/main" val="296817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1C01A-D495-BF66-FFC8-10700C40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A51A5-2D5C-C162-7394-AB22CAA9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techniques: iterative relaxation and decision tree</a:t>
            </a:r>
          </a:p>
          <a:p>
            <a:r>
              <a:rPr lang="en-US" dirty="0"/>
              <a:t>ACASXU:</a:t>
            </a:r>
            <a:br>
              <a:rPr lang="en-US" dirty="0"/>
            </a:br>
            <a:r>
              <a:rPr lang="en-US" dirty="0"/>
              <a:t>36000 ≤ range ≤ 60760, 0.7 ≤ θ ≤ 3.14, -3.14 ≤ ψ ≤ -3.14 + 0.01, 900 ≤ </a:t>
            </a:r>
            <a:r>
              <a:rPr lang="en-US" dirty="0" err="1"/>
              <a:t>v_own</a:t>
            </a:r>
            <a:r>
              <a:rPr lang="en-US" dirty="0"/>
              <a:t> ≤ 1200, 600 ≤ </a:t>
            </a:r>
            <a:r>
              <a:rPr lang="en-US" dirty="0" err="1"/>
              <a:t>v_int</a:t>
            </a:r>
            <a:r>
              <a:rPr lang="en-US" dirty="0"/>
              <a:t> ≤ 1200: turning advisory as COC</a:t>
            </a:r>
          </a:p>
          <a:p>
            <a:r>
              <a:rPr lang="en-US" dirty="0"/>
              <a:t>MNIST: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MNIST, distillation: 22% saving in inference time for 0.5% decrease in accuracy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5CE585-8273-32E9-139C-F2473215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34" y="3596421"/>
            <a:ext cx="4081214" cy="15884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DAA401-3CE9-F551-880A-4E0D6672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56" y="3596421"/>
            <a:ext cx="4417544" cy="10456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55C602-7910-5A79-980D-13F76F71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04" y="4642083"/>
            <a:ext cx="4789000" cy="5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048C7-648F-4178-C602-EA6CC069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CD899-5FBC-DAAF-4A0C-B3196B2C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performance with other Explainable AI methods, e.g. feature permutation</a:t>
            </a:r>
          </a:p>
          <a:p>
            <a:r>
              <a:rPr lang="en-US" dirty="0"/>
              <a:t>Estimate the influence of individual neurons on predictions made by the network</a:t>
            </a:r>
          </a:p>
          <a:p>
            <a:r>
              <a:rPr lang="en-US" dirty="0"/>
              <a:t>Assess how random perturbation or permutation of the original dataset influence the output of the network</a:t>
            </a:r>
          </a:p>
          <a:p>
            <a:r>
              <a:rPr lang="en-US" dirty="0"/>
              <a:t>Train other NN models on the activation signatures for </a:t>
            </a:r>
            <a:r>
              <a:rPr lang="en-US"/>
              <a:t>the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2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</TotalTime>
  <Words>404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Property Inference for Deep Neural Networks</vt:lpstr>
      <vt:lpstr>Problems with neural networks</vt:lpstr>
      <vt:lpstr>Goal of the paper</vt:lpstr>
      <vt:lpstr>Input and layer properties</vt:lpstr>
      <vt:lpstr>Interpreting Inferred Network Properties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Inference for Deep Neural Networks</dc:title>
  <dc:creator>Алексей Журавлев</dc:creator>
  <cp:lastModifiedBy>Алексей Журавлев</cp:lastModifiedBy>
  <cp:revision>6</cp:revision>
  <dcterms:created xsi:type="dcterms:W3CDTF">2023-01-27T08:48:45Z</dcterms:created>
  <dcterms:modified xsi:type="dcterms:W3CDTF">2023-01-27T15:00:43Z</dcterms:modified>
</cp:coreProperties>
</file>