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327FAAF-3A56-4501-B9A2-0FA0F5D2402D}"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175D-A1F0-4EBA-A468-8038CBBF5FA6}" type="slidenum">
              <a:rPr lang="en-US" smtClean="0"/>
              <a:t>‹#›</a:t>
            </a:fld>
            <a:endParaRPr lang="en-US"/>
          </a:p>
        </p:txBody>
      </p:sp>
    </p:spTree>
    <p:extLst>
      <p:ext uri="{BB962C8B-B14F-4D97-AF65-F5344CB8AC3E}">
        <p14:creationId xmlns:p14="http://schemas.microsoft.com/office/powerpoint/2010/main" val="461144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327FAAF-3A56-4501-B9A2-0FA0F5D2402D}"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175D-A1F0-4EBA-A468-8038CBBF5FA6}" type="slidenum">
              <a:rPr lang="en-US" smtClean="0"/>
              <a:t>‹#›</a:t>
            </a:fld>
            <a:endParaRPr lang="en-US"/>
          </a:p>
        </p:txBody>
      </p:sp>
    </p:spTree>
    <p:extLst>
      <p:ext uri="{BB962C8B-B14F-4D97-AF65-F5344CB8AC3E}">
        <p14:creationId xmlns:p14="http://schemas.microsoft.com/office/powerpoint/2010/main" val="2301823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327FAAF-3A56-4501-B9A2-0FA0F5D2402D}"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175D-A1F0-4EBA-A468-8038CBBF5FA6}" type="slidenum">
              <a:rPr lang="en-US" smtClean="0"/>
              <a:t>‹#›</a:t>
            </a:fld>
            <a:endParaRPr lang="en-US"/>
          </a:p>
        </p:txBody>
      </p:sp>
    </p:spTree>
    <p:extLst>
      <p:ext uri="{BB962C8B-B14F-4D97-AF65-F5344CB8AC3E}">
        <p14:creationId xmlns:p14="http://schemas.microsoft.com/office/powerpoint/2010/main" val="38518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327FAAF-3A56-4501-B9A2-0FA0F5D2402D}"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175D-A1F0-4EBA-A468-8038CBBF5FA6}" type="slidenum">
              <a:rPr lang="en-US" smtClean="0"/>
              <a:t>‹#›</a:t>
            </a:fld>
            <a:endParaRPr lang="en-US"/>
          </a:p>
        </p:txBody>
      </p:sp>
    </p:spTree>
    <p:extLst>
      <p:ext uri="{BB962C8B-B14F-4D97-AF65-F5344CB8AC3E}">
        <p14:creationId xmlns:p14="http://schemas.microsoft.com/office/powerpoint/2010/main" val="462468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327FAAF-3A56-4501-B9A2-0FA0F5D2402D}"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7175D-A1F0-4EBA-A468-8038CBBF5FA6}" type="slidenum">
              <a:rPr lang="en-US" smtClean="0"/>
              <a:t>‹#›</a:t>
            </a:fld>
            <a:endParaRPr lang="en-US"/>
          </a:p>
        </p:txBody>
      </p:sp>
    </p:spTree>
    <p:extLst>
      <p:ext uri="{BB962C8B-B14F-4D97-AF65-F5344CB8AC3E}">
        <p14:creationId xmlns:p14="http://schemas.microsoft.com/office/powerpoint/2010/main" val="579293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327FAAF-3A56-4501-B9A2-0FA0F5D2402D}"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7175D-A1F0-4EBA-A468-8038CBBF5FA6}" type="slidenum">
              <a:rPr lang="en-US" smtClean="0"/>
              <a:t>‹#›</a:t>
            </a:fld>
            <a:endParaRPr lang="en-US"/>
          </a:p>
        </p:txBody>
      </p:sp>
    </p:spTree>
    <p:extLst>
      <p:ext uri="{BB962C8B-B14F-4D97-AF65-F5344CB8AC3E}">
        <p14:creationId xmlns:p14="http://schemas.microsoft.com/office/powerpoint/2010/main" val="34359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327FAAF-3A56-4501-B9A2-0FA0F5D2402D}" type="datetimeFigureOut">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7175D-A1F0-4EBA-A468-8038CBBF5FA6}" type="slidenum">
              <a:rPr lang="en-US" smtClean="0"/>
              <a:t>‹#›</a:t>
            </a:fld>
            <a:endParaRPr lang="en-US"/>
          </a:p>
        </p:txBody>
      </p:sp>
    </p:spTree>
    <p:extLst>
      <p:ext uri="{BB962C8B-B14F-4D97-AF65-F5344CB8AC3E}">
        <p14:creationId xmlns:p14="http://schemas.microsoft.com/office/powerpoint/2010/main" val="3325564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327FAAF-3A56-4501-B9A2-0FA0F5D2402D}" type="datetimeFigureOut">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7175D-A1F0-4EBA-A468-8038CBBF5FA6}" type="slidenum">
              <a:rPr lang="en-US" smtClean="0"/>
              <a:t>‹#›</a:t>
            </a:fld>
            <a:endParaRPr lang="en-US"/>
          </a:p>
        </p:txBody>
      </p:sp>
    </p:spTree>
    <p:extLst>
      <p:ext uri="{BB962C8B-B14F-4D97-AF65-F5344CB8AC3E}">
        <p14:creationId xmlns:p14="http://schemas.microsoft.com/office/powerpoint/2010/main" val="278024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27FAAF-3A56-4501-B9A2-0FA0F5D2402D}" type="datetimeFigureOut">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7175D-A1F0-4EBA-A468-8038CBBF5FA6}" type="slidenum">
              <a:rPr lang="en-US" smtClean="0"/>
              <a:t>‹#›</a:t>
            </a:fld>
            <a:endParaRPr lang="en-US"/>
          </a:p>
        </p:txBody>
      </p:sp>
    </p:spTree>
    <p:extLst>
      <p:ext uri="{BB962C8B-B14F-4D97-AF65-F5344CB8AC3E}">
        <p14:creationId xmlns:p14="http://schemas.microsoft.com/office/powerpoint/2010/main" val="414038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327FAAF-3A56-4501-B9A2-0FA0F5D2402D}"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7175D-A1F0-4EBA-A468-8038CBBF5FA6}" type="slidenum">
              <a:rPr lang="en-US" smtClean="0"/>
              <a:t>‹#›</a:t>
            </a:fld>
            <a:endParaRPr lang="en-US"/>
          </a:p>
        </p:txBody>
      </p:sp>
    </p:spTree>
    <p:extLst>
      <p:ext uri="{BB962C8B-B14F-4D97-AF65-F5344CB8AC3E}">
        <p14:creationId xmlns:p14="http://schemas.microsoft.com/office/powerpoint/2010/main" val="195469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327FAAF-3A56-4501-B9A2-0FA0F5D2402D}"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7175D-A1F0-4EBA-A468-8038CBBF5FA6}" type="slidenum">
              <a:rPr lang="en-US" smtClean="0"/>
              <a:t>‹#›</a:t>
            </a:fld>
            <a:endParaRPr lang="en-US"/>
          </a:p>
        </p:txBody>
      </p:sp>
    </p:spTree>
    <p:extLst>
      <p:ext uri="{BB962C8B-B14F-4D97-AF65-F5344CB8AC3E}">
        <p14:creationId xmlns:p14="http://schemas.microsoft.com/office/powerpoint/2010/main" val="870726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7FAAF-3A56-4501-B9A2-0FA0F5D2402D}" type="datetimeFigureOut">
              <a:rPr lang="en-US" smtClean="0"/>
              <a:t>3/14/2023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7175D-A1F0-4EBA-A468-8038CBBF5FA6}" type="slidenum">
              <a:rPr lang="en-US" smtClean="0"/>
              <a:t>‹#›</a:t>
            </a:fld>
            <a:endParaRPr lang="en-US"/>
          </a:p>
        </p:txBody>
      </p:sp>
    </p:spTree>
    <p:extLst>
      <p:ext uri="{BB962C8B-B14F-4D97-AF65-F5344CB8AC3E}">
        <p14:creationId xmlns:p14="http://schemas.microsoft.com/office/powerpoint/2010/main" val="9174670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B7E086-6871-6EF9-9902-A569C2A7F535}"/>
              </a:ext>
            </a:extLst>
          </p:cNvPr>
          <p:cNvSpPr>
            <a:spLocks noGrp="1"/>
          </p:cNvSpPr>
          <p:nvPr>
            <p:ph type="ctrTitle"/>
          </p:nvPr>
        </p:nvSpPr>
        <p:spPr/>
        <p:txBody>
          <a:bodyPr>
            <a:normAutofit fontScale="90000"/>
          </a:bodyPr>
          <a:lstStyle/>
          <a:p>
            <a:r>
              <a:rPr lang="en-US" dirty="0"/>
              <a:t>Decoder Side Motion Vector Refinement for Versatile Video Coding</a:t>
            </a:r>
          </a:p>
        </p:txBody>
      </p:sp>
      <p:sp>
        <p:nvSpPr>
          <p:cNvPr id="3" name="Подзаголовок 2">
            <a:extLst>
              <a:ext uri="{FF2B5EF4-FFF2-40B4-BE49-F238E27FC236}">
                <a16:creationId xmlns:a16="http://schemas.microsoft.com/office/drawing/2014/main" id="{70EA397F-516D-DAB2-8ADA-6A20FDED2226}"/>
              </a:ext>
            </a:extLst>
          </p:cNvPr>
          <p:cNvSpPr>
            <a:spLocks noGrp="1"/>
          </p:cNvSpPr>
          <p:nvPr>
            <p:ph type="subTitle" idx="1"/>
          </p:nvPr>
        </p:nvSpPr>
        <p:spPr/>
        <p:txBody>
          <a:bodyPr/>
          <a:lstStyle/>
          <a:p>
            <a:r>
              <a:rPr lang="en-US" dirty="0" err="1"/>
              <a:t>Aleksei</a:t>
            </a:r>
            <a:r>
              <a:rPr lang="en-US" dirty="0"/>
              <a:t> Zhuravlev</a:t>
            </a:r>
            <a:br>
              <a:rPr lang="en-US" dirty="0"/>
            </a:br>
            <a:r>
              <a:rPr lang="en-US" dirty="0"/>
              <a:t>15.03.2023</a:t>
            </a:r>
          </a:p>
        </p:txBody>
      </p:sp>
    </p:spTree>
    <p:extLst>
      <p:ext uri="{BB962C8B-B14F-4D97-AF65-F5344CB8AC3E}">
        <p14:creationId xmlns:p14="http://schemas.microsoft.com/office/powerpoint/2010/main" val="3734332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788235-DCD2-891B-9401-93B72107A4E5}"/>
              </a:ext>
            </a:extLst>
          </p:cNvPr>
          <p:cNvSpPr>
            <a:spLocks noGrp="1"/>
          </p:cNvSpPr>
          <p:nvPr>
            <p:ph type="title"/>
          </p:nvPr>
        </p:nvSpPr>
        <p:spPr>
          <a:xfrm>
            <a:off x="838200" y="205906"/>
            <a:ext cx="10515600" cy="1325563"/>
          </a:xfrm>
        </p:spPr>
        <p:txBody>
          <a:bodyPr/>
          <a:lstStyle/>
          <a:p>
            <a:r>
              <a:rPr lang="en-US" dirty="0"/>
              <a:t>BILATERAL MATCHING-BASED DMVR</a:t>
            </a:r>
          </a:p>
        </p:txBody>
      </p:sp>
      <p:sp>
        <p:nvSpPr>
          <p:cNvPr id="3" name="Объект 2">
            <a:extLst>
              <a:ext uri="{FF2B5EF4-FFF2-40B4-BE49-F238E27FC236}">
                <a16:creationId xmlns:a16="http://schemas.microsoft.com/office/drawing/2014/main" id="{80B159AA-5CE4-8AB5-1BF8-04F6C5B9C346}"/>
              </a:ext>
            </a:extLst>
          </p:cNvPr>
          <p:cNvSpPr>
            <a:spLocks noGrp="1"/>
          </p:cNvSpPr>
          <p:nvPr>
            <p:ph idx="1"/>
          </p:nvPr>
        </p:nvSpPr>
        <p:spPr>
          <a:xfrm>
            <a:off x="838200" y="1531469"/>
            <a:ext cx="7028838" cy="4351338"/>
          </a:xfrm>
        </p:spPr>
        <p:txBody>
          <a:bodyPr/>
          <a:lstStyle/>
          <a:p>
            <a:r>
              <a:rPr lang="en-US" dirty="0"/>
              <a:t>a refined MV is searched around the initial MV in the reference picture list L0 and reference picture list L1, and the distortion between the two candidate blocks is directly calculated</a:t>
            </a:r>
          </a:p>
        </p:txBody>
      </p:sp>
      <p:pic>
        <p:nvPicPr>
          <p:cNvPr id="5" name="Рисунок 4">
            <a:extLst>
              <a:ext uri="{FF2B5EF4-FFF2-40B4-BE49-F238E27FC236}">
                <a16:creationId xmlns:a16="http://schemas.microsoft.com/office/drawing/2014/main" id="{31849796-48D7-5EBE-962B-552116081FB8}"/>
              </a:ext>
            </a:extLst>
          </p:cNvPr>
          <p:cNvPicPr>
            <a:picLocks noChangeAspect="1"/>
          </p:cNvPicPr>
          <p:nvPr/>
        </p:nvPicPr>
        <p:blipFill>
          <a:blip r:embed="rId2"/>
          <a:stretch>
            <a:fillRect/>
          </a:stretch>
        </p:blipFill>
        <p:spPr>
          <a:xfrm>
            <a:off x="7964692" y="1175210"/>
            <a:ext cx="3908360" cy="2603308"/>
          </a:xfrm>
          <a:prstGeom prst="rect">
            <a:avLst/>
          </a:prstGeom>
        </p:spPr>
      </p:pic>
      <p:pic>
        <p:nvPicPr>
          <p:cNvPr id="7" name="Рисунок 6">
            <a:extLst>
              <a:ext uri="{FF2B5EF4-FFF2-40B4-BE49-F238E27FC236}">
                <a16:creationId xmlns:a16="http://schemas.microsoft.com/office/drawing/2014/main" id="{A44974F8-59DE-0B2F-230B-7CE7A96E9E21}"/>
              </a:ext>
            </a:extLst>
          </p:cNvPr>
          <p:cNvPicPr>
            <a:picLocks noChangeAspect="1"/>
          </p:cNvPicPr>
          <p:nvPr/>
        </p:nvPicPr>
        <p:blipFill>
          <a:blip r:embed="rId3"/>
          <a:stretch>
            <a:fillRect/>
          </a:stretch>
        </p:blipFill>
        <p:spPr>
          <a:xfrm>
            <a:off x="5112185" y="4978820"/>
            <a:ext cx="2410161" cy="695422"/>
          </a:xfrm>
          <a:prstGeom prst="rect">
            <a:avLst/>
          </a:prstGeom>
        </p:spPr>
      </p:pic>
      <p:sp>
        <p:nvSpPr>
          <p:cNvPr id="8" name="Объект 2">
            <a:extLst>
              <a:ext uri="{FF2B5EF4-FFF2-40B4-BE49-F238E27FC236}">
                <a16:creationId xmlns:a16="http://schemas.microsoft.com/office/drawing/2014/main" id="{D4E9F42F-3D27-0A8D-1892-1753190E82D0}"/>
              </a:ext>
            </a:extLst>
          </p:cNvPr>
          <p:cNvSpPr txBox="1">
            <a:spLocks/>
          </p:cNvSpPr>
          <p:nvPr/>
        </p:nvSpPr>
        <p:spPr>
          <a:xfrm>
            <a:off x="838200" y="385121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search points that are surrounding the initial MV and searched by bilateral matching-based DMVR obey the MV difference mirroring rule. Any points that are checked by DMVR, denoted by candidate MV pair (MV ′ 0 , MV ′ 1 ) obey</a:t>
            </a:r>
            <a:br>
              <a:rPr lang="en-US" dirty="0"/>
            </a:br>
            <a:endParaRPr lang="en-US" dirty="0"/>
          </a:p>
          <a:p>
            <a:r>
              <a:rPr lang="en-US" dirty="0"/>
              <a:t>A multi-stage and multi-iteration approach is also applied</a:t>
            </a:r>
          </a:p>
          <a:p>
            <a:endParaRPr lang="en-US" dirty="0"/>
          </a:p>
        </p:txBody>
      </p:sp>
    </p:spTree>
    <p:extLst>
      <p:ext uri="{BB962C8B-B14F-4D97-AF65-F5344CB8AC3E}">
        <p14:creationId xmlns:p14="http://schemas.microsoft.com/office/powerpoint/2010/main" val="46909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54B1B1-55E9-6D98-7179-38A585A56C8B}"/>
              </a:ext>
            </a:extLst>
          </p:cNvPr>
          <p:cNvSpPr>
            <a:spLocks noGrp="1"/>
          </p:cNvSpPr>
          <p:nvPr>
            <p:ph type="title"/>
          </p:nvPr>
        </p:nvSpPr>
        <p:spPr/>
        <p:txBody>
          <a:bodyPr/>
          <a:lstStyle/>
          <a:p>
            <a:r>
              <a:rPr lang="en-US" dirty="0"/>
              <a:t>Introduction</a:t>
            </a:r>
          </a:p>
        </p:txBody>
      </p:sp>
      <p:sp>
        <p:nvSpPr>
          <p:cNvPr id="3" name="Объект 2">
            <a:extLst>
              <a:ext uri="{FF2B5EF4-FFF2-40B4-BE49-F238E27FC236}">
                <a16:creationId xmlns:a16="http://schemas.microsoft.com/office/drawing/2014/main" id="{7DD6AA3E-18B6-D971-FA2A-00F5632D9A39}"/>
              </a:ext>
            </a:extLst>
          </p:cNvPr>
          <p:cNvSpPr>
            <a:spLocks noGrp="1"/>
          </p:cNvSpPr>
          <p:nvPr>
            <p:ph idx="1"/>
          </p:nvPr>
        </p:nvSpPr>
        <p:spPr>
          <a:xfrm>
            <a:off x="838200" y="1463040"/>
            <a:ext cx="10515600" cy="4874150"/>
          </a:xfrm>
        </p:spPr>
        <p:txBody>
          <a:bodyPr>
            <a:normAutofit lnSpcReduction="10000"/>
          </a:bodyPr>
          <a:lstStyle/>
          <a:p>
            <a:r>
              <a:rPr lang="en-US" dirty="0"/>
              <a:t>Intra picture and inter picture prediction are used to </a:t>
            </a:r>
            <a:br>
              <a:rPr lang="en-US" dirty="0"/>
            </a:br>
            <a:r>
              <a:rPr lang="en-US" dirty="0"/>
              <a:t>exploit the spatial and temporal correlation found in video sequences</a:t>
            </a:r>
          </a:p>
          <a:p>
            <a:r>
              <a:rPr lang="en-US" dirty="0"/>
              <a:t>In block-based motion compensated prediction (MCP), a picture of a video sequence is first divided into non-overlapping rectangular blocks</a:t>
            </a:r>
          </a:p>
          <a:p>
            <a:r>
              <a:rPr lang="en-US" dirty="0"/>
              <a:t>A corresponding block in the previous decoded picture is determined as the prediction for the block in the current picture. The position of the block in the previous decoded picture is indicated by a motion vector (MV)</a:t>
            </a:r>
          </a:p>
          <a:p>
            <a:r>
              <a:rPr lang="en-US" dirty="0"/>
              <a:t>The MV is usually calculated in the encoder by a motion estimation algorithm and encoded into the bitstream. During decoding, the MV is decoded from the bitstream and used for MCP</a:t>
            </a:r>
            <a:endParaRPr lang="en-US" u="sng" dirty="0"/>
          </a:p>
        </p:txBody>
      </p:sp>
    </p:spTree>
    <p:extLst>
      <p:ext uri="{BB962C8B-B14F-4D97-AF65-F5344CB8AC3E}">
        <p14:creationId xmlns:p14="http://schemas.microsoft.com/office/powerpoint/2010/main" val="404957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B3C4AB-EFD9-E843-DD94-CD05E98BF3A0}"/>
              </a:ext>
            </a:extLst>
          </p:cNvPr>
          <p:cNvSpPr>
            <a:spLocks noGrp="1"/>
          </p:cNvSpPr>
          <p:nvPr>
            <p:ph type="title"/>
          </p:nvPr>
        </p:nvSpPr>
        <p:spPr/>
        <p:txBody>
          <a:bodyPr/>
          <a:lstStyle/>
          <a:p>
            <a:r>
              <a:rPr lang="en-US" dirty="0"/>
              <a:t>Introduction - 2</a:t>
            </a:r>
          </a:p>
        </p:txBody>
      </p:sp>
      <p:sp>
        <p:nvSpPr>
          <p:cNvPr id="3" name="Объект 2">
            <a:extLst>
              <a:ext uri="{FF2B5EF4-FFF2-40B4-BE49-F238E27FC236}">
                <a16:creationId xmlns:a16="http://schemas.microsoft.com/office/drawing/2014/main" id="{158988D0-37E6-64F3-EF76-C0E69030AACD}"/>
              </a:ext>
            </a:extLst>
          </p:cNvPr>
          <p:cNvSpPr>
            <a:spLocks noGrp="1"/>
          </p:cNvSpPr>
          <p:nvPr>
            <p:ph idx="1"/>
          </p:nvPr>
        </p:nvSpPr>
        <p:spPr/>
        <p:txBody>
          <a:bodyPr/>
          <a:lstStyle/>
          <a:p>
            <a:r>
              <a:rPr lang="en-US" dirty="0"/>
              <a:t>The bitrate required for MV signaling increases significantly for larger image resolutions. </a:t>
            </a:r>
          </a:p>
          <a:p>
            <a:r>
              <a:rPr lang="en-US" dirty="0"/>
              <a:t>HEVC and VVC introduce a merge mode to reduce the number of bits required for MV coding (with reduced precision).</a:t>
            </a:r>
          </a:p>
          <a:p>
            <a:r>
              <a:rPr lang="en-US" dirty="0"/>
              <a:t>In the paper, a template matching-based and a bilateral matching-based decoder side motion vector refinement (DMVR) method are proposed.</a:t>
            </a:r>
          </a:p>
          <a:p>
            <a:r>
              <a:rPr lang="en-US" dirty="0"/>
              <a:t>Decoded MVs are refined in both DMVR methods using the previous decoded reference pictures on the decoder side.</a:t>
            </a:r>
          </a:p>
        </p:txBody>
      </p:sp>
    </p:spTree>
    <p:extLst>
      <p:ext uri="{BB962C8B-B14F-4D97-AF65-F5344CB8AC3E}">
        <p14:creationId xmlns:p14="http://schemas.microsoft.com/office/powerpoint/2010/main" val="245545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B9F106-7860-F1C5-5A4B-CF88A56A1819}"/>
              </a:ext>
            </a:extLst>
          </p:cNvPr>
          <p:cNvSpPr>
            <a:spLocks noGrp="1"/>
          </p:cNvSpPr>
          <p:nvPr>
            <p:ph type="title"/>
          </p:nvPr>
        </p:nvSpPr>
        <p:spPr/>
        <p:txBody>
          <a:bodyPr/>
          <a:lstStyle/>
          <a:p>
            <a:r>
              <a:rPr lang="en-US" dirty="0"/>
              <a:t>Inter picture prediction in VVC</a:t>
            </a:r>
          </a:p>
        </p:txBody>
      </p:sp>
      <p:sp>
        <p:nvSpPr>
          <p:cNvPr id="3" name="Объект 2">
            <a:extLst>
              <a:ext uri="{FF2B5EF4-FFF2-40B4-BE49-F238E27FC236}">
                <a16:creationId xmlns:a16="http://schemas.microsoft.com/office/drawing/2014/main" id="{3A80A0BA-0ED2-E794-4554-BAE2D39B81CF}"/>
              </a:ext>
            </a:extLst>
          </p:cNvPr>
          <p:cNvSpPr>
            <a:spLocks noGrp="1"/>
          </p:cNvSpPr>
          <p:nvPr>
            <p:ph idx="1"/>
          </p:nvPr>
        </p:nvSpPr>
        <p:spPr/>
        <p:txBody>
          <a:bodyPr>
            <a:normAutofit fontScale="92500" lnSpcReduction="10000"/>
          </a:bodyPr>
          <a:lstStyle/>
          <a:p>
            <a:r>
              <a:rPr lang="en-US" dirty="0"/>
              <a:t>Inter picture prediction in VVC is based on translatory motion of the image blocks between pictures.</a:t>
            </a:r>
          </a:p>
          <a:p>
            <a:r>
              <a:rPr lang="en-US" dirty="0"/>
              <a:t>The MV describes the translatory motion between the reference block in an already decoded picture and the current block.</a:t>
            </a:r>
          </a:p>
          <a:p>
            <a:r>
              <a:rPr lang="en-US" dirty="0"/>
              <a:t>The previous decoded pictures are denoted with reference indices refIdxL0 and refIdxL1, where L0 and L1 denote the reference lists.</a:t>
            </a:r>
          </a:p>
          <a:p>
            <a:r>
              <a:rPr lang="en-US" dirty="0"/>
              <a:t>The reference indices and lists of previous decoded pictures and the related MVs are included in the motion information of the current block.</a:t>
            </a:r>
          </a:p>
          <a:p>
            <a:r>
              <a:rPr lang="en-US" dirty="0"/>
              <a:t>One set of motion information is used for </a:t>
            </a:r>
            <a:r>
              <a:rPr lang="en-US" dirty="0" err="1"/>
              <a:t>uniprediction</a:t>
            </a:r>
            <a:endParaRPr lang="ru-RU" dirty="0"/>
          </a:p>
          <a:p>
            <a:r>
              <a:rPr lang="en-US" dirty="0"/>
              <a:t>bi-prediction involves two sets of motion information both from list L0 and list L1 to generate two prediction signals, which are then averaged</a:t>
            </a:r>
          </a:p>
        </p:txBody>
      </p:sp>
    </p:spTree>
    <p:extLst>
      <p:ext uri="{BB962C8B-B14F-4D97-AF65-F5344CB8AC3E}">
        <p14:creationId xmlns:p14="http://schemas.microsoft.com/office/powerpoint/2010/main" val="271252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F9ECD4-619C-0882-1767-6CDE3F74F9C5}"/>
              </a:ext>
            </a:extLst>
          </p:cNvPr>
          <p:cNvSpPr>
            <a:spLocks noGrp="1"/>
          </p:cNvSpPr>
          <p:nvPr>
            <p:ph type="title"/>
          </p:nvPr>
        </p:nvSpPr>
        <p:spPr/>
        <p:txBody>
          <a:bodyPr/>
          <a:lstStyle/>
          <a:p>
            <a:r>
              <a:rPr lang="en-US" dirty="0"/>
              <a:t>Merge mode in VVC</a:t>
            </a:r>
          </a:p>
        </p:txBody>
      </p:sp>
      <p:sp>
        <p:nvSpPr>
          <p:cNvPr id="3" name="Объект 2">
            <a:extLst>
              <a:ext uri="{FF2B5EF4-FFF2-40B4-BE49-F238E27FC236}">
                <a16:creationId xmlns:a16="http://schemas.microsoft.com/office/drawing/2014/main" id="{02B6DBC7-629E-C98F-72BD-1CCCFDDFFF3B}"/>
              </a:ext>
            </a:extLst>
          </p:cNvPr>
          <p:cNvSpPr>
            <a:spLocks noGrp="1"/>
          </p:cNvSpPr>
          <p:nvPr>
            <p:ph idx="1"/>
          </p:nvPr>
        </p:nvSpPr>
        <p:spPr/>
        <p:txBody>
          <a:bodyPr/>
          <a:lstStyle/>
          <a:p>
            <a:r>
              <a:rPr lang="en-US" dirty="0"/>
              <a:t>In VVC, a merge mode is used to exploit the spatial and temporal correlation in the motion model parameters of a block partition.</a:t>
            </a:r>
          </a:p>
          <a:p>
            <a:r>
              <a:rPr lang="en-US" dirty="0"/>
              <a:t> A list of motion information candidates (merge candidates list) is constructed from the already decoded neighboring blocks of the current block.</a:t>
            </a:r>
          </a:p>
          <a:p>
            <a:r>
              <a:rPr lang="en-US" dirty="0"/>
              <a:t>Instead of the motion information, the index of the candidate is encoded in the bitstream.</a:t>
            </a:r>
          </a:p>
        </p:txBody>
      </p:sp>
    </p:spTree>
    <p:extLst>
      <p:ext uri="{BB962C8B-B14F-4D97-AF65-F5344CB8AC3E}">
        <p14:creationId xmlns:p14="http://schemas.microsoft.com/office/powerpoint/2010/main" val="386005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D1A1E6-0B35-A4E9-21A1-80352E2C0B82}"/>
              </a:ext>
            </a:extLst>
          </p:cNvPr>
          <p:cNvSpPr>
            <a:spLocks noGrp="1"/>
          </p:cNvSpPr>
          <p:nvPr>
            <p:ph type="title"/>
          </p:nvPr>
        </p:nvSpPr>
        <p:spPr>
          <a:xfrm>
            <a:off x="838199" y="365125"/>
            <a:ext cx="10786607" cy="1325563"/>
          </a:xfrm>
        </p:spPr>
        <p:txBody>
          <a:bodyPr/>
          <a:lstStyle/>
          <a:p>
            <a:r>
              <a:rPr lang="en-US" dirty="0"/>
              <a:t>Decoder side motion vector derivation (DMVD)</a:t>
            </a:r>
          </a:p>
        </p:txBody>
      </p:sp>
      <p:sp>
        <p:nvSpPr>
          <p:cNvPr id="3" name="Объект 2">
            <a:extLst>
              <a:ext uri="{FF2B5EF4-FFF2-40B4-BE49-F238E27FC236}">
                <a16:creationId xmlns:a16="http://schemas.microsoft.com/office/drawing/2014/main" id="{A36E1B05-113C-59DE-1842-D6DBCA0EFC3D}"/>
              </a:ext>
            </a:extLst>
          </p:cNvPr>
          <p:cNvSpPr>
            <a:spLocks noGrp="1"/>
          </p:cNvSpPr>
          <p:nvPr>
            <p:ph idx="1"/>
          </p:nvPr>
        </p:nvSpPr>
        <p:spPr/>
        <p:txBody>
          <a:bodyPr>
            <a:normAutofit/>
          </a:bodyPr>
          <a:lstStyle/>
          <a:p>
            <a:r>
              <a:rPr lang="en-US" dirty="0"/>
              <a:t>DMVD flag is put in the bitstream to indicate that the DMVD mode is applied on the current block. </a:t>
            </a:r>
          </a:p>
          <a:p>
            <a:r>
              <a:rPr lang="en-US" dirty="0"/>
              <a:t>When the DVMD flag is true, the top and left decoded neighboring samples of the current block are used as a DMVD template. </a:t>
            </a:r>
          </a:p>
          <a:p>
            <a:r>
              <a:rPr lang="en-US" dirty="0"/>
              <a:t>A motion estimation between the DMVD template and the decoded samples in the previous reference pictures is performed on the decoder side. </a:t>
            </a:r>
          </a:p>
          <a:p>
            <a:r>
              <a:rPr lang="en-US" dirty="0"/>
              <a:t>The MVs with lowest distortion are selected as the final MVs of the current block</a:t>
            </a:r>
          </a:p>
        </p:txBody>
      </p:sp>
    </p:spTree>
    <p:extLst>
      <p:ext uri="{BB962C8B-B14F-4D97-AF65-F5344CB8AC3E}">
        <p14:creationId xmlns:p14="http://schemas.microsoft.com/office/powerpoint/2010/main" val="294386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4D7600-B6B9-670F-BAC1-957FEAAE2655}"/>
              </a:ext>
            </a:extLst>
          </p:cNvPr>
          <p:cNvSpPr>
            <a:spLocks noGrp="1"/>
          </p:cNvSpPr>
          <p:nvPr>
            <p:ph type="title"/>
          </p:nvPr>
        </p:nvSpPr>
        <p:spPr/>
        <p:txBody>
          <a:bodyPr/>
          <a:lstStyle/>
          <a:p>
            <a:r>
              <a:rPr lang="en-US" dirty="0"/>
              <a:t>TEMPLATE MATCHING-BASED DMVR:</a:t>
            </a:r>
            <a:br>
              <a:rPr lang="en-US" dirty="0"/>
            </a:br>
            <a:r>
              <a:rPr lang="en-US" dirty="0"/>
              <a:t>Template matching</a:t>
            </a:r>
          </a:p>
        </p:txBody>
      </p:sp>
      <p:sp>
        <p:nvSpPr>
          <p:cNvPr id="3" name="Объект 2">
            <a:extLst>
              <a:ext uri="{FF2B5EF4-FFF2-40B4-BE49-F238E27FC236}">
                <a16:creationId xmlns:a16="http://schemas.microsoft.com/office/drawing/2014/main" id="{D232CE5F-F3C7-7841-75A0-3FDE8B1C3ADE}"/>
              </a:ext>
            </a:extLst>
          </p:cNvPr>
          <p:cNvSpPr>
            <a:spLocks noGrp="1"/>
          </p:cNvSpPr>
          <p:nvPr>
            <p:ph idx="1"/>
          </p:nvPr>
        </p:nvSpPr>
        <p:spPr>
          <a:xfrm>
            <a:off x="838200" y="1825624"/>
            <a:ext cx="7113104" cy="4463857"/>
          </a:xfrm>
        </p:spPr>
        <p:txBody>
          <a:bodyPr>
            <a:normAutofit/>
          </a:bodyPr>
          <a:lstStyle/>
          <a:p>
            <a:r>
              <a:rPr lang="en-US" sz="2400" dirty="0"/>
              <a:t>Two MVs of the bi-prediction coded block are further refined by a template matching process. </a:t>
            </a:r>
            <a:endParaRPr lang="ru-RU" sz="2400" dirty="0"/>
          </a:p>
          <a:p>
            <a:r>
              <a:rPr lang="en-US" sz="2400" dirty="0"/>
              <a:t>Template is generated as the average of the two initial predicted blocks from the initial MV0 of the reference picture list L0 and initial MV1 of the reference picture list L1.</a:t>
            </a:r>
          </a:p>
        </p:txBody>
      </p:sp>
      <p:pic>
        <p:nvPicPr>
          <p:cNvPr id="5" name="Рисунок 4">
            <a:extLst>
              <a:ext uri="{FF2B5EF4-FFF2-40B4-BE49-F238E27FC236}">
                <a16:creationId xmlns:a16="http://schemas.microsoft.com/office/drawing/2014/main" id="{8D5C0D5B-B162-5DCE-0BE7-659BD05B9B96}"/>
              </a:ext>
            </a:extLst>
          </p:cNvPr>
          <p:cNvPicPr>
            <a:picLocks noChangeAspect="1"/>
          </p:cNvPicPr>
          <p:nvPr/>
        </p:nvPicPr>
        <p:blipFill>
          <a:blip r:embed="rId2"/>
          <a:stretch>
            <a:fillRect/>
          </a:stretch>
        </p:blipFill>
        <p:spPr>
          <a:xfrm>
            <a:off x="8283764" y="1140481"/>
            <a:ext cx="3578508" cy="2352130"/>
          </a:xfrm>
          <a:prstGeom prst="rect">
            <a:avLst/>
          </a:prstGeom>
        </p:spPr>
      </p:pic>
      <p:sp>
        <p:nvSpPr>
          <p:cNvPr id="6" name="Объект 2">
            <a:extLst>
              <a:ext uri="{FF2B5EF4-FFF2-40B4-BE49-F238E27FC236}">
                <a16:creationId xmlns:a16="http://schemas.microsoft.com/office/drawing/2014/main" id="{4AC672FE-12FE-8275-593A-6F360193DBBC}"/>
              </a:ext>
            </a:extLst>
          </p:cNvPr>
          <p:cNvSpPr txBox="1">
            <a:spLocks/>
          </p:cNvSpPr>
          <p:nvPr/>
        </p:nvSpPr>
        <p:spPr>
          <a:xfrm>
            <a:off x="838200" y="4057552"/>
            <a:ext cx="9680050" cy="2524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Distortion between the generated template and the sample region around the initial prediction block in the reference pictures is calculated.</a:t>
            </a:r>
          </a:p>
          <a:p>
            <a:r>
              <a:rPr lang="en-US" sz="2400" dirty="0"/>
              <a:t>The refined MVs that yield the minimum distortion are considered as the updated MVs (MV′0 and MV′1). </a:t>
            </a:r>
          </a:p>
          <a:p>
            <a:r>
              <a:rPr lang="en-US" sz="2400" dirty="0"/>
              <a:t>The updated MVs are used to generate the bi-prediction signal</a:t>
            </a:r>
          </a:p>
        </p:txBody>
      </p:sp>
    </p:spTree>
    <p:extLst>
      <p:ext uri="{BB962C8B-B14F-4D97-AF65-F5344CB8AC3E}">
        <p14:creationId xmlns:p14="http://schemas.microsoft.com/office/powerpoint/2010/main" val="78253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BD6428-29FA-B15D-AC29-02E69CACAB30}"/>
              </a:ext>
            </a:extLst>
          </p:cNvPr>
          <p:cNvSpPr>
            <a:spLocks noGrp="1"/>
          </p:cNvSpPr>
          <p:nvPr>
            <p:ph type="title"/>
          </p:nvPr>
        </p:nvSpPr>
        <p:spPr/>
        <p:txBody>
          <a:bodyPr/>
          <a:lstStyle/>
          <a:p>
            <a:r>
              <a:rPr lang="en-US" dirty="0"/>
              <a:t>Multi-stage and multi-iteration</a:t>
            </a:r>
          </a:p>
        </p:txBody>
      </p:sp>
      <p:sp>
        <p:nvSpPr>
          <p:cNvPr id="3" name="Объект 2">
            <a:extLst>
              <a:ext uri="{FF2B5EF4-FFF2-40B4-BE49-F238E27FC236}">
                <a16:creationId xmlns:a16="http://schemas.microsoft.com/office/drawing/2014/main" id="{03F30382-686B-CFC5-69FB-3AE9C55E7685}"/>
              </a:ext>
            </a:extLst>
          </p:cNvPr>
          <p:cNvSpPr>
            <a:spLocks noGrp="1"/>
          </p:cNvSpPr>
          <p:nvPr>
            <p:ph idx="1"/>
          </p:nvPr>
        </p:nvSpPr>
        <p:spPr/>
        <p:txBody>
          <a:bodyPr>
            <a:normAutofit/>
          </a:bodyPr>
          <a:lstStyle/>
          <a:p>
            <a:r>
              <a:rPr lang="en-US" dirty="0"/>
              <a:t>The refinement resolution of a MV can be integer-pel or half-pel accuracy. </a:t>
            </a:r>
          </a:p>
          <a:p>
            <a:r>
              <a:rPr lang="en-US" dirty="0"/>
              <a:t>In the initial integer-pel stage, DMVR is performed with multiple iterations surrounding the initial MVs with integer-pel step length.</a:t>
            </a:r>
          </a:p>
          <a:p>
            <a:r>
              <a:rPr lang="en-US" dirty="0"/>
              <a:t>After the refined MVs with lowest cost are found, half-pel DMVR is performed surrounding the found refined MVs with half-pel step length</a:t>
            </a:r>
          </a:p>
          <a:p>
            <a:r>
              <a:rPr lang="en-US" dirty="0"/>
              <a:t>The process is iterated until the MVs no longer change</a:t>
            </a:r>
          </a:p>
        </p:txBody>
      </p:sp>
    </p:spTree>
    <p:extLst>
      <p:ext uri="{BB962C8B-B14F-4D97-AF65-F5344CB8AC3E}">
        <p14:creationId xmlns:p14="http://schemas.microsoft.com/office/powerpoint/2010/main" val="113263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587E3A-5A14-A194-B80A-874016038384}"/>
              </a:ext>
            </a:extLst>
          </p:cNvPr>
          <p:cNvSpPr>
            <a:spLocks noGrp="1"/>
          </p:cNvSpPr>
          <p:nvPr>
            <p:ph type="title"/>
          </p:nvPr>
        </p:nvSpPr>
        <p:spPr/>
        <p:txBody>
          <a:bodyPr/>
          <a:lstStyle/>
          <a:p>
            <a:r>
              <a:rPr lang="en-US" dirty="0"/>
              <a:t>MV difference mirroring</a:t>
            </a:r>
          </a:p>
        </p:txBody>
      </p:sp>
      <p:sp>
        <p:nvSpPr>
          <p:cNvPr id="3" name="Объект 2">
            <a:extLst>
              <a:ext uri="{FF2B5EF4-FFF2-40B4-BE49-F238E27FC236}">
                <a16:creationId xmlns:a16="http://schemas.microsoft.com/office/drawing/2014/main" id="{C265D8EA-600A-5F9D-F368-C6E5273DFA23}"/>
              </a:ext>
            </a:extLst>
          </p:cNvPr>
          <p:cNvSpPr>
            <a:spLocks noGrp="1"/>
          </p:cNvSpPr>
          <p:nvPr>
            <p:ph idx="1"/>
          </p:nvPr>
        </p:nvSpPr>
        <p:spPr/>
        <p:txBody>
          <a:bodyPr>
            <a:normAutofit/>
          </a:bodyPr>
          <a:lstStyle/>
          <a:p>
            <a:r>
              <a:rPr lang="en-US" dirty="0"/>
              <a:t>In natural video sequences, the movement of an object between subsequent pictures is often approximately uniform</a:t>
            </a:r>
          </a:p>
          <a:p>
            <a:r>
              <a:rPr lang="en-US" dirty="0"/>
              <a:t>Bi-prediction: one past reference picture and one future reference picture are used to predict the block in the current picture</a:t>
            </a:r>
          </a:p>
          <a:p>
            <a:r>
              <a:rPr lang="en-US" dirty="0"/>
              <a:t>MVs of the current block from both reference pictures are likely approximately mirrored.</a:t>
            </a:r>
          </a:p>
          <a:p>
            <a:r>
              <a:rPr lang="en-US" dirty="0"/>
              <a:t>Iteration 1: 				Iteration 2: </a:t>
            </a:r>
          </a:p>
          <a:p>
            <a:r>
              <a:rPr lang="en-US" dirty="0"/>
              <a:t>By applying MV difference mirroring, half of the MRSAD calculations of template matching-based DMVR are saved</a:t>
            </a:r>
          </a:p>
        </p:txBody>
      </p:sp>
      <p:pic>
        <p:nvPicPr>
          <p:cNvPr id="13" name="Рисунок 12">
            <a:extLst>
              <a:ext uri="{FF2B5EF4-FFF2-40B4-BE49-F238E27FC236}">
                <a16:creationId xmlns:a16="http://schemas.microsoft.com/office/drawing/2014/main" id="{8F013DF1-0501-2438-FD03-B998352D4513}"/>
              </a:ext>
            </a:extLst>
          </p:cNvPr>
          <p:cNvPicPr>
            <a:picLocks noChangeAspect="1"/>
          </p:cNvPicPr>
          <p:nvPr/>
        </p:nvPicPr>
        <p:blipFill>
          <a:blip r:embed="rId2"/>
          <a:stretch>
            <a:fillRect/>
          </a:stretch>
        </p:blipFill>
        <p:spPr>
          <a:xfrm>
            <a:off x="2871573" y="4460570"/>
            <a:ext cx="2400635" cy="600159"/>
          </a:xfrm>
          <a:prstGeom prst="rect">
            <a:avLst/>
          </a:prstGeom>
        </p:spPr>
      </p:pic>
      <p:pic>
        <p:nvPicPr>
          <p:cNvPr id="15" name="Рисунок 14">
            <a:extLst>
              <a:ext uri="{FF2B5EF4-FFF2-40B4-BE49-F238E27FC236}">
                <a16:creationId xmlns:a16="http://schemas.microsoft.com/office/drawing/2014/main" id="{EB69EDD0-FE07-E76E-2B1D-265C0D0689C7}"/>
              </a:ext>
            </a:extLst>
          </p:cNvPr>
          <p:cNvPicPr>
            <a:picLocks noChangeAspect="1"/>
          </p:cNvPicPr>
          <p:nvPr/>
        </p:nvPicPr>
        <p:blipFill>
          <a:blip r:embed="rId3"/>
          <a:stretch>
            <a:fillRect/>
          </a:stretch>
        </p:blipFill>
        <p:spPr>
          <a:xfrm>
            <a:off x="8120109" y="4412939"/>
            <a:ext cx="2400635" cy="647790"/>
          </a:xfrm>
          <a:prstGeom prst="rect">
            <a:avLst/>
          </a:prstGeom>
        </p:spPr>
      </p:pic>
    </p:spTree>
    <p:extLst>
      <p:ext uri="{BB962C8B-B14F-4D97-AF65-F5344CB8AC3E}">
        <p14:creationId xmlns:p14="http://schemas.microsoft.com/office/powerpoint/2010/main" val="1771845774"/>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1152</TotalTime>
  <Words>841</Words>
  <Application>Microsoft Office PowerPoint</Application>
  <PresentationFormat>Широкоэкранный</PresentationFormat>
  <Paragraphs>49</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Calibri Light</vt:lpstr>
      <vt:lpstr>Тема Office</vt:lpstr>
      <vt:lpstr>Decoder Side Motion Vector Refinement for Versatile Video Coding</vt:lpstr>
      <vt:lpstr>Introduction</vt:lpstr>
      <vt:lpstr>Introduction - 2</vt:lpstr>
      <vt:lpstr>Inter picture prediction in VVC</vt:lpstr>
      <vt:lpstr>Merge mode in VVC</vt:lpstr>
      <vt:lpstr>Decoder side motion vector derivation (DMVD)</vt:lpstr>
      <vt:lpstr>TEMPLATE MATCHING-BASED DMVR: Template matching</vt:lpstr>
      <vt:lpstr>Multi-stage and multi-iteration</vt:lpstr>
      <vt:lpstr>MV difference mirroring</vt:lpstr>
      <vt:lpstr>BILATERAL MATCHING-BASED DMVR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Decoder Side Motion Vector Refinement for Versatile Video Coding</dc:title>
  <dc:creator>Алексей Журавлев</dc:creator>
  <cp:lastModifiedBy>Алексей Журавлев</cp:lastModifiedBy>
  <cp:revision>7</cp:revision>
  <dcterms:created xsi:type="dcterms:W3CDTF">2023-03-14T15:00:17Z</dcterms:created>
  <dcterms:modified xsi:type="dcterms:W3CDTF">2023-03-15T10:12:34Z</dcterms:modified>
</cp:coreProperties>
</file>