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7" r:id="rId13"/>
    <p:sldId id="270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4284-F84F-4B55-970E-A3C879584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9FAA0-6C5B-4269-B349-2AEFC857C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D985F-37B5-4325-AA52-628233DD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BF7A-65C6-4E6B-A2A6-A0C67625C8AD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851EB-19C6-46D2-B980-C9D531FA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976F-B445-45E0-97B9-C59F4DBA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F689-73FA-4251-B9C6-B2D4723D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8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0AF3-F96D-4A9F-9C46-10E57714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51973-92E6-4C75-A8E8-1546C7273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CB1C1-5D7B-478A-9714-FE4D6104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BF7A-65C6-4E6B-A2A6-A0C67625C8AD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98499-BE16-4B92-8665-70A54A21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F74C-D2CE-423F-AA0D-20D9A8CE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F689-73FA-4251-B9C6-B2D4723D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8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94D8E-6CC5-41AD-A209-50C441479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7037C-9970-4CAD-8652-129BBF9AD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5ADF9-AE7F-426A-89DA-168DF621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BF7A-65C6-4E6B-A2A6-A0C67625C8AD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A6CE1-B6C6-4CB5-9E32-7AAB1BDE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0176A-93F3-4F77-A882-F34BBF39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F689-73FA-4251-B9C6-B2D4723D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F43B-6040-415D-A63B-DAA9E523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2137-566A-4C27-9561-C400237D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9CA11-01C9-4310-A110-81C63903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BF7A-65C6-4E6B-A2A6-A0C67625C8AD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FB42B-16BA-4F98-98A4-8929B2D9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A4F6D-91AB-44FA-8792-439E2BB7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F689-73FA-4251-B9C6-B2D4723D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B2F3-87BC-4F10-90ED-BA05318B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87295-6CB2-4785-AA8A-1CF43EEBC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63A85-161D-4D72-A67D-9E994E44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BF7A-65C6-4E6B-A2A6-A0C67625C8AD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1523-7967-41E8-B829-6538E167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58230-B504-4B51-95FA-F7AF20E2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F689-73FA-4251-B9C6-B2D4723D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6D5D-9500-43B3-918C-5F29767A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E7EA6-5297-43C9-B77D-1F8C872B3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24E77-16DB-4756-8A5C-C4EEA614E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F0265-59D8-409F-AC0C-C714390A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BF7A-65C6-4E6B-A2A6-A0C67625C8AD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87582-4AE5-4994-8C48-61A042E4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09070-792D-4004-9C91-83E55405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F689-73FA-4251-B9C6-B2D4723D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0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354B-A527-4BEE-94B3-6359BCE0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5B052-FE3B-44ED-B9E2-0549B92C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4E28E-9A37-4705-A247-DA910030D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F9BC2-772E-4B44-BC3F-D7D17D1C3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ADDB1-35D9-4161-9F90-9BE5B3F81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5D56E-C66C-4E5D-8257-BD8ABAD8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BF7A-65C6-4E6B-A2A6-A0C67625C8AD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1917C-4065-43D1-8B72-EFD02A80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A4ACB-99CF-4D6A-A574-FD8B6691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F689-73FA-4251-B9C6-B2D4723D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72E3-CD7E-450B-8DB2-178C7C73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F4F8A-9F29-41BE-82B5-60E074B0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BF7A-65C6-4E6B-A2A6-A0C67625C8AD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A8705-0050-4F87-ABFD-13C2D5FC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09AEC-921F-45D4-8F5D-3887C890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F689-73FA-4251-B9C6-B2D4723D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D7A13-B2F2-4318-8D54-B7EE7DB2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BF7A-65C6-4E6B-A2A6-A0C67625C8AD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8C84AD-D88D-45D9-AD86-6EF2A110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29E2A-FE21-4876-B4DE-6FF82FAF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F689-73FA-4251-B9C6-B2D4723D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2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1CB8-BC17-4411-BFCE-621E93F1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EEFC-3FF4-4953-AD3C-B4F427D97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3ED0F-5EE0-4A4C-8AD2-D3ECDD3D9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24676-37F7-4426-B961-D4FE1C5D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BF7A-65C6-4E6B-A2A6-A0C67625C8AD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6E46C-4A52-4BE6-A4E8-7263CE1A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A24F5-5222-4EB7-95E8-A31A6696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F689-73FA-4251-B9C6-B2D4723D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1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77CE-030F-4DE8-B70C-29F1D042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C7AC9-0783-431D-B931-6AC0B212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ED445-4894-4B89-B407-D53711DDB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2B032-1989-440A-B9AD-5809F204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BF7A-65C6-4E6B-A2A6-A0C67625C8AD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3FDF5-8011-46EC-856F-57D1CB12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A0C5F-06CB-4818-83B9-741BF778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F689-73FA-4251-B9C6-B2D4723D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8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FA2D0-F155-44AB-8CCF-795A8132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F9318-326D-49DD-BF9D-ACA5B903A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460C-D4A2-4997-8EDE-602ACCAAC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3BF7A-65C6-4E6B-A2A6-A0C67625C8AD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50FE7-E3D1-4F3D-A685-3576681E3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1104-CD05-4B43-8914-2316B9009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F689-73FA-4251-B9C6-B2D4723D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1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69F0-ABC4-48E3-BBEF-F5E3E6C7D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t-LT" sz="7200" b="1" dirty="0"/>
              <a:t>Baigiamojo darbo pristatymas</a:t>
            </a:r>
            <a:endParaRPr lang="en-US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D9F65-6B09-4860-95D0-714F19ED1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5416" y="5952744"/>
            <a:ext cx="5882640" cy="356616"/>
          </a:xfrm>
        </p:spPr>
        <p:txBody>
          <a:bodyPr>
            <a:normAutofit fontScale="92500" lnSpcReduction="20000"/>
          </a:bodyPr>
          <a:lstStyle/>
          <a:p>
            <a:r>
              <a:rPr lang="lt-LT" b="1" dirty="0"/>
              <a:t>Aleksejus Sosidko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64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27CE-0E3E-4018-8142-6B2068E7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>
            <a:normAutofit fontScale="90000"/>
          </a:bodyPr>
          <a:lstStyle/>
          <a:p>
            <a:pPr algn="ctr"/>
            <a:r>
              <a:rPr lang="lt-LT" b="1" dirty="0"/>
              <a:t>Koreliacinė analizė</a:t>
            </a:r>
            <a:br>
              <a:rPr lang="lt-LT" dirty="0"/>
            </a:br>
            <a:r>
              <a:rPr lang="en-GB" sz="3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tarp ETF 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ir</a:t>
            </a:r>
            <a:r>
              <a:rPr lang="lt-LT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0000"/>
                </a:solidFill>
              </a:rPr>
              <a:t>ger</a:t>
            </a:r>
            <a:r>
              <a:rPr lang="lt-LT" sz="3600" b="1" dirty="0">
                <a:solidFill>
                  <a:srgbClr val="FF0000"/>
                </a:solidFill>
              </a:rPr>
              <a:t>ų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ekonomini</a:t>
            </a:r>
            <a:r>
              <a:rPr lang="lt-LT" sz="3600" b="1" dirty="0">
                <a:solidFill>
                  <a:schemeClr val="accent6">
                    <a:lumMod val="75000"/>
                  </a:schemeClr>
                </a:solidFill>
              </a:rPr>
              <a:t>ų </a:t>
            </a:r>
            <a:r>
              <a:rPr lang="lt-LT" sz="3600" b="1" dirty="0" err="1">
                <a:solidFill>
                  <a:schemeClr val="accent6">
                    <a:lumMod val="75000"/>
                  </a:schemeClr>
                </a:solidFill>
              </a:rPr>
              <a:t>surprises</a:t>
            </a:r>
            <a:r>
              <a:rPr lang="lt-LT" sz="3600" b="1" dirty="0">
                <a:solidFill>
                  <a:schemeClr val="accent6">
                    <a:lumMod val="75000"/>
                  </a:schemeClr>
                </a:solidFill>
              </a:rPr>
              <a:t> duomenų</a:t>
            </a:r>
            <a:r>
              <a:rPr lang="en-GB" sz="3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7825-C040-4BF7-9D35-D6096506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4185"/>
            <a:ext cx="10515600" cy="4758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sz="1200" b="1" dirty="0"/>
              <a:t>ETF change in           </a:t>
            </a:r>
            <a:r>
              <a:rPr lang="en-US" dirty="0"/>
              <a:t>10    20     30     40    50     60   min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</a:t>
            </a:r>
            <a:r>
              <a:rPr lang="en-US" dirty="0" err="1"/>
              <a:t>Nedarbo</a:t>
            </a:r>
            <a:r>
              <a:rPr lang="en-US" dirty="0"/>
              <a:t> </a:t>
            </a:r>
            <a:r>
              <a:rPr lang="en-US" dirty="0" err="1"/>
              <a:t>lygis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VKI</a:t>
            </a:r>
            <a:r>
              <a:rPr lang="lt-LT" dirty="0">
                <a:solidFill>
                  <a:srgbClr val="FF0000"/>
                </a:solidFill>
              </a:rPr>
              <a:t> (</a:t>
            </a:r>
            <a:r>
              <a:rPr lang="lt-LT" dirty="0" err="1">
                <a:solidFill>
                  <a:srgbClr val="FF0000"/>
                </a:solidFill>
              </a:rPr>
              <a:t>YoY</a:t>
            </a:r>
            <a:r>
              <a:rPr lang="lt-LT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BVP</a:t>
            </a:r>
            <a:r>
              <a:rPr lang="lt-LT" dirty="0">
                <a:solidFill>
                  <a:srgbClr val="FF0000"/>
                </a:solidFill>
              </a:rPr>
              <a:t> (</a:t>
            </a:r>
            <a:r>
              <a:rPr lang="lt-LT" dirty="0" err="1">
                <a:solidFill>
                  <a:srgbClr val="FF0000"/>
                </a:solidFill>
              </a:rPr>
              <a:t>QoQ</a:t>
            </a:r>
            <a:r>
              <a:rPr lang="lt-LT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Suprises</a:t>
            </a:r>
            <a:r>
              <a:rPr lang="en-US" sz="2000" dirty="0">
                <a:solidFill>
                  <a:schemeClr val="bg1"/>
                </a:solidFill>
              </a:rPr>
              <a:t> = (Actual) – Forecast) / (Forecast)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048BC-C595-4239-9A09-8551D99C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731"/>
            <a:ext cx="5763768" cy="647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BEB36-A448-4ED0-A520-C21B06313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763768" cy="608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BAA0A5-9720-4B0D-BF2B-C2673B4A6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96" y="4352089"/>
            <a:ext cx="5723172" cy="60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27CE-0E3E-4018-8142-6B2068E7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>
            <a:normAutofit fontScale="90000"/>
          </a:bodyPr>
          <a:lstStyle/>
          <a:p>
            <a:pPr algn="ctr"/>
            <a:r>
              <a:rPr lang="lt-LT" b="1" dirty="0"/>
              <a:t>Koreliacinė analizė</a:t>
            </a:r>
            <a:br>
              <a:rPr lang="lt-LT" dirty="0"/>
            </a:br>
            <a:r>
              <a:rPr lang="en-GB" sz="3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tarp ETF 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ir</a:t>
            </a:r>
            <a:r>
              <a:rPr lang="lt-LT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lt-LT" sz="3600" b="1" dirty="0">
                <a:solidFill>
                  <a:srgbClr val="FF0000"/>
                </a:solidFill>
              </a:rPr>
              <a:t>blogų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ekonomini</a:t>
            </a:r>
            <a:r>
              <a:rPr lang="lt-LT" sz="3600" b="1" dirty="0">
                <a:solidFill>
                  <a:schemeClr val="accent6">
                    <a:lumMod val="75000"/>
                  </a:schemeClr>
                </a:solidFill>
              </a:rPr>
              <a:t>ų </a:t>
            </a:r>
            <a:r>
              <a:rPr lang="lt-LT" sz="3600" b="1" dirty="0" err="1">
                <a:solidFill>
                  <a:schemeClr val="accent6">
                    <a:lumMod val="75000"/>
                  </a:schemeClr>
                </a:solidFill>
              </a:rPr>
              <a:t>surprises</a:t>
            </a:r>
            <a:r>
              <a:rPr lang="lt-LT" sz="3600" b="1" dirty="0">
                <a:solidFill>
                  <a:schemeClr val="accent6">
                    <a:lumMod val="75000"/>
                  </a:schemeClr>
                </a:solidFill>
              </a:rPr>
              <a:t> duomenų</a:t>
            </a:r>
            <a:r>
              <a:rPr lang="en-GB" sz="3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7825-C040-4BF7-9D35-D6096506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4185"/>
            <a:ext cx="10515600" cy="4758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sz="1200" b="1" dirty="0"/>
              <a:t>ETF change in           </a:t>
            </a:r>
            <a:r>
              <a:rPr lang="en-US" dirty="0"/>
              <a:t>10    20     30     40    50     60   min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</a:t>
            </a:r>
            <a:r>
              <a:rPr lang="en-US" dirty="0" err="1"/>
              <a:t>Nedarbo</a:t>
            </a:r>
            <a:r>
              <a:rPr lang="en-US" dirty="0"/>
              <a:t> </a:t>
            </a:r>
            <a:r>
              <a:rPr lang="en-US" dirty="0" err="1"/>
              <a:t>lygis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VKI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BVP</a:t>
            </a:r>
            <a:r>
              <a:rPr lang="lt-LT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Suprises</a:t>
            </a:r>
            <a:r>
              <a:rPr lang="en-US" sz="2000" dirty="0">
                <a:solidFill>
                  <a:schemeClr val="bg1"/>
                </a:solidFill>
              </a:rPr>
              <a:t> = (Actual) – Forecast) / (Forecast)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39EC4-5B09-4F2E-AE2D-84CE542AE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24" y="2584674"/>
            <a:ext cx="5842044" cy="594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E1354F-69B9-4924-8E07-26052149B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37107"/>
            <a:ext cx="5763768" cy="692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BD4944-6546-45B7-A63F-78DA3FE1A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7553"/>
            <a:ext cx="5763768" cy="6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9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495C-4194-4F27-8715-1B69F1D8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dirty="0"/>
              <a:t>Regresinė analizė</a:t>
            </a:r>
            <a:br>
              <a:rPr lang="lt-LT" dirty="0"/>
            </a:br>
            <a:r>
              <a:rPr lang="lt-LT" sz="3200" b="1" dirty="0">
                <a:solidFill>
                  <a:schemeClr val="accent6">
                    <a:lumMod val="50000"/>
                  </a:schemeClr>
                </a:solidFill>
              </a:rPr>
              <a:t>(VKI OLS </a:t>
            </a:r>
            <a:r>
              <a:rPr lang="lt-LT" sz="3200" b="1" dirty="0" err="1">
                <a:solidFill>
                  <a:schemeClr val="accent6">
                    <a:lumMod val="50000"/>
                  </a:schemeClr>
                </a:solidFill>
              </a:rPr>
              <a:t>Regresion</a:t>
            </a:r>
            <a:r>
              <a:rPr lang="lt-LT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lt-LT" sz="3200" b="1" dirty="0" err="1">
                <a:solidFill>
                  <a:schemeClr val="accent6">
                    <a:lumMod val="50000"/>
                  </a:schemeClr>
                </a:solidFill>
              </a:rPr>
              <a:t>Results</a:t>
            </a:r>
            <a:r>
              <a:rPr lang="lt-LT" sz="32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1420A-2215-4032-A88B-02319368A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02C6A-6883-478B-9E1B-3C7D2543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16" y="1690688"/>
            <a:ext cx="6357652" cy="483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3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2D33-8D6C-4CE5-B168-867C2752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dirty="0"/>
              <a:t>Regresinė analizė</a:t>
            </a:r>
            <a:br>
              <a:rPr lang="lt-LT" dirty="0"/>
            </a:br>
            <a:r>
              <a:rPr lang="lt-LT" sz="3200" b="1" dirty="0">
                <a:solidFill>
                  <a:schemeClr val="accent6">
                    <a:lumMod val="50000"/>
                  </a:schemeClr>
                </a:solidFill>
              </a:rPr>
              <a:t>(BVP OLS </a:t>
            </a:r>
            <a:r>
              <a:rPr lang="lt-LT" sz="3200" b="1" dirty="0" err="1">
                <a:solidFill>
                  <a:schemeClr val="accent6">
                    <a:lumMod val="50000"/>
                  </a:schemeClr>
                </a:solidFill>
              </a:rPr>
              <a:t>Regresion</a:t>
            </a:r>
            <a:r>
              <a:rPr lang="lt-LT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lt-LT" sz="3200" b="1" dirty="0" err="1">
                <a:solidFill>
                  <a:schemeClr val="accent6">
                    <a:lumMod val="50000"/>
                  </a:schemeClr>
                </a:solidFill>
              </a:rPr>
              <a:t>Results</a:t>
            </a:r>
            <a:r>
              <a:rPr lang="lt-LT" sz="32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49612A-C685-49CF-B221-F2477CCA0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71" y="1690688"/>
            <a:ext cx="5804726" cy="4404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DE6D96-2788-4AC4-8A23-72541BD45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694" y="1539740"/>
            <a:ext cx="6384306" cy="455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2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FBE1-426A-4470-960B-3CB5516D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dirty="0"/>
              <a:t>Regresijos modelis</a:t>
            </a:r>
            <a:br>
              <a:rPr lang="en-US" b="1" dirty="0"/>
            </a:b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(Training set)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8EC3-561B-4AF2-83D9-F91E2865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60 % (10 ta</a:t>
            </a:r>
            <a:r>
              <a:rPr lang="lt-LT" dirty="0" err="1"/>
              <a:t>škų</a:t>
            </a:r>
            <a:r>
              <a:rPr lang="lt-LT" dirty="0"/>
              <a:t>)</a:t>
            </a:r>
            <a:endParaRPr lang="en-US" dirty="0"/>
          </a:p>
          <a:p>
            <a:r>
              <a:rPr lang="en-US" dirty="0"/>
              <a:t>R^2 = 29%</a:t>
            </a:r>
          </a:p>
          <a:p>
            <a:r>
              <a:rPr lang="lt-LT" dirty="0">
                <a:solidFill>
                  <a:srgbClr val="FF0000"/>
                </a:solidFill>
              </a:rPr>
              <a:t>ETF 20 min </a:t>
            </a:r>
            <a:r>
              <a:rPr lang="en-US" dirty="0">
                <a:solidFill>
                  <a:srgbClr val="FF0000"/>
                </a:solidFill>
              </a:rPr>
              <a:t>= 0,22 – 0,004BVP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4743C-3229-4885-93F9-54A181B54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889" y="1673225"/>
            <a:ext cx="61531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95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FBE1-426A-4470-960B-3CB5516D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dirty="0"/>
              <a:t>Regresijos modelis</a:t>
            </a:r>
            <a:br>
              <a:rPr lang="en-US" b="1" dirty="0"/>
            </a:b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(Test set)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8EC3-561B-4AF2-83D9-F91E2865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40 %</a:t>
            </a:r>
            <a:r>
              <a:rPr lang="lt-LT" dirty="0"/>
              <a:t> (7 taškai)</a:t>
            </a:r>
            <a:endParaRPr lang="en-US" dirty="0"/>
          </a:p>
          <a:p>
            <a:r>
              <a:rPr lang="en-US" dirty="0"/>
              <a:t>R^2 = </a:t>
            </a:r>
            <a:r>
              <a:rPr lang="lt-LT" dirty="0"/>
              <a:t>14,6</a:t>
            </a:r>
            <a:r>
              <a:rPr lang="en-GB" dirty="0"/>
              <a:t>%</a:t>
            </a:r>
            <a:endParaRPr lang="lt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C37DA-C749-43E0-9343-A8487A758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925" y="1730375"/>
            <a:ext cx="59531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3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A3CE-A80B-4FCD-9295-1E848158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</a:t>
            </a:r>
            <a:r>
              <a:rPr lang="lt-LT" b="1" dirty="0" err="1"/>
              <a:t>švados</a:t>
            </a:r>
            <a:r>
              <a:rPr lang="lt-LT" b="1" dirty="0"/>
              <a:t> (1)</a:t>
            </a:r>
            <a:br>
              <a:rPr lang="lt-LT" b="1" dirty="0"/>
            </a:br>
            <a:r>
              <a:rPr lang="lt-LT" sz="3100" b="1" dirty="0"/>
              <a:t>1. Atskleisti Euro </a:t>
            </a:r>
            <a:r>
              <a:rPr lang="lt-LT" sz="3100" b="1" dirty="0" err="1"/>
              <a:t>Stoxx</a:t>
            </a:r>
            <a:r>
              <a:rPr lang="lt-LT" sz="3100" b="1" dirty="0"/>
              <a:t> 50 ETF </a:t>
            </a:r>
            <a:r>
              <a:rPr lang="lt-LT" sz="3100" b="1" dirty="0" err="1"/>
              <a:t>iShares</a:t>
            </a:r>
            <a:r>
              <a:rPr lang="lt-LT" sz="3100" b="1" dirty="0"/>
              <a:t> (</a:t>
            </a:r>
            <a:r>
              <a:rPr lang="en-US" sz="3100" b="1" dirty="0"/>
              <a:t>DJSXE</a:t>
            </a:r>
            <a:r>
              <a:rPr lang="lt-LT" sz="3100" b="1" dirty="0"/>
              <a:t>) gražų svyravimų ribas: </a:t>
            </a:r>
            <a:r>
              <a:rPr lang="lt-LT" sz="3100" b="1" dirty="0">
                <a:solidFill>
                  <a:schemeClr val="accent6">
                    <a:lumMod val="75000"/>
                  </a:schemeClr>
                </a:solidFill>
              </a:rPr>
              <a:t>nedarbo lygio, BVP ir vartotojų kainų indekso atvejai.</a:t>
            </a:r>
            <a:br>
              <a:rPr lang="lt-LT" dirty="0">
                <a:solidFill>
                  <a:schemeClr val="accent6">
                    <a:lumMod val="75000"/>
                  </a:schemeClr>
                </a:solidFill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DD9A-99B0-43AD-B44B-C8CA1DA48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5727"/>
            <a:ext cx="10515600" cy="37812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t-LT" sz="4800" dirty="0"/>
              <a:t>Nedarbo lygio nuo ~ -1,5</a:t>
            </a:r>
            <a:r>
              <a:rPr lang="en-GB" sz="4800" dirty="0"/>
              <a:t>%</a:t>
            </a:r>
            <a:r>
              <a:rPr lang="lt-LT" sz="4800" dirty="0"/>
              <a:t> iki 1,5</a:t>
            </a:r>
            <a:r>
              <a:rPr lang="en-GB" sz="4800" dirty="0"/>
              <a:t>%</a:t>
            </a:r>
            <a:endParaRPr lang="lt-LT" sz="4800" dirty="0"/>
          </a:p>
          <a:p>
            <a:pPr marL="0" indent="0">
              <a:buNone/>
            </a:pPr>
            <a:r>
              <a:rPr lang="lt-LT" sz="4800" dirty="0"/>
              <a:t>BVP nuo ~ -1,5</a:t>
            </a:r>
            <a:r>
              <a:rPr lang="en-GB" sz="4800" dirty="0"/>
              <a:t>%</a:t>
            </a:r>
            <a:r>
              <a:rPr lang="lt-LT" sz="4800" dirty="0"/>
              <a:t> iki 1</a:t>
            </a:r>
            <a:r>
              <a:rPr lang="en-GB" sz="4800" dirty="0"/>
              <a:t>%</a:t>
            </a:r>
            <a:endParaRPr lang="lt-LT" sz="4800" dirty="0"/>
          </a:p>
          <a:p>
            <a:pPr marL="0" indent="0">
              <a:buNone/>
            </a:pPr>
            <a:r>
              <a:rPr lang="lt-LT" sz="4800" dirty="0"/>
              <a:t>VKI nuo</a:t>
            </a:r>
            <a:r>
              <a:rPr lang="en-GB" sz="4800" dirty="0"/>
              <a:t> </a:t>
            </a:r>
            <a:r>
              <a:rPr lang="lt-LT" sz="4800" dirty="0"/>
              <a:t>~ -</a:t>
            </a:r>
            <a:r>
              <a:rPr lang="en-GB" sz="4800" dirty="0"/>
              <a:t>2</a:t>
            </a:r>
            <a:r>
              <a:rPr lang="lt-LT" sz="4800" dirty="0"/>
              <a:t>,5</a:t>
            </a:r>
            <a:r>
              <a:rPr lang="en-GB" sz="4800" dirty="0"/>
              <a:t>%</a:t>
            </a:r>
            <a:r>
              <a:rPr lang="lt-LT" sz="4800" dirty="0"/>
              <a:t> iki </a:t>
            </a:r>
            <a:r>
              <a:rPr lang="en-GB" sz="4800" dirty="0"/>
              <a:t>2%</a:t>
            </a:r>
            <a:endParaRPr lang="lt-LT" sz="4800" dirty="0"/>
          </a:p>
          <a:p>
            <a:pPr marL="0" indent="0">
              <a:buNone/>
            </a:pPr>
            <a:endParaRPr lang="lt-L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lt-LT" dirty="0"/>
              <a:t>    </a:t>
            </a:r>
          </a:p>
          <a:p>
            <a:pPr marL="0" indent="0">
              <a:buNone/>
            </a:pPr>
            <a:r>
              <a:rPr lang="lt-LT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96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A3CE-A80B-4FCD-9295-1E848158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</a:t>
            </a:r>
            <a:r>
              <a:rPr lang="lt-LT" b="1" dirty="0" err="1"/>
              <a:t>švados</a:t>
            </a:r>
            <a:r>
              <a:rPr lang="lt-LT" b="1" dirty="0"/>
              <a:t> (2)</a:t>
            </a:r>
            <a:br>
              <a:rPr lang="lt-LT" b="1" dirty="0"/>
            </a:br>
            <a:r>
              <a:rPr lang="en-GB" sz="4000" b="1" dirty="0"/>
              <a:t>2</a:t>
            </a:r>
            <a:r>
              <a:rPr lang="lt-LT" sz="4000" b="1" dirty="0"/>
              <a:t>. Nustatyti koreliacinius ryšius</a:t>
            </a:r>
            <a:br>
              <a:rPr lang="lt-LT" sz="3200" dirty="0"/>
            </a:br>
            <a:br>
              <a:rPr lang="lt-LT" dirty="0">
                <a:solidFill>
                  <a:schemeClr val="accent6">
                    <a:lumMod val="75000"/>
                  </a:schemeClr>
                </a:solidFill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DD9A-99B0-43AD-B44B-C8CA1DA48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5727"/>
            <a:ext cx="10515600" cy="37812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Reik</a:t>
            </a:r>
            <a:r>
              <a:rPr lang="lt-LT" dirty="0" err="1"/>
              <a:t>šmingo</a:t>
            </a:r>
            <a:r>
              <a:rPr lang="lt-LT" dirty="0"/>
              <a:t> R t</a:t>
            </a:r>
            <a:r>
              <a:rPr lang="en-GB" dirty="0" err="1"/>
              <a:t>arp</a:t>
            </a:r>
            <a:r>
              <a:rPr lang="en-GB" dirty="0"/>
              <a:t> ETF</a:t>
            </a:r>
            <a:r>
              <a:rPr lang="lt-LT" dirty="0"/>
              <a:t> ir </a:t>
            </a:r>
            <a:r>
              <a:rPr lang="lt-LT" dirty="0">
                <a:solidFill>
                  <a:schemeClr val="accent6">
                    <a:lumMod val="75000"/>
                  </a:schemeClr>
                </a:solidFill>
              </a:rPr>
              <a:t>nedarbo lygio </a:t>
            </a:r>
            <a:r>
              <a:rPr lang="lt-LT" dirty="0" err="1">
                <a:solidFill>
                  <a:schemeClr val="accent6">
                    <a:lumMod val="75000"/>
                  </a:schemeClr>
                </a:solidFill>
              </a:rPr>
              <a:t>surprises</a:t>
            </a:r>
            <a:r>
              <a:rPr lang="lt-L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/>
              <a:t>– </a:t>
            </a:r>
            <a:r>
              <a:rPr lang="en-GB" dirty="0" err="1">
                <a:solidFill>
                  <a:srgbClr val="FF0000"/>
                </a:solidFill>
              </a:rPr>
              <a:t>nebuvo</a:t>
            </a:r>
            <a:endParaRPr lang="lt-LT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lt-LT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err="1"/>
              <a:t>Reik</a:t>
            </a:r>
            <a:r>
              <a:rPr lang="lt-LT" dirty="0" err="1"/>
              <a:t>šmingo</a:t>
            </a:r>
            <a:r>
              <a:rPr lang="lt-LT" dirty="0"/>
              <a:t> R t</a:t>
            </a:r>
            <a:r>
              <a:rPr lang="en-GB" dirty="0" err="1"/>
              <a:t>arp</a:t>
            </a:r>
            <a:r>
              <a:rPr lang="en-GB" dirty="0"/>
              <a:t> ETF</a:t>
            </a:r>
            <a:r>
              <a:rPr lang="lt-LT" dirty="0"/>
              <a:t> ir </a:t>
            </a:r>
            <a:r>
              <a:rPr lang="lt-LT" dirty="0">
                <a:solidFill>
                  <a:schemeClr val="accent6">
                    <a:lumMod val="75000"/>
                  </a:schemeClr>
                </a:solidFill>
              </a:rPr>
              <a:t>VKI gerų </a:t>
            </a:r>
            <a:r>
              <a:rPr lang="lt-LT" dirty="0" err="1">
                <a:solidFill>
                  <a:schemeClr val="accent6">
                    <a:lumMod val="75000"/>
                  </a:schemeClr>
                </a:solidFill>
              </a:rPr>
              <a:t>surprises</a:t>
            </a:r>
            <a:endParaRPr lang="lt-LT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Reikšmingo R tarp ETF ir</a:t>
            </a:r>
            <a:r>
              <a:rPr lang="lt-LT" dirty="0">
                <a:solidFill>
                  <a:schemeClr val="accent6">
                    <a:lumMod val="75000"/>
                  </a:schemeClr>
                </a:solidFill>
              </a:rPr>
              <a:t> BVP gerų </a:t>
            </a:r>
            <a:r>
              <a:rPr lang="lt-LT" dirty="0" err="1">
                <a:solidFill>
                  <a:schemeClr val="accent6">
                    <a:lumMod val="75000"/>
                  </a:schemeClr>
                </a:solidFill>
              </a:rPr>
              <a:t>surprises</a:t>
            </a:r>
            <a:endParaRPr lang="lt-L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lt-LT" dirty="0"/>
              <a:t>    </a:t>
            </a:r>
          </a:p>
          <a:p>
            <a:pPr marL="0" indent="0">
              <a:buNone/>
            </a:pPr>
            <a:r>
              <a:rPr lang="lt-LT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38D4D-A2FE-4C80-886A-5BDA9221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032" y="3785616"/>
            <a:ext cx="5763768" cy="608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9C760E-CBD9-4199-A541-446AB34B4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628" y="5479929"/>
            <a:ext cx="5723172" cy="60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12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A3CE-A80B-4FCD-9295-1E848158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223"/>
            <a:ext cx="10515600" cy="194259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</a:t>
            </a:r>
            <a:r>
              <a:rPr lang="lt-LT" b="1" dirty="0" err="1"/>
              <a:t>švados</a:t>
            </a:r>
            <a:r>
              <a:rPr lang="lt-LT" b="1" dirty="0"/>
              <a:t> (3)</a:t>
            </a:r>
            <a:br>
              <a:rPr lang="lt-LT" b="1" dirty="0"/>
            </a:br>
            <a:r>
              <a:rPr lang="lt-LT" sz="3600" b="1" dirty="0"/>
              <a:t>3. Jei koreliacijos koeficientai &gt; 50</a:t>
            </a:r>
            <a:r>
              <a:rPr lang="en-GB" sz="3600" b="1" dirty="0"/>
              <a:t>%, </a:t>
            </a:r>
            <a:r>
              <a:rPr lang="lt-LT" sz="3600" b="1" dirty="0"/>
              <a:t>kurti regresinius modelius</a:t>
            </a:r>
            <a:br>
              <a:rPr lang="en-US" sz="4000" dirty="0"/>
            </a:br>
            <a:br>
              <a:rPr lang="lt-LT" sz="3200" dirty="0"/>
            </a:br>
            <a:br>
              <a:rPr lang="lt-LT" dirty="0">
                <a:solidFill>
                  <a:schemeClr val="accent6">
                    <a:lumMod val="75000"/>
                  </a:schemeClr>
                </a:solidFill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DD9A-99B0-43AD-B44B-C8CA1DA48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5727"/>
            <a:ext cx="10515600" cy="3781235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lt-LT" sz="4400" dirty="0"/>
              <a:t>Atlikta regresijos analizė VKI atveju parodė, kad prognozavimas būtų </a:t>
            </a:r>
            <a:r>
              <a:rPr lang="lt-LT" sz="4400" dirty="0" err="1"/>
              <a:t>nevalidus</a:t>
            </a:r>
            <a:r>
              <a:rPr lang="lt-LT" sz="4400" dirty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lt-LT" sz="4400" dirty="0"/>
              <a:t>Sukurtas BVP regresijos modelis yra netikslus (BVP mažai paaiškina ETF pokyčius)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lt-LT" sz="4400" dirty="0"/>
              <a:t>Iš nedarbo lygio, VKI, BVP </a:t>
            </a:r>
            <a:r>
              <a:rPr lang="lt-LT" sz="4400" dirty="0" err="1"/>
              <a:t>surprises</a:t>
            </a:r>
            <a:r>
              <a:rPr lang="lt-LT" sz="4400" dirty="0"/>
              <a:t> duomenų negalime tiksliai paaiškinti ETF grąžos pokyčius.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58EF-B845-4EF7-A186-87C3ED8D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37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</a:t>
            </a:r>
            <a:r>
              <a:rPr lang="lt-LT" b="1" dirty="0" err="1"/>
              <a:t>čiū</a:t>
            </a:r>
            <a:r>
              <a:rPr lang="lt-LT" b="1" dirty="0"/>
              <a:t> už dėmesį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5827-D1C7-4BB8-B03F-2716F0D6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Turinys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E82C-2607-4C77-B841-A42A0B7F3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 err="1"/>
              <a:t>Darbo</a:t>
            </a:r>
            <a:r>
              <a:rPr lang="en-GB" dirty="0"/>
              <a:t> </a:t>
            </a:r>
            <a:r>
              <a:rPr lang="en-GB" dirty="0" err="1"/>
              <a:t>tikslai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Supa</a:t>
            </a:r>
            <a:r>
              <a:rPr lang="lt-LT" dirty="0" err="1"/>
              <a:t>žindinimas</a:t>
            </a:r>
            <a:r>
              <a:rPr lang="lt-LT" dirty="0"/>
              <a:t> su duomenimis</a:t>
            </a:r>
          </a:p>
          <a:p>
            <a:pPr marL="514350" indent="-514350">
              <a:buAutoNum type="arabicPeriod"/>
            </a:pPr>
            <a:r>
              <a:rPr lang="lt-LT" dirty="0"/>
              <a:t>Euro </a:t>
            </a:r>
            <a:r>
              <a:rPr lang="lt-LT" dirty="0" err="1"/>
              <a:t>Stoxx</a:t>
            </a:r>
            <a:r>
              <a:rPr lang="lt-LT" dirty="0"/>
              <a:t> 50 ETF </a:t>
            </a:r>
            <a:r>
              <a:rPr lang="lt-LT" dirty="0" err="1"/>
              <a:t>iShares</a:t>
            </a:r>
            <a:r>
              <a:rPr lang="lt-LT" dirty="0"/>
              <a:t> (</a:t>
            </a:r>
            <a:r>
              <a:rPr lang="en-US" dirty="0"/>
              <a:t>DJSXE</a:t>
            </a:r>
            <a:r>
              <a:rPr lang="lt-LT" dirty="0"/>
              <a:t>) gražų svyravimų grafikai</a:t>
            </a:r>
          </a:p>
          <a:p>
            <a:pPr marL="514350" indent="-514350">
              <a:buAutoNum type="arabicPeriod"/>
            </a:pPr>
            <a:r>
              <a:rPr lang="lt-LT" dirty="0"/>
              <a:t>Koreliacinė analizė</a:t>
            </a:r>
          </a:p>
          <a:p>
            <a:pPr marL="514350" indent="-514350">
              <a:buAutoNum type="arabicPeriod"/>
            </a:pPr>
            <a:r>
              <a:rPr lang="lt-LT" dirty="0" err="1"/>
              <a:t>Regresi</a:t>
            </a:r>
            <a:r>
              <a:rPr lang="en-US" dirty="0"/>
              <a:t>n</a:t>
            </a:r>
            <a:r>
              <a:rPr lang="lt-LT" dirty="0"/>
              <a:t>ė analizė ir modeliavimas</a:t>
            </a:r>
          </a:p>
          <a:p>
            <a:pPr marL="514350" indent="-514350">
              <a:buAutoNum type="arabicPeriod"/>
            </a:pPr>
            <a:r>
              <a:rPr lang="lt-LT" dirty="0"/>
              <a:t>Išvados</a:t>
            </a:r>
          </a:p>
          <a:p>
            <a:pPr marL="514350" indent="-514350">
              <a:buAutoNum type="arabicPeriod"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1583-B85D-4AD5-B196-BD48584B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430403"/>
          </a:xfrm>
        </p:spPr>
        <p:txBody>
          <a:bodyPr>
            <a:normAutofit fontScale="90000"/>
          </a:bodyPr>
          <a:lstStyle/>
          <a:p>
            <a:pPr algn="ctr"/>
            <a:r>
              <a:rPr lang="lt-LT" b="1" dirty="0"/>
              <a:t>Darbo tikslai</a:t>
            </a:r>
            <a:br>
              <a:rPr lang="lt-LT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AFCEA-7948-4807-92E3-8318F399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888"/>
            <a:ext cx="10515600" cy="47870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lt-LT" dirty="0"/>
              <a:t>Atskleisti Euro </a:t>
            </a:r>
            <a:r>
              <a:rPr lang="lt-LT" dirty="0" err="1"/>
              <a:t>Stoxx</a:t>
            </a:r>
            <a:r>
              <a:rPr lang="lt-LT" dirty="0"/>
              <a:t> 50 ETF </a:t>
            </a:r>
            <a:r>
              <a:rPr lang="lt-LT" dirty="0" err="1"/>
              <a:t>iShares</a:t>
            </a:r>
            <a:r>
              <a:rPr lang="lt-LT" dirty="0"/>
              <a:t> (</a:t>
            </a:r>
            <a:r>
              <a:rPr lang="en-US" dirty="0"/>
              <a:t>DJSXE</a:t>
            </a:r>
            <a:r>
              <a:rPr lang="lt-LT" dirty="0"/>
              <a:t>) gražų svyravimų ribas: </a:t>
            </a:r>
            <a:r>
              <a:rPr lang="lt-LT" dirty="0">
                <a:solidFill>
                  <a:schemeClr val="accent6">
                    <a:lumMod val="75000"/>
                  </a:schemeClr>
                </a:solidFill>
              </a:rPr>
              <a:t>nedarbo lygio, BVP ir vartotojų kainų indekso atvejai.</a:t>
            </a:r>
          </a:p>
          <a:p>
            <a:pPr marL="514350" indent="-514350">
              <a:buAutoNum type="arabicPeriod"/>
            </a:pPr>
            <a:r>
              <a:rPr lang="lt-LT" dirty="0"/>
              <a:t>Nustatyti koreliacinius ryšius tarp:</a:t>
            </a:r>
          </a:p>
          <a:p>
            <a:pPr marL="0" indent="0">
              <a:buNone/>
            </a:pPr>
            <a:r>
              <a:rPr lang="lt-LT" dirty="0"/>
              <a:t>         </a:t>
            </a:r>
            <a:r>
              <a:rPr lang="en-GB" dirty="0"/>
              <a:t>ETF</a:t>
            </a:r>
            <a:r>
              <a:rPr lang="lt-LT" dirty="0"/>
              <a:t> ir </a:t>
            </a:r>
            <a:r>
              <a:rPr lang="lt-LT" dirty="0">
                <a:solidFill>
                  <a:schemeClr val="accent6">
                    <a:lumMod val="75000"/>
                  </a:schemeClr>
                </a:solidFill>
              </a:rPr>
              <a:t>nedarbo lygio netikėtumų </a:t>
            </a:r>
            <a:r>
              <a:rPr lang="lt-LT" dirty="0"/>
              <a:t>(</a:t>
            </a:r>
            <a:r>
              <a:rPr lang="lt-LT" dirty="0" err="1"/>
              <a:t>surprises</a:t>
            </a:r>
            <a:r>
              <a:rPr lang="lt-LT" dirty="0"/>
              <a:t>)</a:t>
            </a:r>
          </a:p>
          <a:p>
            <a:pPr marL="0" indent="0">
              <a:buNone/>
            </a:pPr>
            <a:r>
              <a:rPr lang="lt-LT" dirty="0"/>
              <a:t>         </a:t>
            </a:r>
            <a:r>
              <a:rPr lang="en-GB" dirty="0"/>
              <a:t>ETF</a:t>
            </a:r>
            <a:r>
              <a:rPr lang="lt-LT" dirty="0"/>
              <a:t> ir </a:t>
            </a:r>
            <a:r>
              <a:rPr lang="lt-LT" dirty="0">
                <a:solidFill>
                  <a:schemeClr val="accent6">
                    <a:lumMod val="75000"/>
                  </a:schemeClr>
                </a:solidFill>
              </a:rPr>
              <a:t>BVP netikėtumų </a:t>
            </a:r>
            <a:r>
              <a:rPr lang="lt-LT" dirty="0"/>
              <a:t>(</a:t>
            </a:r>
            <a:r>
              <a:rPr lang="lt-LT" dirty="0" err="1"/>
              <a:t>surprises</a:t>
            </a:r>
            <a:r>
              <a:rPr lang="lt-LT" dirty="0"/>
              <a:t>)</a:t>
            </a:r>
          </a:p>
          <a:p>
            <a:pPr marL="0" indent="0">
              <a:buNone/>
            </a:pPr>
            <a:r>
              <a:rPr lang="lt-LT" dirty="0"/>
              <a:t>         </a:t>
            </a:r>
            <a:r>
              <a:rPr lang="en-GB" dirty="0"/>
              <a:t>ETF</a:t>
            </a:r>
            <a:r>
              <a:rPr lang="lt-LT" dirty="0"/>
              <a:t> ir </a:t>
            </a:r>
            <a:r>
              <a:rPr lang="lt-LT" dirty="0">
                <a:solidFill>
                  <a:schemeClr val="accent6">
                    <a:lumMod val="75000"/>
                  </a:schemeClr>
                </a:solidFill>
              </a:rPr>
              <a:t>vartotojų kainų indekso netikėtumų </a:t>
            </a:r>
            <a:r>
              <a:rPr lang="lt-LT" dirty="0"/>
              <a:t>(</a:t>
            </a:r>
            <a:r>
              <a:rPr lang="lt-LT" dirty="0" err="1"/>
              <a:t>surprises</a:t>
            </a:r>
            <a:r>
              <a:rPr lang="lt-LT" dirty="0"/>
              <a:t>)</a:t>
            </a:r>
            <a:endParaRPr lang="en-GB" dirty="0"/>
          </a:p>
          <a:p>
            <a:pPr marL="514350" indent="-514350">
              <a:buAutoNum type="arabicPeriod" startAt="3"/>
            </a:pPr>
            <a:r>
              <a:rPr lang="lt-LT" dirty="0"/>
              <a:t>Jei koreliacijos koeficientai &gt; 50</a:t>
            </a:r>
            <a:r>
              <a:rPr lang="en-GB" dirty="0"/>
              <a:t>%, </a:t>
            </a:r>
            <a:r>
              <a:rPr lang="lt-LT" dirty="0"/>
              <a:t>atlikti regresinė analizę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1CB9-904E-4C07-B146-3BEDB9E0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607"/>
            <a:ext cx="10515600" cy="1325563"/>
          </a:xfrm>
        </p:spPr>
        <p:txBody>
          <a:bodyPr/>
          <a:lstStyle/>
          <a:p>
            <a:pPr algn="ctr"/>
            <a:r>
              <a:rPr lang="lt-LT" b="1" dirty="0"/>
              <a:t>Supažindinimas su duomenimis</a:t>
            </a:r>
            <a:br>
              <a:rPr lang="lt-LT" b="1" dirty="0"/>
            </a:br>
            <a:r>
              <a:rPr lang="lt-LT" sz="2800" b="1" dirty="0">
                <a:solidFill>
                  <a:schemeClr val="accent6">
                    <a:lumMod val="75000"/>
                  </a:schemeClr>
                </a:solidFill>
              </a:rPr>
              <a:t>(Euro </a:t>
            </a:r>
            <a:r>
              <a:rPr lang="lt-LT" sz="2800" b="1" dirty="0" err="1">
                <a:solidFill>
                  <a:schemeClr val="accent6">
                    <a:lumMod val="75000"/>
                  </a:schemeClr>
                </a:solidFill>
              </a:rPr>
              <a:t>Stoxx</a:t>
            </a:r>
            <a:r>
              <a:rPr lang="lt-LT" sz="2800" b="1" dirty="0">
                <a:solidFill>
                  <a:schemeClr val="accent6">
                    <a:lumMod val="75000"/>
                  </a:schemeClr>
                </a:solidFill>
              </a:rPr>
              <a:t> 50 ETF </a:t>
            </a:r>
            <a:r>
              <a:rPr lang="lt-LT" sz="2800" b="1" dirty="0" err="1">
                <a:solidFill>
                  <a:schemeClr val="accent6">
                    <a:lumMod val="75000"/>
                  </a:schemeClr>
                </a:solidFill>
              </a:rPr>
              <a:t>iShares</a:t>
            </a:r>
            <a:r>
              <a:rPr lang="lt-LT" sz="28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D80EC-49D6-4EBD-8549-34FE5DB9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1486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t-LT" dirty="0"/>
              <a:t>Periodas 2008.01.31 – 2019.07.24</a:t>
            </a:r>
          </a:p>
          <a:p>
            <a:pPr marL="0" indent="0">
              <a:buNone/>
            </a:pPr>
            <a:r>
              <a:rPr lang="lt-LT" dirty="0"/>
              <a:t>ETF kainos dažnumas – 10 min</a:t>
            </a:r>
          </a:p>
          <a:p>
            <a:pPr marL="0" indent="0">
              <a:buNone/>
            </a:pPr>
            <a:r>
              <a:rPr lang="lt-LT" dirty="0"/>
              <a:t>Eilučių skaičius – 41.417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005362-DB89-4A90-AB24-826DB734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67" y="2947384"/>
            <a:ext cx="7979156" cy="2972236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2A776A6-AFEA-4719-9216-B898278FBABD}"/>
              </a:ext>
            </a:extLst>
          </p:cNvPr>
          <p:cNvSpPr txBox="1">
            <a:spLocks/>
          </p:cNvSpPr>
          <p:nvPr/>
        </p:nvSpPr>
        <p:spPr>
          <a:xfrm>
            <a:off x="838200" y="5995447"/>
            <a:ext cx="10515600" cy="8153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lt-LT" dirty="0"/>
              <a:t>*Papildomai sukuriami atskirti grąžos pokyčių stulpeliai, </a:t>
            </a:r>
            <a:r>
              <a:rPr lang="lt-LT" dirty="0" err="1"/>
              <a:t>t.y</a:t>
            </a:r>
            <a:r>
              <a:rPr lang="lt-LT" dirty="0"/>
              <a:t> kaip keičiasi ETF grąža kas 10 min. (</a:t>
            </a:r>
            <a:r>
              <a:rPr lang="lt-LT" dirty="0" err="1"/>
              <a:t>Close</a:t>
            </a:r>
            <a:r>
              <a:rPr lang="lt-LT" dirty="0"/>
              <a:t> – </a:t>
            </a:r>
            <a:r>
              <a:rPr lang="lt-LT" dirty="0" err="1"/>
              <a:t>Open</a:t>
            </a:r>
            <a:r>
              <a:rPr lang="lt-LT" dirty="0"/>
              <a:t>) / </a:t>
            </a:r>
            <a:r>
              <a:rPr lang="lt-LT" dirty="0" err="1"/>
              <a:t>Open</a:t>
            </a:r>
            <a:endParaRPr lang="lt-LT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1CB9-904E-4C07-B146-3BEDB9E0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18"/>
            <a:ext cx="10515600" cy="1325563"/>
          </a:xfrm>
        </p:spPr>
        <p:txBody>
          <a:bodyPr/>
          <a:lstStyle/>
          <a:p>
            <a:pPr algn="ctr"/>
            <a:r>
              <a:rPr lang="lt-LT" b="1" dirty="0"/>
              <a:t>Supažindinimas su duomenimis</a:t>
            </a:r>
            <a:br>
              <a:rPr lang="lt-LT" b="1" dirty="0"/>
            </a:br>
            <a:r>
              <a:rPr lang="lt-LT" sz="2800" b="1" dirty="0">
                <a:solidFill>
                  <a:schemeClr val="accent6">
                    <a:lumMod val="75000"/>
                  </a:schemeClr>
                </a:solidFill>
              </a:rPr>
              <a:t>(Nedarbo lygis)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D80EC-49D6-4EBD-8549-34FE5DB9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0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dirty="0"/>
              <a:t>Periodas 1999.03.04 – 2019.07.01</a:t>
            </a:r>
          </a:p>
          <a:p>
            <a:pPr marL="0" indent="0">
              <a:buNone/>
            </a:pPr>
            <a:r>
              <a:rPr lang="lt-LT" dirty="0"/>
              <a:t>Eilučių skaičius – 244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7D459-EF43-49F7-934A-B46E9F054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" y="2640267"/>
            <a:ext cx="12033506" cy="2029968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A3A3E40-A3F1-4805-85FC-8621A5F15537}"/>
              </a:ext>
            </a:extLst>
          </p:cNvPr>
          <p:cNvSpPr txBox="1">
            <a:spLocks/>
          </p:cNvSpPr>
          <p:nvPr/>
        </p:nvSpPr>
        <p:spPr>
          <a:xfrm>
            <a:off x="838200" y="4670235"/>
            <a:ext cx="10515600" cy="1884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 err="1"/>
              <a:t>Kuriamas</a:t>
            </a:r>
            <a:r>
              <a:rPr lang="en-US" dirty="0"/>
              <a:t> </a:t>
            </a:r>
            <a:r>
              <a:rPr lang="en-US" dirty="0" err="1"/>
              <a:t>naujas</a:t>
            </a:r>
            <a:r>
              <a:rPr lang="en-US" dirty="0"/>
              <a:t> </a:t>
            </a:r>
            <a:r>
              <a:rPr lang="en-US" dirty="0" err="1"/>
              <a:t>stulpelis</a:t>
            </a:r>
            <a:r>
              <a:rPr lang="en-US" dirty="0"/>
              <a:t> - </a:t>
            </a:r>
            <a:r>
              <a:rPr lang="en-US" dirty="0" err="1"/>
              <a:t>Suprises</a:t>
            </a:r>
            <a:r>
              <a:rPr lang="en-US" dirty="0"/>
              <a:t> = (Actual) – Forecast) / (Forecast)</a:t>
            </a:r>
          </a:p>
          <a:p>
            <a:pPr marL="0" indent="0">
              <a:lnSpc>
                <a:spcPct val="110000"/>
              </a:lnSpc>
              <a:buNone/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Tam, </a:t>
            </a:r>
            <a:r>
              <a:rPr lang="en-GB" dirty="0" err="1"/>
              <a:t>kad</a:t>
            </a:r>
            <a:r>
              <a:rPr lang="en-GB" dirty="0"/>
              <a:t> </a:t>
            </a:r>
            <a:r>
              <a:rPr lang="en-GB" dirty="0" err="1"/>
              <a:t>atlikti</a:t>
            </a:r>
            <a:r>
              <a:rPr lang="en-GB" dirty="0"/>
              <a:t> </a:t>
            </a:r>
            <a:r>
              <a:rPr lang="en-GB" dirty="0" err="1"/>
              <a:t>tolimesnius</a:t>
            </a:r>
            <a:r>
              <a:rPr lang="en-GB" dirty="0"/>
              <a:t> </a:t>
            </a:r>
            <a:r>
              <a:rPr lang="en-GB" dirty="0" err="1"/>
              <a:t>veiksmus</a:t>
            </a:r>
            <a:r>
              <a:rPr lang="en-GB" dirty="0"/>
              <a:t> </a:t>
            </a:r>
            <a:r>
              <a:rPr lang="en-GB" dirty="0" err="1"/>
              <a:t>sujungiame</a:t>
            </a:r>
            <a:r>
              <a:rPr lang="en-GB" dirty="0"/>
              <a:t> (join) Euro </a:t>
            </a:r>
            <a:r>
              <a:rPr lang="en-GB" dirty="0" err="1"/>
              <a:t>stoxx</a:t>
            </a:r>
            <a:r>
              <a:rPr lang="en-GB" dirty="0"/>
              <a:t> 50 ETF </a:t>
            </a:r>
            <a:r>
              <a:rPr lang="en-GB" dirty="0" err="1"/>
              <a:t>duomen</a:t>
            </a:r>
            <a:r>
              <a:rPr lang="lt-LT" dirty="0"/>
              <a:t>ų bazę su nedarbo lygio duomenų baze</a:t>
            </a:r>
          </a:p>
          <a:p>
            <a:pPr>
              <a:lnSpc>
                <a:spcPct val="110000"/>
              </a:lnSpc>
            </a:pPr>
            <a:r>
              <a:rPr lang="lt-LT" dirty="0"/>
              <a:t>Sujungimus darome ir su BVP ir vartotojų kainų indekso DB. Iš viso gauname 3 duomenų bazes.</a:t>
            </a:r>
          </a:p>
          <a:p>
            <a:endParaRPr lang="lt-LT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6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6363-14C5-42F6-8346-940BF30A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lt-LT" b="1" dirty="0"/>
              <a:t>Euro </a:t>
            </a:r>
            <a:r>
              <a:rPr lang="lt-LT" b="1" dirty="0" err="1"/>
              <a:t>Stoxx</a:t>
            </a:r>
            <a:r>
              <a:rPr lang="lt-LT" b="1" dirty="0"/>
              <a:t> 50 ETF </a:t>
            </a:r>
            <a:r>
              <a:rPr lang="lt-LT" b="1" dirty="0" err="1"/>
              <a:t>iShares</a:t>
            </a:r>
            <a:r>
              <a:rPr lang="lt-LT" b="1" dirty="0"/>
              <a:t> (</a:t>
            </a:r>
            <a:r>
              <a:rPr lang="en-US" b="1" dirty="0"/>
              <a:t>DJSXE</a:t>
            </a:r>
            <a:r>
              <a:rPr lang="lt-LT" b="1" dirty="0"/>
              <a:t>) gražų svyravimų ribų grafikai: </a:t>
            </a:r>
            <a:r>
              <a:rPr lang="lt-LT" sz="3600" b="1" dirty="0">
                <a:solidFill>
                  <a:schemeClr val="accent6">
                    <a:lumMod val="75000"/>
                  </a:schemeClr>
                </a:solidFill>
              </a:rPr>
              <a:t>nedarbo lygio atveju</a:t>
            </a:r>
            <a:br>
              <a:rPr lang="lt-LT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D5E16D-05CC-4AF4-9D2B-456A196AB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334" y="1553527"/>
            <a:ext cx="8630793" cy="4674049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0859943-3D73-40B3-9EAA-11F6F580BDF3}"/>
              </a:ext>
            </a:extLst>
          </p:cNvPr>
          <p:cNvSpPr txBox="1">
            <a:spLocks/>
          </p:cNvSpPr>
          <p:nvPr/>
        </p:nvSpPr>
        <p:spPr>
          <a:xfrm>
            <a:off x="838200" y="6326877"/>
            <a:ext cx="4893297" cy="747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* </a:t>
            </a:r>
            <a:r>
              <a:rPr lang="lt-LT" sz="1600" b="1" dirty="0"/>
              <a:t>ETF </a:t>
            </a:r>
            <a:r>
              <a:rPr lang="en-GB" sz="1600" b="1" dirty="0"/>
              <a:t>%</a:t>
            </a:r>
            <a:r>
              <a:rPr lang="en-GB" sz="1600" b="1" dirty="0" err="1"/>
              <a:t>Chg</a:t>
            </a:r>
            <a:r>
              <a:rPr lang="en-GB" sz="1600" b="1" dirty="0"/>
              <a:t> </a:t>
            </a:r>
            <a:r>
              <a:rPr lang="en-US" sz="1600" b="1" dirty="0"/>
              <a:t>= (close – open)/open</a:t>
            </a:r>
            <a:endParaRPr lang="lt-LT" sz="16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7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6363-14C5-42F6-8346-940BF30A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lt-LT" b="1" dirty="0"/>
              <a:t>Euro </a:t>
            </a:r>
            <a:r>
              <a:rPr lang="lt-LT" b="1" dirty="0" err="1"/>
              <a:t>Stoxx</a:t>
            </a:r>
            <a:r>
              <a:rPr lang="lt-LT" b="1" dirty="0"/>
              <a:t> 50 ETF </a:t>
            </a:r>
            <a:r>
              <a:rPr lang="lt-LT" b="1" dirty="0" err="1"/>
              <a:t>iShares</a:t>
            </a:r>
            <a:r>
              <a:rPr lang="lt-LT" b="1" dirty="0"/>
              <a:t> (</a:t>
            </a:r>
            <a:r>
              <a:rPr lang="en-US" b="1" dirty="0"/>
              <a:t>DJSXE</a:t>
            </a:r>
            <a:r>
              <a:rPr lang="lt-LT" b="1" dirty="0"/>
              <a:t>) gražų svyravimų ribų grafikai: </a:t>
            </a:r>
            <a:r>
              <a:rPr lang="lt-LT" sz="3600" b="1" dirty="0">
                <a:solidFill>
                  <a:schemeClr val="accent6">
                    <a:lumMod val="75000"/>
                  </a:schemeClr>
                </a:solidFill>
              </a:rPr>
              <a:t>BVP atveju</a:t>
            </a:r>
            <a:br>
              <a:rPr lang="lt-LT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227571-6892-4614-9F31-120522513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844" y="1458820"/>
            <a:ext cx="8801100" cy="4684456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6678468-2045-4332-A5FC-525E66E6F6A1}"/>
              </a:ext>
            </a:extLst>
          </p:cNvPr>
          <p:cNvSpPr txBox="1">
            <a:spLocks/>
          </p:cNvSpPr>
          <p:nvPr/>
        </p:nvSpPr>
        <p:spPr>
          <a:xfrm>
            <a:off x="838200" y="6326877"/>
            <a:ext cx="4893297" cy="747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* </a:t>
            </a:r>
            <a:r>
              <a:rPr lang="lt-LT" sz="1600" b="1" dirty="0"/>
              <a:t>ETF </a:t>
            </a:r>
            <a:r>
              <a:rPr lang="en-GB" sz="1600" b="1" dirty="0"/>
              <a:t>%</a:t>
            </a:r>
            <a:r>
              <a:rPr lang="en-GB" sz="1600" b="1" dirty="0" err="1"/>
              <a:t>Chg</a:t>
            </a:r>
            <a:r>
              <a:rPr lang="en-GB" sz="1600" b="1" dirty="0"/>
              <a:t> </a:t>
            </a:r>
            <a:r>
              <a:rPr lang="en-US" sz="1600" b="1" dirty="0"/>
              <a:t>= (close – open)/open</a:t>
            </a:r>
            <a:endParaRPr lang="lt-LT" sz="16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9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6363-14C5-42F6-8346-940BF30A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lt-LT" b="1" dirty="0"/>
              <a:t>Euro </a:t>
            </a:r>
            <a:r>
              <a:rPr lang="lt-LT" b="1" dirty="0" err="1"/>
              <a:t>Stoxx</a:t>
            </a:r>
            <a:r>
              <a:rPr lang="lt-LT" b="1" dirty="0"/>
              <a:t> 50 ETF </a:t>
            </a:r>
            <a:r>
              <a:rPr lang="lt-LT" b="1" dirty="0" err="1"/>
              <a:t>iShares</a:t>
            </a:r>
            <a:r>
              <a:rPr lang="lt-LT" b="1" dirty="0"/>
              <a:t> (</a:t>
            </a:r>
            <a:r>
              <a:rPr lang="en-US" b="1" dirty="0"/>
              <a:t>DJSXE</a:t>
            </a:r>
            <a:r>
              <a:rPr lang="lt-LT" b="1" dirty="0"/>
              <a:t>) gražų svyravimų ribų grafikai: </a:t>
            </a:r>
            <a:r>
              <a:rPr lang="lt-LT" sz="3600" b="1" dirty="0">
                <a:solidFill>
                  <a:schemeClr val="accent6">
                    <a:lumMod val="75000"/>
                  </a:schemeClr>
                </a:solidFill>
              </a:rPr>
              <a:t>VKI atveju</a:t>
            </a:r>
            <a:br>
              <a:rPr lang="lt-LT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94C90-21EB-4B84-9A68-B40D9C8AF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28" y="1451039"/>
            <a:ext cx="8892159" cy="4948254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CE6A7BE-3294-402B-BC60-7CE63263FA1E}"/>
              </a:ext>
            </a:extLst>
          </p:cNvPr>
          <p:cNvSpPr txBox="1">
            <a:spLocks/>
          </p:cNvSpPr>
          <p:nvPr/>
        </p:nvSpPr>
        <p:spPr>
          <a:xfrm>
            <a:off x="838200" y="6326877"/>
            <a:ext cx="4893297" cy="747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* </a:t>
            </a:r>
            <a:r>
              <a:rPr lang="lt-LT" sz="1600" b="1" dirty="0"/>
              <a:t>ETF </a:t>
            </a:r>
            <a:r>
              <a:rPr lang="en-GB" sz="1600" b="1" dirty="0"/>
              <a:t>%</a:t>
            </a:r>
            <a:r>
              <a:rPr lang="en-GB" sz="1600" b="1" dirty="0" err="1"/>
              <a:t>Chg</a:t>
            </a:r>
            <a:r>
              <a:rPr lang="en-GB" sz="1600" b="1" dirty="0"/>
              <a:t> </a:t>
            </a:r>
            <a:r>
              <a:rPr lang="en-US" sz="1600" b="1" dirty="0"/>
              <a:t>= (close – open)/open</a:t>
            </a:r>
            <a:endParaRPr lang="lt-LT" sz="16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27CE-0E3E-4018-8142-6B2068E7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>
            <a:normAutofit fontScale="90000"/>
          </a:bodyPr>
          <a:lstStyle/>
          <a:p>
            <a:pPr algn="ctr"/>
            <a:r>
              <a:rPr lang="lt-LT" b="1" dirty="0"/>
              <a:t>Koreliacinė analizė</a:t>
            </a:r>
            <a:br>
              <a:rPr lang="lt-LT" dirty="0"/>
            </a:br>
            <a:r>
              <a:rPr lang="en-GB" sz="3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tarp </a:t>
            </a:r>
            <a:r>
              <a:rPr lang="en-US" sz="3600" b="1" dirty="0">
                <a:solidFill>
                  <a:srgbClr val="FF0000"/>
                </a:solidFill>
              </a:rPr>
              <a:t>vis</a:t>
            </a:r>
            <a:r>
              <a:rPr lang="lt-LT" sz="3600" b="1" dirty="0">
                <a:solidFill>
                  <a:srgbClr val="FF0000"/>
                </a:solidFill>
              </a:rPr>
              <a:t>ų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ETF 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ir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ekonomini</a:t>
            </a:r>
            <a:r>
              <a:rPr lang="lt-LT" sz="3600" b="1" dirty="0">
                <a:solidFill>
                  <a:schemeClr val="accent6">
                    <a:lumMod val="75000"/>
                  </a:schemeClr>
                </a:solidFill>
              </a:rPr>
              <a:t>ų </a:t>
            </a:r>
            <a:r>
              <a:rPr lang="lt-LT" sz="3600" b="1" dirty="0" err="1">
                <a:solidFill>
                  <a:schemeClr val="accent6">
                    <a:lumMod val="75000"/>
                  </a:schemeClr>
                </a:solidFill>
              </a:rPr>
              <a:t>surprises</a:t>
            </a:r>
            <a:r>
              <a:rPr lang="lt-LT" sz="3600" b="1" dirty="0">
                <a:solidFill>
                  <a:schemeClr val="accent6">
                    <a:lumMod val="75000"/>
                  </a:schemeClr>
                </a:solidFill>
              </a:rPr>
              <a:t> duomenų</a:t>
            </a:r>
            <a:r>
              <a:rPr lang="en-GB" sz="3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7825-C040-4BF7-9D35-D6096506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4185"/>
            <a:ext cx="10515600" cy="4758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sz="1200" b="1" dirty="0"/>
              <a:t>ETF change in           </a:t>
            </a:r>
            <a:r>
              <a:rPr lang="en-US" dirty="0"/>
              <a:t>10    20     30     40    50     60   min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</a:t>
            </a:r>
            <a:r>
              <a:rPr lang="en-US" dirty="0" err="1"/>
              <a:t>Nedarbo</a:t>
            </a:r>
            <a:r>
              <a:rPr lang="en-US" dirty="0"/>
              <a:t> </a:t>
            </a:r>
            <a:r>
              <a:rPr lang="en-US" dirty="0" err="1"/>
              <a:t>lygis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VKI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BVP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Suprises</a:t>
            </a:r>
            <a:r>
              <a:rPr lang="en-US" sz="2000" dirty="0">
                <a:solidFill>
                  <a:schemeClr val="bg1"/>
                </a:solidFill>
              </a:rPr>
              <a:t> = (Actual) – Forecast) / Forecast)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C493C8-B1C4-4FF2-9F7C-4B6E59E4E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55129"/>
            <a:ext cx="5763769" cy="760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C51273-757C-4A58-8D31-A34012568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88" y="3429000"/>
            <a:ext cx="5627180" cy="700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1F4EFE-9716-4B1B-9D1C-A788ED124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43269"/>
            <a:ext cx="5763768" cy="6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5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</TotalTime>
  <Words>556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Baigiamojo darbo pristatymas</vt:lpstr>
      <vt:lpstr>Turinys</vt:lpstr>
      <vt:lpstr>Darbo tikslai </vt:lpstr>
      <vt:lpstr>Supažindinimas su duomenimis (Euro Stoxx 50 ETF iShares)</vt:lpstr>
      <vt:lpstr>Supažindinimas su duomenimis (Nedarbo lygis)</vt:lpstr>
      <vt:lpstr>Euro Stoxx 50 ETF iShares (DJSXE) gražų svyravimų ribų grafikai: nedarbo lygio atveju </vt:lpstr>
      <vt:lpstr>Euro Stoxx 50 ETF iShares (DJSXE) gražų svyravimų ribų grafikai: BVP atveju </vt:lpstr>
      <vt:lpstr>Euro Stoxx 50 ETF iShares (DJSXE) gražų svyravimų ribų grafikai: VKI atveju </vt:lpstr>
      <vt:lpstr>Koreliacinė analizė (tarp visų ETF ir ekonominių surprises duomenų)</vt:lpstr>
      <vt:lpstr>Koreliacinė analizė (tarp ETF ir gerų ekonominių surprises duomenų)</vt:lpstr>
      <vt:lpstr>Koreliacinė analizė (tarp ETF ir blogų ekonominių surprises duomenų)</vt:lpstr>
      <vt:lpstr>Regresinė analizė (VKI OLS Regresion Results)</vt:lpstr>
      <vt:lpstr>Regresinė analizė (BVP OLS Regresion Results)</vt:lpstr>
      <vt:lpstr>Regresijos modelis (Training set)</vt:lpstr>
      <vt:lpstr>Regresijos modelis (Test set)</vt:lpstr>
      <vt:lpstr>Išvados (1) 1. Atskleisti Euro Stoxx 50 ETF iShares (DJSXE) gražų svyravimų ribas: nedarbo lygio, BVP ir vartotojų kainų indekso atvejai. </vt:lpstr>
      <vt:lpstr>Išvados (2) 2. Nustatyti koreliacinius ryšius  </vt:lpstr>
      <vt:lpstr>Išvados (3) 3. Jei koreliacijos koeficientai &gt; 50%, kurti regresinius modelius   </vt:lpstr>
      <vt:lpstr>Ačiū už dėmesį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Aleksejus Sosidko</dc:creator>
  <cp:lastModifiedBy>Aleksejus Sosidko</cp:lastModifiedBy>
  <cp:revision>52</cp:revision>
  <dcterms:created xsi:type="dcterms:W3CDTF">2019-07-29T10:21:05Z</dcterms:created>
  <dcterms:modified xsi:type="dcterms:W3CDTF">2019-07-30T11:52:41Z</dcterms:modified>
</cp:coreProperties>
</file>