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5" r:id="rId2"/>
    <p:sldId id="286" r:id="rId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1A10-C766-8B40-9750-2620B4443C34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9F374-11A9-D34F-8000-1EBB30BE5A7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69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0CE3-2E5C-76F4-D116-32E4741C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8374-62C2-FA7A-52B8-840A7484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659B-22A7-5EF5-E5F7-86FA0153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E25A-347C-994B-7246-860A99F6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7BA0-B07A-2201-C994-BFCF5ED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8670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FAB0-DE3E-CA38-A2FF-AE8764B7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486BD-59D1-9632-AE82-3FD3DE8D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8442-DD52-5879-0DA6-087C0A6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1E0F-74C4-1B34-3199-FFD99B2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B115-FD90-0EC6-0D31-6CBB367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345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075D4-7B3B-DE43-C91D-DFB8E8CDB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EB934-D540-5E3D-CCF3-E1F48CB2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0DF2-CD52-51BC-8BE5-566318C5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634D-5060-2C2B-8845-B8302287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694C-54FA-2FD5-9DC4-B19E269E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2982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3A-15CC-66BC-27CC-140CC02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2F88-1C0A-FEA5-66A7-ABB24B34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7041-CD19-AC6F-1592-E263B344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D5AB-B346-4FE0-B36B-7E3CBB58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5AEA-9C5D-798A-6BF1-77DCF21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377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65F0-5AF6-773C-0F9F-E701A283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DAB3-E9A5-644A-FFA9-644BFE3A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9E56-86A4-E55C-F205-98AC2F8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6018-545A-50B6-E68B-B822ADB4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EB1C-F692-ACDD-0194-E5432581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8815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59C2-43E7-D8CB-B582-3B9BA4BB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B50-207C-6B72-F0E8-2B2C7D58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E04AC-4217-1953-82BF-CB5D6D05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B7B2A-3784-93E6-6C50-7535B64F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5CF0D-ABD7-A290-3004-78F8716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508B-256A-FC46-3210-EBF4D7AA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8434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7F6-6116-D55F-9C71-74DB9B39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95C57-A16E-8F70-363F-7D4D3A3E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E8EA-5078-F013-83D6-2B9ADCB7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FA705-60E5-8B8D-080B-C06A65F34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D447-0D0A-6E43-D4CD-86394904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5676B-A0E8-944D-9A55-DB12024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40F0F-463A-7041-481B-FC920573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A3BA0-503F-4F53-0C45-63F3523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566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ADAE-A600-929E-454F-5B157E1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2D902-3609-266E-9C1D-42A1E83B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7611F-5CC8-7C7A-0124-9D954467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F6779-2909-AA80-874E-FC02BB70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3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2C754-97DC-2E1A-F2AE-C1E0635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F3075-6B97-DCDA-CA25-BC8FC80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67D5-B596-F47E-8B50-41CF1E4E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89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D0B5-3197-01D6-BAC6-093BA2D8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AA96-009F-72A5-B185-FB382015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BD3F-1E65-52AF-1800-6624450B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CABD-3117-1A37-9A43-9589C67C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446E-5D08-B8FC-34ED-963A6ED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1113-4410-AC6F-7E2E-A5F593FC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355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7D6-C760-E189-1CD9-200890D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275EA-D357-24D0-10EE-A5AA3DE4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89A6-3839-CABE-903B-10373315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A321D-4C3D-3E26-1963-C9CC341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9A40-33EB-87D9-A30B-F0841FB4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8315-238B-5606-492B-5A420AE4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2934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EE3DB-080E-7831-669D-1C0DC4F4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3B2D-A5FE-26BF-9C0A-B4306FFA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0E96-DE95-007A-2DC2-A02CBFABC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3B00-0C39-CD4E-94AA-DB8368EEC1AB}" type="datetimeFigureOut">
              <a:rPr lang="en-UA" smtClean="0"/>
              <a:t>06.04.2023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D481-FAF0-6B49-4D84-661A98CE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C197-7E71-E0AC-7C13-AED3AAB95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B95E-870F-0847-B849-A7818914FDE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263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Shape 4279">
            <a:extLst>
              <a:ext uri="{FF2B5EF4-FFF2-40B4-BE49-F238E27FC236}">
                <a16:creationId xmlns:a16="http://schemas.microsoft.com/office/drawing/2014/main" id="{0711BE09-9E49-6063-4303-7EA31E5853C5}"/>
              </a:ext>
            </a:extLst>
          </p:cNvPr>
          <p:cNvSpPr/>
          <p:nvPr/>
        </p:nvSpPr>
        <p:spPr>
          <a:xfrm>
            <a:off x="874642" y="1387918"/>
            <a:ext cx="2703306" cy="3592043"/>
          </a:xfrm>
          <a:prstGeom prst="roundRect">
            <a:avLst>
              <a:gd name="adj" fmla="val 827"/>
            </a:avLst>
          </a:prstGeom>
          <a:solidFill>
            <a:srgbClr val="EFEBE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641">
            <a:extLst>
              <a:ext uri="{FF2B5EF4-FFF2-40B4-BE49-F238E27FC236}">
                <a16:creationId xmlns:a16="http://schemas.microsoft.com/office/drawing/2014/main" id="{0B729182-CC9D-D343-908E-FFA71D6B21D1}"/>
              </a:ext>
            </a:extLst>
          </p:cNvPr>
          <p:cNvSpPr txBox="1"/>
          <p:nvPr/>
        </p:nvSpPr>
        <p:spPr>
          <a:xfrm>
            <a:off x="935849" y="1408488"/>
            <a:ext cx="1180104" cy="2271917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10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Oracle Database</a:t>
            </a:r>
          </a:p>
        </p:txBody>
      </p:sp>
      <p:sp>
        <p:nvSpPr>
          <p:cNvPr id="2995" name="Shape 2995"/>
          <p:cNvSpPr/>
          <p:nvPr/>
        </p:nvSpPr>
        <p:spPr>
          <a:xfrm>
            <a:off x="3837081" y="1365190"/>
            <a:ext cx="3480241" cy="3614771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78501" y="0"/>
            <a:ext cx="11759599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1733" dirty="0">
                <a:solidFill>
                  <a:srgbClr val="75787A"/>
                </a:solidFill>
              </a:rPr>
              <a:t>Oracle to Snowflake Data Synchronization</a:t>
            </a:r>
          </a:p>
        </p:txBody>
      </p:sp>
      <p:sp>
        <p:nvSpPr>
          <p:cNvPr id="3005" name="Shape 3005"/>
          <p:cNvSpPr/>
          <p:nvPr/>
        </p:nvSpPr>
        <p:spPr>
          <a:xfrm>
            <a:off x="4329122" y="1874686"/>
            <a:ext cx="2562686" cy="287371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endParaRPr lang="en-US" sz="933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6" name="Shape 3006" descr="Cloud-Storage.png"/>
          <p:cNvPicPr preferRelativeResize="0"/>
          <p:nvPr/>
        </p:nvPicPr>
        <p:blipFill rotWithShape="1">
          <a:blip r:embed="rId5">
            <a:alphaModFix/>
          </a:blip>
          <a:srcRect t="5076" b="5076"/>
          <a:stretch/>
        </p:blipFill>
        <p:spPr>
          <a:xfrm>
            <a:off x="4388145" y="1968303"/>
            <a:ext cx="365600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hape 2744">
            <a:extLst>
              <a:ext uri="{FF2B5EF4-FFF2-40B4-BE49-F238E27FC236}">
                <a16:creationId xmlns:a16="http://schemas.microsoft.com/office/drawing/2014/main" id="{2DD4A4EB-FC5E-550A-FFFC-5B6DCB373DEA}"/>
              </a:ext>
            </a:extLst>
          </p:cNvPr>
          <p:cNvSpPr/>
          <p:nvPr/>
        </p:nvSpPr>
        <p:spPr>
          <a:xfrm>
            <a:off x="874642" y="867797"/>
            <a:ext cx="9635012" cy="360726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Partition-Based CDC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6" name="TextBox 3025">
            <a:extLst>
              <a:ext uri="{FF2B5EF4-FFF2-40B4-BE49-F238E27FC236}">
                <a16:creationId xmlns:a16="http://schemas.microsoft.com/office/drawing/2014/main" id="{7DA926CE-B513-E9F4-E223-FA66F029E13F}"/>
              </a:ext>
            </a:extLst>
          </p:cNvPr>
          <p:cNvSpPr txBox="1"/>
          <p:nvPr/>
        </p:nvSpPr>
        <p:spPr>
          <a:xfrm>
            <a:off x="4830197" y="192277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Parquet Files</a:t>
            </a:r>
            <a:br>
              <a:rPr lang="en-US" sz="10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cxnSp>
        <p:nvCxnSpPr>
          <p:cNvPr id="3027" name="Shape 2463">
            <a:extLst>
              <a:ext uri="{FF2B5EF4-FFF2-40B4-BE49-F238E27FC236}">
                <a16:creationId xmlns:a16="http://schemas.microsoft.com/office/drawing/2014/main" id="{C527C185-C330-04BC-AAC5-87852AEEA856}"/>
              </a:ext>
            </a:extLst>
          </p:cNvPr>
          <p:cNvCxnSpPr>
            <a:cxnSpLocks/>
          </p:cNvCxnSpPr>
          <p:nvPr/>
        </p:nvCxnSpPr>
        <p:spPr>
          <a:xfrm>
            <a:off x="4435527" y="2368761"/>
            <a:ext cx="238543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4" name="Group 3033">
            <a:extLst>
              <a:ext uri="{FF2B5EF4-FFF2-40B4-BE49-F238E27FC236}">
                <a16:creationId xmlns:a16="http://schemas.microsoft.com/office/drawing/2014/main" id="{AFA85928-4027-BA14-D896-8765587B4B56}"/>
              </a:ext>
            </a:extLst>
          </p:cNvPr>
          <p:cNvGrpSpPr/>
          <p:nvPr/>
        </p:nvGrpSpPr>
        <p:grpSpPr>
          <a:xfrm>
            <a:off x="4490035" y="2480108"/>
            <a:ext cx="235210" cy="201646"/>
            <a:chOff x="10212813" y="1645109"/>
            <a:chExt cx="591000" cy="383647"/>
          </a:xfrm>
        </p:grpSpPr>
        <p:sp>
          <p:nvSpPr>
            <p:cNvPr id="3032" name="Rectangle 3031">
              <a:extLst>
                <a:ext uri="{FF2B5EF4-FFF2-40B4-BE49-F238E27FC236}">
                  <a16:creationId xmlns:a16="http://schemas.microsoft.com/office/drawing/2014/main" id="{B760889A-C8D9-53CC-9EE6-B243BA4C1EA6}"/>
                </a:ext>
              </a:extLst>
            </p:cNvPr>
            <p:cNvSpPr/>
            <p:nvPr/>
          </p:nvSpPr>
          <p:spPr>
            <a:xfrm>
              <a:off x="10212813" y="1719704"/>
              <a:ext cx="591000" cy="3090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033" name="Trapezoid 3032">
              <a:extLst>
                <a:ext uri="{FF2B5EF4-FFF2-40B4-BE49-F238E27FC236}">
                  <a16:creationId xmlns:a16="http://schemas.microsoft.com/office/drawing/2014/main" id="{A90F14ED-E0D2-BC2A-CEA9-6A3B4D6EB1C4}"/>
                </a:ext>
              </a:extLst>
            </p:cNvPr>
            <p:cNvSpPr/>
            <p:nvPr/>
          </p:nvSpPr>
          <p:spPr>
            <a:xfrm>
              <a:off x="10212813" y="1645109"/>
              <a:ext cx="315933" cy="7711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</p:grpSp>
      <p:cxnSp>
        <p:nvCxnSpPr>
          <p:cNvPr id="3057" name="Shape 2463">
            <a:extLst>
              <a:ext uri="{FF2B5EF4-FFF2-40B4-BE49-F238E27FC236}">
                <a16:creationId xmlns:a16="http://schemas.microsoft.com/office/drawing/2014/main" id="{57DD9605-E1ED-F866-F05D-5E2DE10FAD6B}"/>
              </a:ext>
            </a:extLst>
          </p:cNvPr>
          <p:cNvCxnSpPr>
            <a:cxnSpLocks/>
          </p:cNvCxnSpPr>
          <p:nvPr/>
        </p:nvCxnSpPr>
        <p:spPr>
          <a:xfrm>
            <a:off x="4607175" y="2667710"/>
            <a:ext cx="7073" cy="1861877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9" name="Shape 2463">
            <a:extLst>
              <a:ext uri="{FF2B5EF4-FFF2-40B4-BE49-F238E27FC236}">
                <a16:creationId xmlns:a16="http://schemas.microsoft.com/office/drawing/2014/main" id="{2A8206FB-55C1-3B11-9448-DDA866F622E3}"/>
              </a:ext>
            </a:extLst>
          </p:cNvPr>
          <p:cNvCxnSpPr>
            <a:cxnSpLocks/>
          </p:cNvCxnSpPr>
          <p:nvPr/>
        </p:nvCxnSpPr>
        <p:spPr>
          <a:xfrm>
            <a:off x="4604822" y="2883898"/>
            <a:ext cx="239079" cy="313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65" name="Shape 2083">
            <a:extLst>
              <a:ext uri="{FF2B5EF4-FFF2-40B4-BE49-F238E27FC236}">
                <a16:creationId xmlns:a16="http://schemas.microsoft.com/office/drawing/2014/main" id="{F33C876C-CF04-44F6-33EE-DDB14474D8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1457" y="1465317"/>
            <a:ext cx="1388630" cy="17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TextBox 3065">
            <a:extLst>
              <a:ext uri="{FF2B5EF4-FFF2-40B4-BE49-F238E27FC236}">
                <a16:creationId xmlns:a16="http://schemas.microsoft.com/office/drawing/2014/main" id="{76D2B161-35C7-3839-4835-F3156A33CC10}"/>
              </a:ext>
            </a:extLst>
          </p:cNvPr>
          <p:cNvSpPr txBox="1"/>
          <p:nvPr/>
        </p:nvSpPr>
        <p:spPr>
          <a:xfrm>
            <a:off x="4725245" y="2470461"/>
            <a:ext cx="72006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Sync Files</a:t>
            </a:r>
            <a:endParaRPr lang="en-UA" sz="933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067" name="TextBox 3066">
            <a:extLst>
              <a:ext uri="{FF2B5EF4-FFF2-40B4-BE49-F238E27FC236}">
                <a16:creationId xmlns:a16="http://schemas.microsoft.com/office/drawing/2014/main" id="{C2E6110B-34FD-DA4D-7118-34A13D62DE73}"/>
              </a:ext>
            </a:extLst>
          </p:cNvPr>
          <p:cNvSpPr txBox="1"/>
          <p:nvPr/>
        </p:nvSpPr>
        <p:spPr>
          <a:xfrm>
            <a:off x="5083631" y="2770172"/>
            <a:ext cx="147829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933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PARTITIONED_TABLE_A</a:t>
            </a:r>
          </a:p>
        </p:txBody>
      </p:sp>
      <p:sp>
        <p:nvSpPr>
          <p:cNvPr id="3072" name="Shape 640">
            <a:extLst>
              <a:ext uri="{FF2B5EF4-FFF2-40B4-BE49-F238E27FC236}">
                <a16:creationId xmlns:a16="http://schemas.microsoft.com/office/drawing/2014/main" id="{992920BF-3FAF-916F-0487-0ACF000A1FA3}"/>
              </a:ext>
            </a:extLst>
          </p:cNvPr>
          <p:cNvSpPr/>
          <p:nvPr/>
        </p:nvSpPr>
        <p:spPr>
          <a:xfrm>
            <a:off x="7551763" y="1388376"/>
            <a:ext cx="2957891" cy="3591585"/>
          </a:xfrm>
          <a:prstGeom prst="roundRect">
            <a:avLst>
              <a:gd name="adj" fmla="val 82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8" name="Shape 2463">
            <a:extLst>
              <a:ext uri="{FF2B5EF4-FFF2-40B4-BE49-F238E27FC236}">
                <a16:creationId xmlns:a16="http://schemas.microsoft.com/office/drawing/2014/main" id="{3F25C22F-BEC7-FBAA-4195-CF3D37B11717}"/>
              </a:ext>
            </a:extLst>
          </p:cNvPr>
          <p:cNvCxnSpPr>
            <a:cxnSpLocks/>
            <a:stCxn id="3262" idx="2"/>
          </p:cNvCxnSpPr>
          <p:nvPr/>
        </p:nvCxnSpPr>
        <p:spPr>
          <a:xfrm>
            <a:off x="4965269" y="2989668"/>
            <a:ext cx="0" cy="670582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86" name="Group 3185">
            <a:extLst>
              <a:ext uri="{FF2B5EF4-FFF2-40B4-BE49-F238E27FC236}">
                <a16:creationId xmlns:a16="http://schemas.microsoft.com/office/drawing/2014/main" id="{BBC5F191-1FEF-9132-FCDA-F0463C0BEEF4}"/>
              </a:ext>
            </a:extLst>
          </p:cNvPr>
          <p:cNvGrpSpPr/>
          <p:nvPr/>
        </p:nvGrpSpPr>
        <p:grpSpPr>
          <a:xfrm>
            <a:off x="1383954" y="1910257"/>
            <a:ext cx="1590760" cy="1135706"/>
            <a:chOff x="1276125" y="1914321"/>
            <a:chExt cx="1590760" cy="1135706"/>
          </a:xfrm>
        </p:grpSpPr>
        <p:sp>
          <p:nvSpPr>
            <p:cNvPr id="21" name="Shape 2999">
              <a:extLst>
                <a:ext uri="{FF2B5EF4-FFF2-40B4-BE49-F238E27FC236}">
                  <a16:creationId xmlns:a16="http://schemas.microsoft.com/office/drawing/2014/main" id="{55F6C707-D059-834B-2F2F-A72912984732}"/>
                </a:ext>
              </a:extLst>
            </p:cNvPr>
            <p:cNvSpPr/>
            <p:nvPr/>
          </p:nvSpPr>
          <p:spPr>
            <a:xfrm>
              <a:off x="1276125" y="1914321"/>
              <a:ext cx="1590760" cy="113570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60933" tIns="109700" rIns="60933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A94BB-A454-9A50-BC8E-CB7C8BB04E1D}"/>
                </a:ext>
              </a:extLst>
            </p:cNvPr>
            <p:cNvSpPr txBox="1"/>
            <p:nvPr/>
          </p:nvSpPr>
          <p:spPr>
            <a:xfrm>
              <a:off x="1316089" y="1929448"/>
              <a:ext cx="1504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A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PARTITIONED_TABLE_A</a:t>
              </a:r>
            </a:p>
          </p:txBody>
        </p:sp>
        <p:cxnSp>
          <p:nvCxnSpPr>
            <p:cNvPr id="10" name="Shape 2463">
              <a:extLst>
                <a:ext uri="{FF2B5EF4-FFF2-40B4-BE49-F238E27FC236}">
                  <a16:creationId xmlns:a16="http://schemas.microsoft.com/office/drawing/2014/main" id="{2CF245A4-5C21-72DE-2946-11A05E2C92EC}"/>
                </a:ext>
              </a:extLst>
            </p:cNvPr>
            <p:cNvCxnSpPr>
              <a:cxnSpLocks/>
            </p:cNvCxnSpPr>
            <p:nvPr/>
          </p:nvCxnSpPr>
          <p:spPr>
            <a:xfrm>
              <a:off x="1306065" y="2149100"/>
              <a:ext cx="151470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73" name="Group 3172">
              <a:extLst>
                <a:ext uri="{FF2B5EF4-FFF2-40B4-BE49-F238E27FC236}">
                  <a16:creationId xmlns:a16="http://schemas.microsoft.com/office/drawing/2014/main" id="{FBC6629A-F458-25B1-BE47-92AA9AD87566}"/>
                </a:ext>
              </a:extLst>
            </p:cNvPr>
            <p:cNvGrpSpPr/>
            <p:nvPr/>
          </p:nvGrpSpPr>
          <p:grpSpPr>
            <a:xfrm>
              <a:off x="1348078" y="2207046"/>
              <a:ext cx="1443154" cy="230767"/>
              <a:chOff x="1330108" y="2207557"/>
              <a:chExt cx="1443154" cy="230767"/>
            </a:xfrm>
          </p:grpSpPr>
          <p:sp>
            <p:nvSpPr>
              <p:cNvPr id="29" name="Shape 631">
                <a:extLst>
                  <a:ext uri="{FF2B5EF4-FFF2-40B4-BE49-F238E27FC236}">
                    <a16:creationId xmlns:a16="http://schemas.microsoft.com/office/drawing/2014/main" id="{B265E6D0-B6C1-0AFB-10BC-BFF98F60DA3C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Shape 631">
                <a:extLst>
                  <a:ext uri="{FF2B5EF4-FFF2-40B4-BE49-F238E27FC236}">
                    <a16:creationId xmlns:a16="http://schemas.microsoft.com/office/drawing/2014/main" id="{158695D6-4387-F748-440F-7E12B6B1FB2A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Shape 631">
                <a:extLst>
                  <a:ext uri="{FF2B5EF4-FFF2-40B4-BE49-F238E27FC236}">
                    <a16:creationId xmlns:a16="http://schemas.microsoft.com/office/drawing/2014/main" id="{459827D3-142A-006B-353B-004077A641A2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Shape 631">
                <a:extLst>
                  <a:ext uri="{FF2B5EF4-FFF2-40B4-BE49-F238E27FC236}">
                    <a16:creationId xmlns:a16="http://schemas.microsoft.com/office/drawing/2014/main" id="{E558FD9F-2C8E-31C3-E557-B677182C7E1A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Shape 631">
                <a:extLst>
                  <a:ext uri="{FF2B5EF4-FFF2-40B4-BE49-F238E27FC236}">
                    <a16:creationId xmlns:a16="http://schemas.microsoft.com/office/drawing/2014/main" id="{AE7BEC44-D44E-B171-37EE-73E7524F8264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4" name="Group 3173">
              <a:extLst>
                <a:ext uri="{FF2B5EF4-FFF2-40B4-BE49-F238E27FC236}">
                  <a16:creationId xmlns:a16="http://schemas.microsoft.com/office/drawing/2014/main" id="{CB37E869-8D5C-26AF-E989-AB062CA82E37}"/>
                </a:ext>
              </a:extLst>
            </p:cNvPr>
            <p:cNvGrpSpPr/>
            <p:nvPr/>
          </p:nvGrpSpPr>
          <p:grpSpPr>
            <a:xfrm>
              <a:off x="1348078" y="2479971"/>
              <a:ext cx="1443154" cy="230767"/>
              <a:chOff x="1330108" y="2207557"/>
              <a:chExt cx="1443154" cy="230767"/>
            </a:xfrm>
          </p:grpSpPr>
          <p:sp>
            <p:nvSpPr>
              <p:cNvPr id="3175" name="Shape 631">
                <a:extLst>
                  <a:ext uri="{FF2B5EF4-FFF2-40B4-BE49-F238E27FC236}">
                    <a16:creationId xmlns:a16="http://schemas.microsoft.com/office/drawing/2014/main" id="{2518CCC8-20BB-7226-9297-BBF875F35A98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Shape 631">
                <a:extLst>
                  <a:ext uri="{FF2B5EF4-FFF2-40B4-BE49-F238E27FC236}">
                    <a16:creationId xmlns:a16="http://schemas.microsoft.com/office/drawing/2014/main" id="{81EEFA53-6E1A-0E19-1127-FF3EBD8E0AA9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Shape 631">
                <a:extLst>
                  <a:ext uri="{FF2B5EF4-FFF2-40B4-BE49-F238E27FC236}">
                    <a16:creationId xmlns:a16="http://schemas.microsoft.com/office/drawing/2014/main" id="{1EF5042A-52B7-D958-83D0-69FE50681AD5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Shape 631">
                <a:extLst>
                  <a:ext uri="{FF2B5EF4-FFF2-40B4-BE49-F238E27FC236}">
                    <a16:creationId xmlns:a16="http://schemas.microsoft.com/office/drawing/2014/main" id="{E096609B-42B1-1872-1D89-B13572FC7735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Shape 631">
                <a:extLst>
                  <a:ext uri="{FF2B5EF4-FFF2-40B4-BE49-F238E27FC236}">
                    <a16:creationId xmlns:a16="http://schemas.microsoft.com/office/drawing/2014/main" id="{A872B38D-1A0E-1DC2-0870-8175417B2D4A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0" name="Group 3179">
              <a:extLst>
                <a:ext uri="{FF2B5EF4-FFF2-40B4-BE49-F238E27FC236}">
                  <a16:creationId xmlns:a16="http://schemas.microsoft.com/office/drawing/2014/main" id="{66382994-E7B7-4CA0-8CD8-5397408EF211}"/>
                </a:ext>
              </a:extLst>
            </p:cNvPr>
            <p:cNvGrpSpPr/>
            <p:nvPr/>
          </p:nvGrpSpPr>
          <p:grpSpPr>
            <a:xfrm>
              <a:off x="1348078" y="2759421"/>
              <a:ext cx="1443154" cy="230767"/>
              <a:chOff x="1330108" y="2207557"/>
              <a:chExt cx="1443154" cy="230767"/>
            </a:xfrm>
          </p:grpSpPr>
          <p:sp>
            <p:nvSpPr>
              <p:cNvPr id="3181" name="Shape 631">
                <a:extLst>
                  <a:ext uri="{FF2B5EF4-FFF2-40B4-BE49-F238E27FC236}">
                    <a16:creationId xmlns:a16="http://schemas.microsoft.com/office/drawing/2014/main" id="{07DE0495-1B0C-E9BD-6A4B-FEFF6B459C01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Shape 631">
                <a:extLst>
                  <a:ext uri="{FF2B5EF4-FFF2-40B4-BE49-F238E27FC236}">
                    <a16:creationId xmlns:a16="http://schemas.microsoft.com/office/drawing/2014/main" id="{20A7CD16-571A-6B35-B28F-D5601C123F99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Shape 631">
                <a:extLst>
                  <a:ext uri="{FF2B5EF4-FFF2-40B4-BE49-F238E27FC236}">
                    <a16:creationId xmlns:a16="http://schemas.microsoft.com/office/drawing/2014/main" id="{5EA7D29A-22C0-0515-0B20-CFFC8772E40A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Shape 631">
                <a:extLst>
                  <a:ext uri="{FF2B5EF4-FFF2-40B4-BE49-F238E27FC236}">
                    <a16:creationId xmlns:a16="http://schemas.microsoft.com/office/drawing/2014/main" id="{FA468CD0-F1DB-36EE-DFC0-5A86048F8EB9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Shape 631">
                <a:extLst>
                  <a:ext uri="{FF2B5EF4-FFF2-40B4-BE49-F238E27FC236}">
                    <a16:creationId xmlns:a16="http://schemas.microsoft.com/office/drawing/2014/main" id="{DBB59207-F584-5C74-576F-56BEC32E8255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87" name="Group 3186">
            <a:extLst>
              <a:ext uri="{FF2B5EF4-FFF2-40B4-BE49-F238E27FC236}">
                <a16:creationId xmlns:a16="http://schemas.microsoft.com/office/drawing/2014/main" id="{94A5C104-E8BD-EF02-2744-C2262B940FF0}"/>
              </a:ext>
            </a:extLst>
          </p:cNvPr>
          <p:cNvGrpSpPr/>
          <p:nvPr/>
        </p:nvGrpSpPr>
        <p:grpSpPr>
          <a:xfrm>
            <a:off x="1387180" y="3342991"/>
            <a:ext cx="1590760" cy="1135706"/>
            <a:chOff x="1276125" y="1914321"/>
            <a:chExt cx="1590760" cy="1135706"/>
          </a:xfrm>
        </p:grpSpPr>
        <p:sp>
          <p:nvSpPr>
            <p:cNvPr id="3188" name="Shape 2999">
              <a:extLst>
                <a:ext uri="{FF2B5EF4-FFF2-40B4-BE49-F238E27FC236}">
                  <a16:creationId xmlns:a16="http://schemas.microsoft.com/office/drawing/2014/main" id="{6502FA5C-ADBF-0457-AB78-92CE916315E8}"/>
                </a:ext>
              </a:extLst>
            </p:cNvPr>
            <p:cNvSpPr/>
            <p:nvPr/>
          </p:nvSpPr>
          <p:spPr>
            <a:xfrm>
              <a:off x="1276125" y="1914321"/>
              <a:ext cx="1590760" cy="113570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60933" tIns="109700" rIns="60933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9" name="TextBox 3188">
              <a:extLst>
                <a:ext uri="{FF2B5EF4-FFF2-40B4-BE49-F238E27FC236}">
                  <a16:creationId xmlns:a16="http://schemas.microsoft.com/office/drawing/2014/main" id="{67522376-6D16-1071-E42E-471B135F4CBF}"/>
                </a:ext>
              </a:extLst>
            </p:cNvPr>
            <p:cNvSpPr txBox="1"/>
            <p:nvPr/>
          </p:nvSpPr>
          <p:spPr>
            <a:xfrm>
              <a:off x="1316089" y="1929448"/>
              <a:ext cx="1504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A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PARTITIONED_TABLE_B</a:t>
              </a:r>
            </a:p>
          </p:txBody>
        </p:sp>
        <p:cxnSp>
          <p:nvCxnSpPr>
            <p:cNvPr id="3190" name="Shape 2463">
              <a:extLst>
                <a:ext uri="{FF2B5EF4-FFF2-40B4-BE49-F238E27FC236}">
                  <a16:creationId xmlns:a16="http://schemas.microsoft.com/office/drawing/2014/main" id="{440DA56B-1CFC-816F-2ADC-D28F5CDDA05A}"/>
                </a:ext>
              </a:extLst>
            </p:cNvPr>
            <p:cNvCxnSpPr>
              <a:cxnSpLocks/>
            </p:cNvCxnSpPr>
            <p:nvPr/>
          </p:nvCxnSpPr>
          <p:spPr>
            <a:xfrm>
              <a:off x="1306065" y="2149100"/>
              <a:ext cx="151470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91" name="Group 3190">
              <a:extLst>
                <a:ext uri="{FF2B5EF4-FFF2-40B4-BE49-F238E27FC236}">
                  <a16:creationId xmlns:a16="http://schemas.microsoft.com/office/drawing/2014/main" id="{6408BAAC-09CC-126C-BC8E-5177AF4C5E2D}"/>
                </a:ext>
              </a:extLst>
            </p:cNvPr>
            <p:cNvGrpSpPr/>
            <p:nvPr/>
          </p:nvGrpSpPr>
          <p:grpSpPr>
            <a:xfrm>
              <a:off x="1348078" y="2207046"/>
              <a:ext cx="1443154" cy="230767"/>
              <a:chOff x="1330108" y="2207557"/>
              <a:chExt cx="1443154" cy="230767"/>
            </a:xfrm>
          </p:grpSpPr>
          <p:sp>
            <p:nvSpPr>
              <p:cNvPr id="3204" name="Shape 631">
                <a:extLst>
                  <a:ext uri="{FF2B5EF4-FFF2-40B4-BE49-F238E27FC236}">
                    <a16:creationId xmlns:a16="http://schemas.microsoft.com/office/drawing/2014/main" id="{7E54D839-073D-3E7E-8672-DD70E7F10E1A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Shape 631">
                <a:extLst>
                  <a:ext uri="{FF2B5EF4-FFF2-40B4-BE49-F238E27FC236}">
                    <a16:creationId xmlns:a16="http://schemas.microsoft.com/office/drawing/2014/main" id="{F71FAF2D-6CA6-DAED-36A6-1D75F9ABFFC9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Shape 631">
                <a:extLst>
                  <a:ext uri="{FF2B5EF4-FFF2-40B4-BE49-F238E27FC236}">
                    <a16:creationId xmlns:a16="http://schemas.microsoft.com/office/drawing/2014/main" id="{67288D2D-28D2-C644-1B9A-82DE55334106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Shape 631">
                <a:extLst>
                  <a:ext uri="{FF2B5EF4-FFF2-40B4-BE49-F238E27FC236}">
                    <a16:creationId xmlns:a16="http://schemas.microsoft.com/office/drawing/2014/main" id="{34CCC1F1-D5DB-707D-A90C-A43AE6E1A73D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Shape 631">
                <a:extLst>
                  <a:ext uri="{FF2B5EF4-FFF2-40B4-BE49-F238E27FC236}">
                    <a16:creationId xmlns:a16="http://schemas.microsoft.com/office/drawing/2014/main" id="{20889C1E-AC49-E536-FC2C-E0A6921AB19E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2" name="Group 3191">
              <a:extLst>
                <a:ext uri="{FF2B5EF4-FFF2-40B4-BE49-F238E27FC236}">
                  <a16:creationId xmlns:a16="http://schemas.microsoft.com/office/drawing/2014/main" id="{D3635E8B-5C5E-3895-968A-863DB5695278}"/>
                </a:ext>
              </a:extLst>
            </p:cNvPr>
            <p:cNvGrpSpPr/>
            <p:nvPr/>
          </p:nvGrpSpPr>
          <p:grpSpPr>
            <a:xfrm>
              <a:off x="1348078" y="2479971"/>
              <a:ext cx="1443154" cy="230767"/>
              <a:chOff x="1330108" y="2207557"/>
              <a:chExt cx="1443154" cy="230767"/>
            </a:xfrm>
          </p:grpSpPr>
          <p:sp>
            <p:nvSpPr>
              <p:cNvPr id="3199" name="Shape 631">
                <a:extLst>
                  <a:ext uri="{FF2B5EF4-FFF2-40B4-BE49-F238E27FC236}">
                    <a16:creationId xmlns:a16="http://schemas.microsoft.com/office/drawing/2014/main" id="{840DCA9A-8F8E-DF13-39B4-A3E17239D5A8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Shape 631">
                <a:extLst>
                  <a:ext uri="{FF2B5EF4-FFF2-40B4-BE49-F238E27FC236}">
                    <a16:creationId xmlns:a16="http://schemas.microsoft.com/office/drawing/2014/main" id="{5B965267-1AE1-9E49-CC51-4D9B9A97FF63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Shape 631">
                <a:extLst>
                  <a:ext uri="{FF2B5EF4-FFF2-40B4-BE49-F238E27FC236}">
                    <a16:creationId xmlns:a16="http://schemas.microsoft.com/office/drawing/2014/main" id="{D5E9FE4B-2847-5B7C-2E60-A705E0EC73A7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Shape 631">
                <a:extLst>
                  <a:ext uri="{FF2B5EF4-FFF2-40B4-BE49-F238E27FC236}">
                    <a16:creationId xmlns:a16="http://schemas.microsoft.com/office/drawing/2014/main" id="{8A5B09AD-486F-76B4-BBCE-622104AD696D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Shape 631">
                <a:extLst>
                  <a:ext uri="{FF2B5EF4-FFF2-40B4-BE49-F238E27FC236}">
                    <a16:creationId xmlns:a16="http://schemas.microsoft.com/office/drawing/2014/main" id="{7166CC78-856C-E6A4-9685-1C70C6A21CD3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3" name="Group 3192">
              <a:extLst>
                <a:ext uri="{FF2B5EF4-FFF2-40B4-BE49-F238E27FC236}">
                  <a16:creationId xmlns:a16="http://schemas.microsoft.com/office/drawing/2014/main" id="{EBADB71F-C29E-0860-73CE-ACB5936B967A}"/>
                </a:ext>
              </a:extLst>
            </p:cNvPr>
            <p:cNvGrpSpPr/>
            <p:nvPr/>
          </p:nvGrpSpPr>
          <p:grpSpPr>
            <a:xfrm>
              <a:off x="1348078" y="2759421"/>
              <a:ext cx="1443154" cy="230767"/>
              <a:chOff x="1330108" y="2207557"/>
              <a:chExt cx="1443154" cy="230767"/>
            </a:xfrm>
          </p:grpSpPr>
          <p:sp>
            <p:nvSpPr>
              <p:cNvPr id="3194" name="Shape 631">
                <a:extLst>
                  <a:ext uri="{FF2B5EF4-FFF2-40B4-BE49-F238E27FC236}">
                    <a16:creationId xmlns:a16="http://schemas.microsoft.com/office/drawing/2014/main" id="{9E84DD40-9FD3-CB7F-CD31-651514BDD8C2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Shape 631">
                <a:extLst>
                  <a:ext uri="{FF2B5EF4-FFF2-40B4-BE49-F238E27FC236}">
                    <a16:creationId xmlns:a16="http://schemas.microsoft.com/office/drawing/2014/main" id="{1F21B09D-B2D1-0EC7-3B79-C191E5131990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Shape 631">
                <a:extLst>
                  <a:ext uri="{FF2B5EF4-FFF2-40B4-BE49-F238E27FC236}">
                    <a16:creationId xmlns:a16="http://schemas.microsoft.com/office/drawing/2014/main" id="{5A1D8828-4D4A-56CF-5736-F8C1C5315DBE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Shape 631">
                <a:extLst>
                  <a:ext uri="{FF2B5EF4-FFF2-40B4-BE49-F238E27FC236}">
                    <a16:creationId xmlns:a16="http://schemas.microsoft.com/office/drawing/2014/main" id="{9842A6F3-D0E9-8517-46BE-AC182E494B94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Shape 631">
                <a:extLst>
                  <a:ext uri="{FF2B5EF4-FFF2-40B4-BE49-F238E27FC236}">
                    <a16:creationId xmlns:a16="http://schemas.microsoft.com/office/drawing/2014/main" id="{EB68A744-0A34-28DF-017B-C43AAE530B84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212" name="Graphic 3211">
            <a:extLst>
              <a:ext uri="{FF2B5EF4-FFF2-40B4-BE49-F238E27FC236}">
                <a16:creationId xmlns:a16="http://schemas.microsoft.com/office/drawing/2014/main" id="{274DFC42-DA33-DB70-DDBA-2B1D72558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7015" y="1264641"/>
            <a:ext cx="1186607" cy="791071"/>
          </a:xfrm>
          <a:prstGeom prst="rect">
            <a:avLst/>
          </a:prstGeom>
        </p:spPr>
      </p:pic>
      <p:grpSp>
        <p:nvGrpSpPr>
          <p:cNvPr id="3213" name="Group 3212">
            <a:extLst>
              <a:ext uri="{FF2B5EF4-FFF2-40B4-BE49-F238E27FC236}">
                <a16:creationId xmlns:a16="http://schemas.microsoft.com/office/drawing/2014/main" id="{2770CE8C-F1FD-D43A-CDB6-94BFF74EBBBF}"/>
              </a:ext>
            </a:extLst>
          </p:cNvPr>
          <p:cNvGrpSpPr/>
          <p:nvPr/>
        </p:nvGrpSpPr>
        <p:grpSpPr>
          <a:xfrm>
            <a:off x="8235239" y="2026564"/>
            <a:ext cx="1590760" cy="1135706"/>
            <a:chOff x="1276125" y="1914321"/>
            <a:chExt cx="1590760" cy="1135706"/>
          </a:xfrm>
        </p:grpSpPr>
        <p:sp>
          <p:nvSpPr>
            <p:cNvPr id="3214" name="Shape 2999">
              <a:extLst>
                <a:ext uri="{FF2B5EF4-FFF2-40B4-BE49-F238E27FC236}">
                  <a16:creationId xmlns:a16="http://schemas.microsoft.com/office/drawing/2014/main" id="{2D4F8C72-558C-4350-E5BB-0ED01F778107}"/>
                </a:ext>
              </a:extLst>
            </p:cNvPr>
            <p:cNvSpPr/>
            <p:nvPr/>
          </p:nvSpPr>
          <p:spPr>
            <a:xfrm>
              <a:off x="1276125" y="1914321"/>
              <a:ext cx="1590760" cy="113570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60933" tIns="109700" rIns="60933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5" name="TextBox 3214">
              <a:extLst>
                <a:ext uri="{FF2B5EF4-FFF2-40B4-BE49-F238E27FC236}">
                  <a16:creationId xmlns:a16="http://schemas.microsoft.com/office/drawing/2014/main" id="{0DCE1F0D-BBB1-B043-BB37-FC024DDABA5B}"/>
                </a:ext>
              </a:extLst>
            </p:cNvPr>
            <p:cNvSpPr txBox="1"/>
            <p:nvPr/>
          </p:nvSpPr>
          <p:spPr>
            <a:xfrm>
              <a:off x="1316089" y="1929448"/>
              <a:ext cx="1504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A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PARTITIONED_TABLE_A</a:t>
              </a:r>
            </a:p>
          </p:txBody>
        </p:sp>
        <p:cxnSp>
          <p:nvCxnSpPr>
            <p:cNvPr id="3216" name="Shape 2463">
              <a:extLst>
                <a:ext uri="{FF2B5EF4-FFF2-40B4-BE49-F238E27FC236}">
                  <a16:creationId xmlns:a16="http://schemas.microsoft.com/office/drawing/2014/main" id="{4DF2CAB6-C85C-560C-A438-235DD312C3E0}"/>
                </a:ext>
              </a:extLst>
            </p:cNvPr>
            <p:cNvCxnSpPr>
              <a:cxnSpLocks/>
            </p:cNvCxnSpPr>
            <p:nvPr/>
          </p:nvCxnSpPr>
          <p:spPr>
            <a:xfrm>
              <a:off x="1306065" y="2149100"/>
              <a:ext cx="151470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17" name="Group 3216">
              <a:extLst>
                <a:ext uri="{FF2B5EF4-FFF2-40B4-BE49-F238E27FC236}">
                  <a16:creationId xmlns:a16="http://schemas.microsoft.com/office/drawing/2014/main" id="{A3838AA9-2222-A1BB-C48B-2A8530166C1A}"/>
                </a:ext>
              </a:extLst>
            </p:cNvPr>
            <p:cNvGrpSpPr/>
            <p:nvPr/>
          </p:nvGrpSpPr>
          <p:grpSpPr>
            <a:xfrm>
              <a:off x="1348078" y="2207046"/>
              <a:ext cx="1443154" cy="230767"/>
              <a:chOff x="1330108" y="2207557"/>
              <a:chExt cx="1443154" cy="230767"/>
            </a:xfrm>
          </p:grpSpPr>
          <p:sp>
            <p:nvSpPr>
              <p:cNvPr id="3230" name="Shape 631">
                <a:extLst>
                  <a:ext uri="{FF2B5EF4-FFF2-40B4-BE49-F238E27FC236}">
                    <a16:creationId xmlns:a16="http://schemas.microsoft.com/office/drawing/2014/main" id="{ED266494-F37F-69BC-62F4-3EAF1D41EAFA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Shape 631">
                <a:extLst>
                  <a:ext uri="{FF2B5EF4-FFF2-40B4-BE49-F238E27FC236}">
                    <a16:creationId xmlns:a16="http://schemas.microsoft.com/office/drawing/2014/main" id="{F13E8E3F-9309-F940-5AEC-7CE9DDD951AF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Shape 631">
                <a:extLst>
                  <a:ext uri="{FF2B5EF4-FFF2-40B4-BE49-F238E27FC236}">
                    <a16:creationId xmlns:a16="http://schemas.microsoft.com/office/drawing/2014/main" id="{DD44AF08-877B-ECC5-B28B-3FFF4EDEE0AE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Shape 631">
                <a:extLst>
                  <a:ext uri="{FF2B5EF4-FFF2-40B4-BE49-F238E27FC236}">
                    <a16:creationId xmlns:a16="http://schemas.microsoft.com/office/drawing/2014/main" id="{A106E17D-0E8A-F139-1B51-237F9928958D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Shape 631">
                <a:extLst>
                  <a:ext uri="{FF2B5EF4-FFF2-40B4-BE49-F238E27FC236}">
                    <a16:creationId xmlns:a16="http://schemas.microsoft.com/office/drawing/2014/main" id="{509359C3-C5AE-5F8E-36C3-9E087FCB7BF0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8" name="Group 3217">
              <a:extLst>
                <a:ext uri="{FF2B5EF4-FFF2-40B4-BE49-F238E27FC236}">
                  <a16:creationId xmlns:a16="http://schemas.microsoft.com/office/drawing/2014/main" id="{C3EFBF86-FFA9-3A15-B4B9-DC22720FBEC6}"/>
                </a:ext>
              </a:extLst>
            </p:cNvPr>
            <p:cNvGrpSpPr/>
            <p:nvPr/>
          </p:nvGrpSpPr>
          <p:grpSpPr>
            <a:xfrm>
              <a:off x="1348078" y="2479971"/>
              <a:ext cx="1443154" cy="230767"/>
              <a:chOff x="1330108" y="2207557"/>
              <a:chExt cx="1443154" cy="230767"/>
            </a:xfrm>
          </p:grpSpPr>
          <p:sp>
            <p:nvSpPr>
              <p:cNvPr id="3225" name="Shape 631">
                <a:extLst>
                  <a:ext uri="{FF2B5EF4-FFF2-40B4-BE49-F238E27FC236}">
                    <a16:creationId xmlns:a16="http://schemas.microsoft.com/office/drawing/2014/main" id="{0C2FBB4F-69E1-70E7-F14C-2C830150AA6C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Shape 631">
                <a:extLst>
                  <a:ext uri="{FF2B5EF4-FFF2-40B4-BE49-F238E27FC236}">
                    <a16:creationId xmlns:a16="http://schemas.microsoft.com/office/drawing/2014/main" id="{6A0ACD9C-D452-5B60-CED3-64E9A74C4CA1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Shape 631">
                <a:extLst>
                  <a:ext uri="{FF2B5EF4-FFF2-40B4-BE49-F238E27FC236}">
                    <a16:creationId xmlns:a16="http://schemas.microsoft.com/office/drawing/2014/main" id="{EB7D920A-CEDB-E403-AC8E-BD708A97E4DE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Shape 631">
                <a:extLst>
                  <a:ext uri="{FF2B5EF4-FFF2-40B4-BE49-F238E27FC236}">
                    <a16:creationId xmlns:a16="http://schemas.microsoft.com/office/drawing/2014/main" id="{EC87C4A0-8EDE-0B82-3C17-91872E1B287B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Shape 631">
                <a:extLst>
                  <a:ext uri="{FF2B5EF4-FFF2-40B4-BE49-F238E27FC236}">
                    <a16:creationId xmlns:a16="http://schemas.microsoft.com/office/drawing/2014/main" id="{0C0ECF7A-9570-6812-88E4-2B102F9D5AFD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9" name="Group 3218">
              <a:extLst>
                <a:ext uri="{FF2B5EF4-FFF2-40B4-BE49-F238E27FC236}">
                  <a16:creationId xmlns:a16="http://schemas.microsoft.com/office/drawing/2014/main" id="{85ED30EC-8605-E79A-5920-C0E0B9F4D2A1}"/>
                </a:ext>
              </a:extLst>
            </p:cNvPr>
            <p:cNvGrpSpPr/>
            <p:nvPr/>
          </p:nvGrpSpPr>
          <p:grpSpPr>
            <a:xfrm>
              <a:off x="1348078" y="2759421"/>
              <a:ext cx="1443154" cy="230767"/>
              <a:chOff x="1330108" y="2207557"/>
              <a:chExt cx="1443154" cy="230767"/>
            </a:xfrm>
          </p:grpSpPr>
          <p:sp>
            <p:nvSpPr>
              <p:cNvPr id="3220" name="Shape 631">
                <a:extLst>
                  <a:ext uri="{FF2B5EF4-FFF2-40B4-BE49-F238E27FC236}">
                    <a16:creationId xmlns:a16="http://schemas.microsoft.com/office/drawing/2014/main" id="{FF042084-F2AD-91BE-9715-A989E16FCE11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Shape 631">
                <a:extLst>
                  <a:ext uri="{FF2B5EF4-FFF2-40B4-BE49-F238E27FC236}">
                    <a16:creationId xmlns:a16="http://schemas.microsoft.com/office/drawing/2014/main" id="{B5F1D467-7251-0A36-D56C-03FEA8DAE126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Shape 631">
                <a:extLst>
                  <a:ext uri="{FF2B5EF4-FFF2-40B4-BE49-F238E27FC236}">
                    <a16:creationId xmlns:a16="http://schemas.microsoft.com/office/drawing/2014/main" id="{43681982-2C26-0155-7F83-DBBEEC4B33B4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Shape 631">
                <a:extLst>
                  <a:ext uri="{FF2B5EF4-FFF2-40B4-BE49-F238E27FC236}">
                    <a16:creationId xmlns:a16="http://schemas.microsoft.com/office/drawing/2014/main" id="{63E60802-27C3-8A9B-EDD1-A98CF48C3B01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Shape 631">
                <a:extLst>
                  <a:ext uri="{FF2B5EF4-FFF2-40B4-BE49-F238E27FC236}">
                    <a16:creationId xmlns:a16="http://schemas.microsoft.com/office/drawing/2014/main" id="{4C4DE398-6219-E232-4EDF-AB10802C7F82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35" name="Group 3234">
            <a:extLst>
              <a:ext uri="{FF2B5EF4-FFF2-40B4-BE49-F238E27FC236}">
                <a16:creationId xmlns:a16="http://schemas.microsoft.com/office/drawing/2014/main" id="{0EA18510-596F-7ED3-E43C-E9E2CD4FA7D6}"/>
              </a:ext>
            </a:extLst>
          </p:cNvPr>
          <p:cNvGrpSpPr/>
          <p:nvPr/>
        </p:nvGrpSpPr>
        <p:grpSpPr>
          <a:xfrm>
            <a:off x="8238465" y="3459298"/>
            <a:ext cx="1590760" cy="1135706"/>
            <a:chOff x="1276125" y="1914321"/>
            <a:chExt cx="1590760" cy="1135706"/>
          </a:xfrm>
        </p:grpSpPr>
        <p:sp>
          <p:nvSpPr>
            <p:cNvPr id="3236" name="Shape 2999">
              <a:extLst>
                <a:ext uri="{FF2B5EF4-FFF2-40B4-BE49-F238E27FC236}">
                  <a16:creationId xmlns:a16="http://schemas.microsoft.com/office/drawing/2014/main" id="{BC8CD230-A603-8BCA-3756-BDCB92CC7F86}"/>
                </a:ext>
              </a:extLst>
            </p:cNvPr>
            <p:cNvSpPr/>
            <p:nvPr/>
          </p:nvSpPr>
          <p:spPr>
            <a:xfrm>
              <a:off x="1276125" y="1914321"/>
              <a:ext cx="1590760" cy="113570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60933" tIns="109700" rIns="60933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7" name="TextBox 3236">
              <a:extLst>
                <a:ext uri="{FF2B5EF4-FFF2-40B4-BE49-F238E27FC236}">
                  <a16:creationId xmlns:a16="http://schemas.microsoft.com/office/drawing/2014/main" id="{4247D8DD-5B4D-C9AC-6D21-BB84F2BE341A}"/>
                </a:ext>
              </a:extLst>
            </p:cNvPr>
            <p:cNvSpPr txBox="1"/>
            <p:nvPr/>
          </p:nvSpPr>
          <p:spPr>
            <a:xfrm>
              <a:off x="1316089" y="1929448"/>
              <a:ext cx="1504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A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PARTITIONED_TABLE_B</a:t>
              </a:r>
            </a:p>
          </p:txBody>
        </p:sp>
        <p:cxnSp>
          <p:nvCxnSpPr>
            <p:cNvPr id="3238" name="Shape 2463">
              <a:extLst>
                <a:ext uri="{FF2B5EF4-FFF2-40B4-BE49-F238E27FC236}">
                  <a16:creationId xmlns:a16="http://schemas.microsoft.com/office/drawing/2014/main" id="{F9175CCA-CB89-86A1-5D7F-19D82548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065" y="2149100"/>
              <a:ext cx="151470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39" name="Group 3238">
              <a:extLst>
                <a:ext uri="{FF2B5EF4-FFF2-40B4-BE49-F238E27FC236}">
                  <a16:creationId xmlns:a16="http://schemas.microsoft.com/office/drawing/2014/main" id="{0D96514E-7E04-17C0-730C-708AF3AE3368}"/>
                </a:ext>
              </a:extLst>
            </p:cNvPr>
            <p:cNvGrpSpPr/>
            <p:nvPr/>
          </p:nvGrpSpPr>
          <p:grpSpPr>
            <a:xfrm>
              <a:off x="1348078" y="2207046"/>
              <a:ext cx="1443154" cy="230767"/>
              <a:chOff x="1330108" y="2207557"/>
              <a:chExt cx="1443154" cy="230767"/>
            </a:xfrm>
          </p:grpSpPr>
          <p:sp>
            <p:nvSpPr>
              <p:cNvPr id="3252" name="Shape 631">
                <a:extLst>
                  <a:ext uri="{FF2B5EF4-FFF2-40B4-BE49-F238E27FC236}">
                    <a16:creationId xmlns:a16="http://schemas.microsoft.com/office/drawing/2014/main" id="{FA1FBEEC-C6BA-2EA4-4F95-B3D7D27389CB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Shape 631">
                <a:extLst>
                  <a:ext uri="{FF2B5EF4-FFF2-40B4-BE49-F238E27FC236}">
                    <a16:creationId xmlns:a16="http://schemas.microsoft.com/office/drawing/2014/main" id="{5E96B45B-BD97-AF62-5401-8A17962D4947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Shape 631">
                <a:extLst>
                  <a:ext uri="{FF2B5EF4-FFF2-40B4-BE49-F238E27FC236}">
                    <a16:creationId xmlns:a16="http://schemas.microsoft.com/office/drawing/2014/main" id="{36C3DBEB-16D4-BF4A-16E0-C3ED97510015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Shape 631">
                <a:extLst>
                  <a:ext uri="{FF2B5EF4-FFF2-40B4-BE49-F238E27FC236}">
                    <a16:creationId xmlns:a16="http://schemas.microsoft.com/office/drawing/2014/main" id="{FE2E1DDA-D911-925E-BEDF-F7CDD4E02A89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Shape 631">
                <a:extLst>
                  <a:ext uri="{FF2B5EF4-FFF2-40B4-BE49-F238E27FC236}">
                    <a16:creationId xmlns:a16="http://schemas.microsoft.com/office/drawing/2014/main" id="{29011F9B-91F3-E38B-F711-AC54F1CE7F6B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0" name="Group 3239">
              <a:extLst>
                <a:ext uri="{FF2B5EF4-FFF2-40B4-BE49-F238E27FC236}">
                  <a16:creationId xmlns:a16="http://schemas.microsoft.com/office/drawing/2014/main" id="{FD29A4DA-2201-DDE6-F706-0C7F7965C745}"/>
                </a:ext>
              </a:extLst>
            </p:cNvPr>
            <p:cNvGrpSpPr/>
            <p:nvPr/>
          </p:nvGrpSpPr>
          <p:grpSpPr>
            <a:xfrm>
              <a:off x="1348078" y="2479971"/>
              <a:ext cx="1443154" cy="230767"/>
              <a:chOff x="1330108" y="2207557"/>
              <a:chExt cx="1443154" cy="230767"/>
            </a:xfrm>
          </p:grpSpPr>
          <p:sp>
            <p:nvSpPr>
              <p:cNvPr id="3247" name="Shape 631">
                <a:extLst>
                  <a:ext uri="{FF2B5EF4-FFF2-40B4-BE49-F238E27FC236}">
                    <a16:creationId xmlns:a16="http://schemas.microsoft.com/office/drawing/2014/main" id="{9B8C090B-CE37-1FEB-FC4F-D2F33784FAC3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Shape 631">
                <a:extLst>
                  <a:ext uri="{FF2B5EF4-FFF2-40B4-BE49-F238E27FC236}">
                    <a16:creationId xmlns:a16="http://schemas.microsoft.com/office/drawing/2014/main" id="{56F7F3B4-0293-BCBB-3D42-59678113D92B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Shape 631">
                <a:extLst>
                  <a:ext uri="{FF2B5EF4-FFF2-40B4-BE49-F238E27FC236}">
                    <a16:creationId xmlns:a16="http://schemas.microsoft.com/office/drawing/2014/main" id="{EE8841A7-488C-9330-0FFB-985FC5B8E8C4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Shape 631">
                <a:extLst>
                  <a:ext uri="{FF2B5EF4-FFF2-40B4-BE49-F238E27FC236}">
                    <a16:creationId xmlns:a16="http://schemas.microsoft.com/office/drawing/2014/main" id="{141B9F8B-1D9A-AB47-597C-CF69CF46D3A7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Shape 631">
                <a:extLst>
                  <a:ext uri="{FF2B5EF4-FFF2-40B4-BE49-F238E27FC236}">
                    <a16:creationId xmlns:a16="http://schemas.microsoft.com/office/drawing/2014/main" id="{36CF0719-7906-B59B-CE88-95C92946BC50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1" name="Group 3240">
              <a:extLst>
                <a:ext uri="{FF2B5EF4-FFF2-40B4-BE49-F238E27FC236}">
                  <a16:creationId xmlns:a16="http://schemas.microsoft.com/office/drawing/2014/main" id="{61059D2E-5019-38BD-A213-B1A3ABF0FF1A}"/>
                </a:ext>
              </a:extLst>
            </p:cNvPr>
            <p:cNvGrpSpPr/>
            <p:nvPr/>
          </p:nvGrpSpPr>
          <p:grpSpPr>
            <a:xfrm>
              <a:off x="1348078" y="2759421"/>
              <a:ext cx="1443154" cy="230767"/>
              <a:chOff x="1330108" y="2207557"/>
              <a:chExt cx="1443154" cy="230767"/>
            </a:xfrm>
          </p:grpSpPr>
          <p:sp>
            <p:nvSpPr>
              <p:cNvPr id="3242" name="Shape 631">
                <a:extLst>
                  <a:ext uri="{FF2B5EF4-FFF2-40B4-BE49-F238E27FC236}">
                    <a16:creationId xmlns:a16="http://schemas.microsoft.com/office/drawing/2014/main" id="{A91EF795-A814-F2FD-A7F6-1894913BA3B3}"/>
                  </a:ext>
                </a:extLst>
              </p:cNvPr>
              <p:cNvSpPr/>
              <p:nvPr/>
            </p:nvSpPr>
            <p:spPr>
              <a:xfrm>
                <a:off x="1330108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Shape 631">
                <a:extLst>
                  <a:ext uri="{FF2B5EF4-FFF2-40B4-BE49-F238E27FC236}">
                    <a16:creationId xmlns:a16="http://schemas.microsoft.com/office/drawing/2014/main" id="{ED67485B-817F-E59E-08E1-FB9C3A3A5711}"/>
                  </a:ext>
                </a:extLst>
              </p:cNvPr>
              <p:cNvSpPr/>
              <p:nvPr/>
            </p:nvSpPr>
            <p:spPr>
              <a:xfrm>
                <a:off x="1631816" y="2207558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Shape 631">
                <a:extLst>
                  <a:ext uri="{FF2B5EF4-FFF2-40B4-BE49-F238E27FC236}">
                    <a16:creationId xmlns:a16="http://schemas.microsoft.com/office/drawing/2014/main" id="{7ABCB7C4-CCE2-B91C-9F17-A75E7AA9CC98}"/>
                  </a:ext>
                </a:extLst>
              </p:cNvPr>
              <p:cNvSpPr/>
              <p:nvPr/>
            </p:nvSpPr>
            <p:spPr>
              <a:xfrm>
                <a:off x="1932220" y="2213135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Shape 631">
                <a:extLst>
                  <a:ext uri="{FF2B5EF4-FFF2-40B4-BE49-F238E27FC236}">
                    <a16:creationId xmlns:a16="http://schemas.microsoft.com/office/drawing/2014/main" id="{4AC5975D-0C4F-50A2-9A96-9D3CF77860A9}"/>
                  </a:ext>
                </a:extLst>
              </p:cNvPr>
              <p:cNvSpPr/>
              <p:nvPr/>
            </p:nvSpPr>
            <p:spPr>
              <a:xfrm>
                <a:off x="2233750" y="2209012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Shape 631">
                <a:extLst>
                  <a:ext uri="{FF2B5EF4-FFF2-40B4-BE49-F238E27FC236}">
                    <a16:creationId xmlns:a16="http://schemas.microsoft.com/office/drawing/2014/main" id="{B9D340C8-9DBF-95F8-6298-17DBE1DD06D6}"/>
                  </a:ext>
                </a:extLst>
              </p:cNvPr>
              <p:cNvSpPr/>
              <p:nvPr/>
            </p:nvSpPr>
            <p:spPr>
              <a:xfrm>
                <a:off x="2534154" y="2207557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rgbClr val="EFEBE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1" name="Group 3260">
            <a:extLst>
              <a:ext uri="{FF2B5EF4-FFF2-40B4-BE49-F238E27FC236}">
                <a16:creationId xmlns:a16="http://schemas.microsoft.com/office/drawing/2014/main" id="{B7694299-B771-3AED-80C7-9E343F6EAF48}"/>
              </a:ext>
            </a:extLst>
          </p:cNvPr>
          <p:cNvGrpSpPr/>
          <p:nvPr/>
        </p:nvGrpSpPr>
        <p:grpSpPr>
          <a:xfrm>
            <a:off x="4834768" y="2777842"/>
            <a:ext cx="261002" cy="211826"/>
            <a:chOff x="10212813" y="1645109"/>
            <a:chExt cx="591000" cy="383647"/>
          </a:xfrm>
        </p:grpSpPr>
        <p:sp>
          <p:nvSpPr>
            <p:cNvPr id="3262" name="Rectangle 3261">
              <a:extLst>
                <a:ext uri="{FF2B5EF4-FFF2-40B4-BE49-F238E27FC236}">
                  <a16:creationId xmlns:a16="http://schemas.microsoft.com/office/drawing/2014/main" id="{10BCE255-2F4C-ECBB-7AEB-D5A80CBA269C}"/>
                </a:ext>
              </a:extLst>
            </p:cNvPr>
            <p:cNvSpPr/>
            <p:nvPr/>
          </p:nvSpPr>
          <p:spPr>
            <a:xfrm>
              <a:off x="10212813" y="1719704"/>
              <a:ext cx="591000" cy="3090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263" name="Trapezoid 3262">
              <a:extLst>
                <a:ext uri="{FF2B5EF4-FFF2-40B4-BE49-F238E27FC236}">
                  <a16:creationId xmlns:a16="http://schemas.microsoft.com/office/drawing/2014/main" id="{AF81B568-67F3-2E82-A088-C76BEFC2A98C}"/>
                </a:ext>
              </a:extLst>
            </p:cNvPr>
            <p:cNvSpPr/>
            <p:nvPr/>
          </p:nvSpPr>
          <p:spPr>
            <a:xfrm>
              <a:off x="10212813" y="1645109"/>
              <a:ext cx="315933" cy="7711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</p:grpSp>
      <p:grpSp>
        <p:nvGrpSpPr>
          <p:cNvPr id="3293" name="Group 3292">
            <a:extLst>
              <a:ext uri="{FF2B5EF4-FFF2-40B4-BE49-F238E27FC236}">
                <a16:creationId xmlns:a16="http://schemas.microsoft.com/office/drawing/2014/main" id="{A27EE310-CA71-DB71-BB43-116E2252E48F}"/>
              </a:ext>
            </a:extLst>
          </p:cNvPr>
          <p:cNvGrpSpPr/>
          <p:nvPr/>
        </p:nvGrpSpPr>
        <p:grpSpPr>
          <a:xfrm>
            <a:off x="935133" y="2762173"/>
            <a:ext cx="2642100" cy="2984348"/>
            <a:chOff x="935849" y="2749187"/>
            <a:chExt cx="2642100" cy="2984348"/>
          </a:xfrm>
        </p:grpSpPr>
        <p:sp>
          <p:nvSpPr>
            <p:cNvPr id="3264" name="Oval 3263">
              <a:extLst>
                <a:ext uri="{FF2B5EF4-FFF2-40B4-BE49-F238E27FC236}">
                  <a16:creationId xmlns:a16="http://schemas.microsoft.com/office/drawing/2014/main" id="{FA8655F5-9215-9384-7B3F-D58CE48FC97C}"/>
                </a:ext>
              </a:extLst>
            </p:cNvPr>
            <p:cNvSpPr/>
            <p:nvPr/>
          </p:nvSpPr>
          <p:spPr>
            <a:xfrm>
              <a:off x="935849" y="5334429"/>
              <a:ext cx="299440" cy="2899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D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757575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3265" name="Shape 2084">
              <a:extLst>
                <a:ext uri="{FF2B5EF4-FFF2-40B4-BE49-F238E27FC236}">
                  <a16:creationId xmlns:a16="http://schemas.microsoft.com/office/drawing/2014/main" id="{2CE1A6A1-81B0-1EEF-2BF9-3F3999BC49E7}"/>
                </a:ext>
              </a:extLst>
            </p:cNvPr>
            <p:cNvSpPr txBox="1"/>
            <p:nvPr/>
          </p:nvSpPr>
          <p:spPr>
            <a:xfrm>
              <a:off x="1383954" y="5225307"/>
              <a:ext cx="2193995" cy="5082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lnSpc>
                  <a:spcPct val="104999"/>
                </a:lnSpc>
                <a:buClr>
                  <a:srgbClr val="757575"/>
                </a:buClr>
                <a:buSzPct val="25000"/>
              </a:pP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operations in the source database  (insert/update/delete/truncate)</a:t>
              </a:r>
            </a:p>
          </p:txBody>
        </p:sp>
        <p:grpSp>
          <p:nvGrpSpPr>
            <p:cNvPr id="3292" name="Group 3291">
              <a:extLst>
                <a:ext uri="{FF2B5EF4-FFF2-40B4-BE49-F238E27FC236}">
                  <a16:creationId xmlns:a16="http://schemas.microsoft.com/office/drawing/2014/main" id="{2762AF9D-7B6B-BCF3-5895-0A3FF0594FB4}"/>
                </a:ext>
              </a:extLst>
            </p:cNvPr>
            <p:cNvGrpSpPr/>
            <p:nvPr/>
          </p:nvGrpSpPr>
          <p:grpSpPr>
            <a:xfrm>
              <a:off x="2364816" y="2749187"/>
              <a:ext cx="539512" cy="226644"/>
              <a:chOff x="9000647" y="5542656"/>
              <a:chExt cx="539512" cy="226644"/>
            </a:xfrm>
          </p:grpSpPr>
          <p:sp>
            <p:nvSpPr>
              <p:cNvPr id="3286" name="Shape 631">
                <a:extLst>
                  <a:ext uri="{FF2B5EF4-FFF2-40B4-BE49-F238E27FC236}">
                    <a16:creationId xmlns:a16="http://schemas.microsoft.com/office/drawing/2014/main" id="{D801BD48-DDC8-22DF-B3D7-017896F755B6}"/>
                  </a:ext>
                </a:extLst>
              </p:cNvPr>
              <p:cNvSpPr/>
              <p:nvPr/>
            </p:nvSpPr>
            <p:spPr>
              <a:xfrm>
                <a:off x="9000647" y="554411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Shape 631">
                <a:extLst>
                  <a:ext uri="{FF2B5EF4-FFF2-40B4-BE49-F238E27FC236}">
                    <a16:creationId xmlns:a16="http://schemas.microsoft.com/office/drawing/2014/main" id="{F366E108-C13A-3D30-D567-846811BF3C9E}"/>
                  </a:ext>
                </a:extLst>
              </p:cNvPr>
              <p:cNvSpPr/>
              <p:nvPr/>
            </p:nvSpPr>
            <p:spPr>
              <a:xfrm>
                <a:off x="9301051" y="554265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1" name="Group 3290">
              <a:extLst>
                <a:ext uri="{FF2B5EF4-FFF2-40B4-BE49-F238E27FC236}">
                  <a16:creationId xmlns:a16="http://schemas.microsoft.com/office/drawing/2014/main" id="{9E910283-4C52-D65B-57AB-244A23F14A50}"/>
                </a:ext>
              </a:extLst>
            </p:cNvPr>
            <p:cNvGrpSpPr/>
            <p:nvPr/>
          </p:nvGrpSpPr>
          <p:grpSpPr>
            <a:xfrm>
              <a:off x="2070098" y="4188091"/>
              <a:ext cx="839916" cy="226644"/>
              <a:chOff x="9001390" y="5920941"/>
              <a:chExt cx="839916" cy="226644"/>
            </a:xfrm>
          </p:grpSpPr>
          <p:sp>
            <p:nvSpPr>
              <p:cNvPr id="3288" name="Shape 631">
                <a:extLst>
                  <a:ext uri="{FF2B5EF4-FFF2-40B4-BE49-F238E27FC236}">
                    <a16:creationId xmlns:a16="http://schemas.microsoft.com/office/drawing/2014/main" id="{9B4002D6-0D60-20C2-76A5-00A334C3A310}"/>
                  </a:ext>
                </a:extLst>
              </p:cNvPr>
              <p:cNvSpPr/>
              <p:nvPr/>
            </p:nvSpPr>
            <p:spPr>
              <a:xfrm>
                <a:off x="9001390" y="592239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Shape 631">
                <a:extLst>
                  <a:ext uri="{FF2B5EF4-FFF2-40B4-BE49-F238E27FC236}">
                    <a16:creationId xmlns:a16="http://schemas.microsoft.com/office/drawing/2014/main" id="{CC5329FD-4FC6-8DE2-B1CA-9133C0475616}"/>
                  </a:ext>
                </a:extLst>
              </p:cNvPr>
              <p:cNvSpPr/>
              <p:nvPr/>
            </p:nvSpPr>
            <p:spPr>
              <a:xfrm>
                <a:off x="9301794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Shape 631">
                <a:extLst>
                  <a:ext uri="{FF2B5EF4-FFF2-40B4-BE49-F238E27FC236}">
                    <a16:creationId xmlns:a16="http://schemas.microsoft.com/office/drawing/2014/main" id="{C3C0B2A9-44A1-DE2E-52D0-B6062CB11CC6}"/>
                  </a:ext>
                </a:extLst>
              </p:cNvPr>
              <p:cNvSpPr/>
              <p:nvPr/>
            </p:nvSpPr>
            <p:spPr>
              <a:xfrm>
                <a:off x="9602198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04" name="Group 3303">
            <a:extLst>
              <a:ext uri="{FF2B5EF4-FFF2-40B4-BE49-F238E27FC236}">
                <a16:creationId xmlns:a16="http://schemas.microsoft.com/office/drawing/2014/main" id="{7088C0C6-CCE9-0503-957B-971548FA0990}"/>
              </a:ext>
            </a:extLst>
          </p:cNvPr>
          <p:cNvGrpSpPr/>
          <p:nvPr/>
        </p:nvGrpSpPr>
        <p:grpSpPr>
          <a:xfrm>
            <a:off x="921826" y="2760718"/>
            <a:ext cx="2654274" cy="3796699"/>
            <a:chOff x="921826" y="2760718"/>
            <a:chExt cx="2654274" cy="3796699"/>
          </a:xfrm>
        </p:grpSpPr>
        <p:sp>
          <p:nvSpPr>
            <p:cNvPr id="3295" name="Oval 3294">
              <a:extLst>
                <a:ext uri="{FF2B5EF4-FFF2-40B4-BE49-F238E27FC236}">
                  <a16:creationId xmlns:a16="http://schemas.microsoft.com/office/drawing/2014/main" id="{D695EE4B-56FB-76A8-3BFC-A34710DE1C4A}"/>
                </a:ext>
              </a:extLst>
            </p:cNvPr>
            <p:cNvSpPr/>
            <p:nvPr/>
          </p:nvSpPr>
          <p:spPr>
            <a:xfrm>
              <a:off x="921826" y="6013319"/>
              <a:ext cx="299440" cy="2899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D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757575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</a:p>
          </p:txBody>
        </p:sp>
        <p:sp>
          <p:nvSpPr>
            <p:cNvPr id="3296" name="Shape 2084">
              <a:extLst>
                <a:ext uri="{FF2B5EF4-FFF2-40B4-BE49-F238E27FC236}">
                  <a16:creationId xmlns:a16="http://schemas.microsoft.com/office/drawing/2014/main" id="{8D08F2F4-0C5F-A0A8-0F8E-A2A7DDEC9617}"/>
                </a:ext>
              </a:extLst>
            </p:cNvPr>
            <p:cNvSpPr txBox="1"/>
            <p:nvPr/>
          </p:nvSpPr>
          <p:spPr>
            <a:xfrm>
              <a:off x="1382105" y="6049189"/>
              <a:ext cx="2193995" cy="5082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lnSpc>
                  <a:spcPct val="104999"/>
                </a:lnSpc>
                <a:buClr>
                  <a:srgbClr val="757575"/>
                </a:buClr>
                <a:buSzPct val="25000"/>
              </a:pP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Detecting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changed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partitions</a:t>
              </a:r>
              <a:endParaRPr lang="en-US" sz="12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97" name="Group 3296">
              <a:extLst>
                <a:ext uri="{FF2B5EF4-FFF2-40B4-BE49-F238E27FC236}">
                  <a16:creationId xmlns:a16="http://schemas.microsoft.com/office/drawing/2014/main" id="{E75860CB-CEC8-4E50-D141-0A76E5597C3C}"/>
                </a:ext>
              </a:extLst>
            </p:cNvPr>
            <p:cNvGrpSpPr/>
            <p:nvPr/>
          </p:nvGrpSpPr>
          <p:grpSpPr>
            <a:xfrm>
              <a:off x="2362775" y="2760718"/>
              <a:ext cx="539512" cy="226644"/>
              <a:chOff x="9000647" y="5542656"/>
              <a:chExt cx="539512" cy="22664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02" name="Shape 631">
                <a:extLst>
                  <a:ext uri="{FF2B5EF4-FFF2-40B4-BE49-F238E27FC236}">
                    <a16:creationId xmlns:a16="http://schemas.microsoft.com/office/drawing/2014/main" id="{4B22D258-9FE4-B08D-E3E3-EDFBD5D3D6CA}"/>
                  </a:ext>
                </a:extLst>
              </p:cNvPr>
              <p:cNvSpPr/>
              <p:nvPr/>
            </p:nvSpPr>
            <p:spPr>
              <a:xfrm>
                <a:off x="9000647" y="554411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Shape 631">
                <a:extLst>
                  <a:ext uri="{FF2B5EF4-FFF2-40B4-BE49-F238E27FC236}">
                    <a16:creationId xmlns:a16="http://schemas.microsoft.com/office/drawing/2014/main" id="{3C820770-72C8-7316-FC6B-E48A553AE0BD}"/>
                  </a:ext>
                </a:extLst>
              </p:cNvPr>
              <p:cNvSpPr/>
              <p:nvPr/>
            </p:nvSpPr>
            <p:spPr>
              <a:xfrm>
                <a:off x="9301051" y="554265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8" name="Group 3297">
              <a:extLst>
                <a:ext uri="{FF2B5EF4-FFF2-40B4-BE49-F238E27FC236}">
                  <a16:creationId xmlns:a16="http://schemas.microsoft.com/office/drawing/2014/main" id="{ED60033C-ACC9-78BC-D469-CED77EFC6C1D}"/>
                </a:ext>
              </a:extLst>
            </p:cNvPr>
            <p:cNvGrpSpPr/>
            <p:nvPr/>
          </p:nvGrpSpPr>
          <p:grpSpPr>
            <a:xfrm>
              <a:off x="2067659" y="4201367"/>
              <a:ext cx="839916" cy="226644"/>
              <a:chOff x="9001390" y="5920941"/>
              <a:chExt cx="839916" cy="22664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99" name="Shape 631">
                <a:extLst>
                  <a:ext uri="{FF2B5EF4-FFF2-40B4-BE49-F238E27FC236}">
                    <a16:creationId xmlns:a16="http://schemas.microsoft.com/office/drawing/2014/main" id="{31AD22A4-FA92-B6AC-3AC4-96DF5C977510}"/>
                  </a:ext>
                </a:extLst>
              </p:cNvPr>
              <p:cNvSpPr/>
              <p:nvPr/>
            </p:nvSpPr>
            <p:spPr>
              <a:xfrm>
                <a:off x="9001390" y="592239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Shape 631">
                <a:extLst>
                  <a:ext uri="{FF2B5EF4-FFF2-40B4-BE49-F238E27FC236}">
                    <a16:creationId xmlns:a16="http://schemas.microsoft.com/office/drawing/2014/main" id="{DC990B84-F632-9EF2-4C9E-7AFD1523D984}"/>
                  </a:ext>
                </a:extLst>
              </p:cNvPr>
              <p:cNvSpPr/>
              <p:nvPr/>
            </p:nvSpPr>
            <p:spPr>
              <a:xfrm>
                <a:off x="9301794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Shape 631">
                <a:extLst>
                  <a:ext uri="{FF2B5EF4-FFF2-40B4-BE49-F238E27FC236}">
                    <a16:creationId xmlns:a16="http://schemas.microsoft.com/office/drawing/2014/main" id="{9B244A31-81F9-A4E4-EDF8-48826699B11E}"/>
                  </a:ext>
                </a:extLst>
              </p:cNvPr>
              <p:cNvSpPr/>
              <p:nvPr/>
            </p:nvSpPr>
            <p:spPr>
              <a:xfrm>
                <a:off x="9602198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306" name="Shape 2463">
            <a:extLst>
              <a:ext uri="{FF2B5EF4-FFF2-40B4-BE49-F238E27FC236}">
                <a16:creationId xmlns:a16="http://schemas.microsoft.com/office/drawing/2014/main" id="{173F6889-C38A-78B1-D03C-D16F2FDD3B4A}"/>
              </a:ext>
            </a:extLst>
          </p:cNvPr>
          <p:cNvCxnSpPr>
            <a:cxnSpLocks/>
          </p:cNvCxnSpPr>
          <p:nvPr/>
        </p:nvCxnSpPr>
        <p:spPr>
          <a:xfrm>
            <a:off x="4618382" y="4017565"/>
            <a:ext cx="234557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7" name="TextBox 3306">
            <a:extLst>
              <a:ext uri="{FF2B5EF4-FFF2-40B4-BE49-F238E27FC236}">
                <a16:creationId xmlns:a16="http://schemas.microsoft.com/office/drawing/2014/main" id="{DB78A042-8531-A312-C166-FB4E53A089E6}"/>
              </a:ext>
            </a:extLst>
          </p:cNvPr>
          <p:cNvSpPr txBox="1"/>
          <p:nvPr/>
        </p:nvSpPr>
        <p:spPr>
          <a:xfrm>
            <a:off x="5086837" y="3875064"/>
            <a:ext cx="147508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933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PARTITIONED_TABLE_B</a:t>
            </a:r>
          </a:p>
        </p:txBody>
      </p:sp>
      <p:grpSp>
        <p:nvGrpSpPr>
          <p:cNvPr id="3308" name="Group 3307">
            <a:extLst>
              <a:ext uri="{FF2B5EF4-FFF2-40B4-BE49-F238E27FC236}">
                <a16:creationId xmlns:a16="http://schemas.microsoft.com/office/drawing/2014/main" id="{C0E1F0F2-9071-997D-467B-835AA085EEF8}"/>
              </a:ext>
            </a:extLst>
          </p:cNvPr>
          <p:cNvGrpSpPr/>
          <p:nvPr/>
        </p:nvGrpSpPr>
        <p:grpSpPr>
          <a:xfrm>
            <a:off x="4837974" y="3882734"/>
            <a:ext cx="261002" cy="211826"/>
            <a:chOff x="10212813" y="1645109"/>
            <a:chExt cx="591000" cy="383647"/>
          </a:xfrm>
        </p:grpSpPr>
        <p:sp>
          <p:nvSpPr>
            <p:cNvPr id="3309" name="Rectangle 3308">
              <a:extLst>
                <a:ext uri="{FF2B5EF4-FFF2-40B4-BE49-F238E27FC236}">
                  <a16:creationId xmlns:a16="http://schemas.microsoft.com/office/drawing/2014/main" id="{56C6B180-9612-FC1B-B30A-21AC45261B90}"/>
                </a:ext>
              </a:extLst>
            </p:cNvPr>
            <p:cNvSpPr/>
            <p:nvPr/>
          </p:nvSpPr>
          <p:spPr>
            <a:xfrm>
              <a:off x="10212813" y="1719704"/>
              <a:ext cx="591000" cy="3090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310" name="Trapezoid 3309">
              <a:extLst>
                <a:ext uri="{FF2B5EF4-FFF2-40B4-BE49-F238E27FC236}">
                  <a16:creationId xmlns:a16="http://schemas.microsoft.com/office/drawing/2014/main" id="{EC67371E-4FAD-FC1F-B11E-CF416E25B140}"/>
                </a:ext>
              </a:extLst>
            </p:cNvPr>
            <p:cNvSpPr/>
            <p:nvPr/>
          </p:nvSpPr>
          <p:spPr>
            <a:xfrm>
              <a:off x="10212813" y="1645109"/>
              <a:ext cx="315933" cy="7711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</p:grpSp>
      <p:cxnSp>
        <p:nvCxnSpPr>
          <p:cNvPr id="3316" name="Shape 2463">
            <a:extLst>
              <a:ext uri="{FF2B5EF4-FFF2-40B4-BE49-F238E27FC236}">
                <a16:creationId xmlns:a16="http://schemas.microsoft.com/office/drawing/2014/main" id="{7C74F94E-F430-8AAE-AC97-ED21BADCEF35}"/>
              </a:ext>
            </a:extLst>
          </p:cNvPr>
          <p:cNvCxnSpPr>
            <a:cxnSpLocks/>
          </p:cNvCxnSpPr>
          <p:nvPr/>
        </p:nvCxnSpPr>
        <p:spPr>
          <a:xfrm>
            <a:off x="4974293" y="4110962"/>
            <a:ext cx="0" cy="418625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1" name="Group 3350">
            <a:extLst>
              <a:ext uri="{FF2B5EF4-FFF2-40B4-BE49-F238E27FC236}">
                <a16:creationId xmlns:a16="http://schemas.microsoft.com/office/drawing/2014/main" id="{482D34D7-BC9D-1A5C-AAF6-D325D3267013}"/>
              </a:ext>
            </a:extLst>
          </p:cNvPr>
          <p:cNvGrpSpPr/>
          <p:nvPr/>
        </p:nvGrpSpPr>
        <p:grpSpPr>
          <a:xfrm>
            <a:off x="3975248" y="3142736"/>
            <a:ext cx="2797149" cy="2913242"/>
            <a:chOff x="3975248" y="3142736"/>
            <a:chExt cx="2797149" cy="2913242"/>
          </a:xfrm>
        </p:grpSpPr>
        <p:cxnSp>
          <p:nvCxnSpPr>
            <p:cNvPr id="3061" name="Shape 2463">
              <a:extLst>
                <a:ext uri="{FF2B5EF4-FFF2-40B4-BE49-F238E27FC236}">
                  <a16:creationId xmlns:a16="http://schemas.microsoft.com/office/drawing/2014/main" id="{A94B3C7E-721C-30A8-AABA-EAF0623131F2}"/>
                </a:ext>
              </a:extLst>
            </p:cNvPr>
            <p:cNvCxnSpPr>
              <a:cxnSpLocks/>
            </p:cNvCxnSpPr>
            <p:nvPr/>
          </p:nvCxnSpPr>
          <p:spPr>
            <a:xfrm>
              <a:off x="4963677" y="3277483"/>
              <a:ext cx="28796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3" name="Shape 2463">
              <a:extLst>
                <a:ext uri="{FF2B5EF4-FFF2-40B4-BE49-F238E27FC236}">
                  <a16:creationId xmlns:a16="http://schemas.microsoft.com/office/drawing/2014/main" id="{19A0B50C-506F-781D-07DD-77C12DFE4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77" y="3652783"/>
              <a:ext cx="315922" cy="4824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8" name="TextBox 3067">
              <a:extLst>
                <a:ext uri="{FF2B5EF4-FFF2-40B4-BE49-F238E27FC236}">
                  <a16:creationId xmlns:a16="http://schemas.microsoft.com/office/drawing/2014/main" id="{B6C028C5-A5C3-A3AE-5501-E4652530E801}"/>
                </a:ext>
              </a:extLst>
            </p:cNvPr>
            <p:cNvSpPr txBox="1"/>
            <p:nvPr/>
          </p:nvSpPr>
          <p:spPr>
            <a:xfrm>
              <a:off x="5486614" y="3146250"/>
              <a:ext cx="127310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A" sz="933" dirty="0">
                  <a:solidFill>
                    <a:srgbClr val="212121"/>
                  </a:solidFill>
                  <a:latin typeface="Roboto"/>
                  <a:ea typeface="Roboto"/>
                  <a:cs typeface="Roboto"/>
                </a:rPr>
                <a:t>2023_03_01.parquet</a:t>
              </a:r>
            </a:p>
          </p:txBody>
        </p:sp>
        <p:sp>
          <p:nvSpPr>
            <p:cNvPr id="3069" name="TextBox 3068">
              <a:extLst>
                <a:ext uri="{FF2B5EF4-FFF2-40B4-BE49-F238E27FC236}">
                  <a16:creationId xmlns:a16="http://schemas.microsoft.com/office/drawing/2014/main" id="{8A5B4B2D-4658-EFD9-9FEC-BD2C498DB6F5}"/>
                </a:ext>
              </a:extLst>
            </p:cNvPr>
            <p:cNvSpPr txBox="1"/>
            <p:nvPr/>
          </p:nvSpPr>
          <p:spPr>
            <a:xfrm>
              <a:off x="5499292" y="3544348"/>
              <a:ext cx="127310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A" sz="933" dirty="0">
                  <a:solidFill>
                    <a:srgbClr val="212121"/>
                  </a:solidFill>
                  <a:latin typeface="Roboto"/>
                  <a:ea typeface="Roboto"/>
                  <a:cs typeface="Roboto"/>
                </a:rPr>
                <a:t>2023_03_02.parquet</a:t>
              </a:r>
            </a:p>
          </p:txBody>
        </p:sp>
        <p:sp>
          <p:nvSpPr>
            <p:cNvPr id="3319" name="Card 3318">
              <a:extLst>
                <a:ext uri="{FF2B5EF4-FFF2-40B4-BE49-F238E27FC236}">
                  <a16:creationId xmlns:a16="http://schemas.microsoft.com/office/drawing/2014/main" id="{6D429C6D-9F00-23F8-EF59-99FF41D29FA2}"/>
                </a:ext>
              </a:extLst>
            </p:cNvPr>
            <p:cNvSpPr/>
            <p:nvPr/>
          </p:nvSpPr>
          <p:spPr>
            <a:xfrm>
              <a:off x="5302807" y="3142736"/>
              <a:ext cx="189636" cy="246439"/>
            </a:xfrm>
            <a:prstGeom prst="flowChartPunchedCar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320" name="Card 3319">
              <a:extLst>
                <a:ext uri="{FF2B5EF4-FFF2-40B4-BE49-F238E27FC236}">
                  <a16:creationId xmlns:a16="http://schemas.microsoft.com/office/drawing/2014/main" id="{7B85AB7D-53B4-3ADC-9226-B36059D638F9}"/>
                </a:ext>
              </a:extLst>
            </p:cNvPr>
            <p:cNvSpPr/>
            <p:nvPr/>
          </p:nvSpPr>
          <p:spPr>
            <a:xfrm>
              <a:off x="5302282" y="3498472"/>
              <a:ext cx="189636" cy="246439"/>
            </a:xfrm>
            <a:prstGeom prst="flowChartPunchedCar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321" name="TextBox 3320">
              <a:extLst>
                <a:ext uri="{FF2B5EF4-FFF2-40B4-BE49-F238E27FC236}">
                  <a16:creationId xmlns:a16="http://schemas.microsoft.com/office/drawing/2014/main" id="{83A9505E-DA10-532C-7101-BD1D94E1DD11}"/>
                </a:ext>
              </a:extLst>
            </p:cNvPr>
            <p:cNvSpPr txBox="1"/>
            <p:nvPr/>
          </p:nvSpPr>
          <p:spPr>
            <a:xfrm>
              <a:off x="5456065" y="4230243"/>
              <a:ext cx="127310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A" sz="933" dirty="0">
                  <a:solidFill>
                    <a:srgbClr val="212121"/>
                  </a:solidFill>
                  <a:latin typeface="Roboto"/>
                  <a:ea typeface="Roboto"/>
                  <a:cs typeface="Roboto"/>
                </a:rPr>
                <a:t>2023_03_01.parquet</a:t>
              </a:r>
            </a:p>
          </p:txBody>
        </p:sp>
        <p:sp>
          <p:nvSpPr>
            <p:cNvPr id="3322" name="Card 3321">
              <a:extLst>
                <a:ext uri="{FF2B5EF4-FFF2-40B4-BE49-F238E27FC236}">
                  <a16:creationId xmlns:a16="http://schemas.microsoft.com/office/drawing/2014/main" id="{387AAD05-76C8-AF02-575F-3CF043B431ED}"/>
                </a:ext>
              </a:extLst>
            </p:cNvPr>
            <p:cNvSpPr/>
            <p:nvPr/>
          </p:nvSpPr>
          <p:spPr>
            <a:xfrm>
              <a:off x="5272258" y="4226729"/>
              <a:ext cx="189636" cy="246439"/>
            </a:xfrm>
            <a:prstGeom prst="flowChartPunchedCar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323" name="Shape 2463">
              <a:extLst>
                <a:ext uri="{FF2B5EF4-FFF2-40B4-BE49-F238E27FC236}">
                  <a16:creationId xmlns:a16="http://schemas.microsoft.com/office/drawing/2014/main" id="{3DCB4C81-BED2-E699-7A79-1A89979939BE}"/>
                </a:ext>
              </a:extLst>
            </p:cNvPr>
            <p:cNvCxnSpPr>
              <a:cxnSpLocks/>
            </p:cNvCxnSpPr>
            <p:nvPr/>
          </p:nvCxnSpPr>
          <p:spPr>
            <a:xfrm>
              <a:off x="4984294" y="4407886"/>
              <a:ext cx="28796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26" name="Oval 3325">
              <a:extLst>
                <a:ext uri="{FF2B5EF4-FFF2-40B4-BE49-F238E27FC236}">
                  <a16:creationId xmlns:a16="http://schemas.microsoft.com/office/drawing/2014/main" id="{9D7CDEBB-0F51-860F-1E4E-C4616A9604F2}"/>
                </a:ext>
              </a:extLst>
            </p:cNvPr>
            <p:cNvSpPr/>
            <p:nvPr/>
          </p:nvSpPr>
          <p:spPr>
            <a:xfrm>
              <a:off x="3975248" y="5585104"/>
              <a:ext cx="299440" cy="2899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D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757575"/>
                  </a:solidFill>
                  <a:latin typeface="Roboto" charset="0"/>
                  <a:ea typeface="Roboto" charset="0"/>
                  <a:cs typeface="Roboto" charset="0"/>
                </a:rPr>
                <a:t>3</a:t>
              </a:r>
            </a:p>
          </p:txBody>
        </p:sp>
        <p:sp>
          <p:nvSpPr>
            <p:cNvPr id="3327" name="Shape 2084">
              <a:extLst>
                <a:ext uri="{FF2B5EF4-FFF2-40B4-BE49-F238E27FC236}">
                  <a16:creationId xmlns:a16="http://schemas.microsoft.com/office/drawing/2014/main" id="{2C120812-3A2D-054F-9376-23AC7F1FF734}"/>
                </a:ext>
              </a:extLst>
            </p:cNvPr>
            <p:cNvSpPr txBox="1"/>
            <p:nvPr/>
          </p:nvSpPr>
          <p:spPr>
            <a:xfrm>
              <a:off x="4388145" y="5547750"/>
              <a:ext cx="2193995" cy="5082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lnSpc>
                  <a:spcPct val="104999"/>
                </a:lnSpc>
                <a:buClr>
                  <a:srgbClr val="757575"/>
                </a:buClr>
                <a:buSzPct val="25000"/>
              </a:pP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Exporting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changed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partitions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into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Parquet</a:t>
              </a: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files</a:t>
              </a:r>
              <a:endParaRPr lang="en-US" sz="12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3" name="Group 3362">
            <a:extLst>
              <a:ext uri="{FF2B5EF4-FFF2-40B4-BE49-F238E27FC236}">
                <a16:creationId xmlns:a16="http://schemas.microsoft.com/office/drawing/2014/main" id="{D375FA5D-E0ED-BAA4-03BB-58BCE71BECFA}"/>
              </a:ext>
            </a:extLst>
          </p:cNvPr>
          <p:cNvGrpSpPr/>
          <p:nvPr/>
        </p:nvGrpSpPr>
        <p:grpSpPr>
          <a:xfrm>
            <a:off x="7753547" y="2882059"/>
            <a:ext cx="2642324" cy="2919805"/>
            <a:chOff x="7753547" y="2882059"/>
            <a:chExt cx="2642324" cy="2919805"/>
          </a:xfrm>
        </p:grpSpPr>
        <p:sp>
          <p:nvSpPr>
            <p:cNvPr id="3354" name="Oval 3353">
              <a:extLst>
                <a:ext uri="{FF2B5EF4-FFF2-40B4-BE49-F238E27FC236}">
                  <a16:creationId xmlns:a16="http://schemas.microsoft.com/office/drawing/2014/main" id="{E3FEEB07-3C0C-F27A-EC99-3AF69E793B46}"/>
                </a:ext>
              </a:extLst>
            </p:cNvPr>
            <p:cNvSpPr/>
            <p:nvPr/>
          </p:nvSpPr>
          <p:spPr>
            <a:xfrm>
              <a:off x="7753547" y="5333767"/>
              <a:ext cx="299440" cy="2899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D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757575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</a:p>
          </p:txBody>
        </p:sp>
        <p:sp>
          <p:nvSpPr>
            <p:cNvPr id="3355" name="Shape 2084">
              <a:extLst>
                <a:ext uri="{FF2B5EF4-FFF2-40B4-BE49-F238E27FC236}">
                  <a16:creationId xmlns:a16="http://schemas.microsoft.com/office/drawing/2014/main" id="{5ADD58D9-773D-D089-ED2F-52C7BA6C063A}"/>
                </a:ext>
              </a:extLst>
            </p:cNvPr>
            <p:cNvSpPr txBox="1"/>
            <p:nvPr/>
          </p:nvSpPr>
          <p:spPr>
            <a:xfrm>
              <a:off x="8201876" y="5293636"/>
              <a:ext cx="2193995" cy="5082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lnSpc>
                  <a:spcPct val="104999"/>
                </a:lnSpc>
                <a:buClr>
                  <a:srgbClr val="757575"/>
                </a:buClr>
                <a:buSzPct val="25000"/>
              </a:pP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Deleting changed partitions in the Snowflake target database</a:t>
              </a:r>
            </a:p>
          </p:txBody>
        </p:sp>
        <p:grpSp>
          <p:nvGrpSpPr>
            <p:cNvPr id="3356" name="Group 3355">
              <a:extLst>
                <a:ext uri="{FF2B5EF4-FFF2-40B4-BE49-F238E27FC236}">
                  <a16:creationId xmlns:a16="http://schemas.microsoft.com/office/drawing/2014/main" id="{D72D6C98-A3BC-3584-E885-7DD5075FC8AD}"/>
                </a:ext>
              </a:extLst>
            </p:cNvPr>
            <p:cNvGrpSpPr/>
            <p:nvPr/>
          </p:nvGrpSpPr>
          <p:grpSpPr>
            <a:xfrm>
              <a:off x="9227991" y="2882059"/>
              <a:ext cx="539512" cy="226644"/>
              <a:chOff x="9000647" y="5542656"/>
              <a:chExt cx="539512" cy="226644"/>
            </a:xfrm>
          </p:grpSpPr>
          <p:sp>
            <p:nvSpPr>
              <p:cNvPr id="3361" name="Shape 631">
                <a:extLst>
                  <a:ext uri="{FF2B5EF4-FFF2-40B4-BE49-F238E27FC236}">
                    <a16:creationId xmlns:a16="http://schemas.microsoft.com/office/drawing/2014/main" id="{D1169043-C243-DC07-5D53-A53F951DB912}"/>
                  </a:ext>
                </a:extLst>
              </p:cNvPr>
              <p:cNvSpPr/>
              <p:nvPr/>
            </p:nvSpPr>
            <p:spPr>
              <a:xfrm>
                <a:off x="9000647" y="554411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Shape 631">
                <a:extLst>
                  <a:ext uri="{FF2B5EF4-FFF2-40B4-BE49-F238E27FC236}">
                    <a16:creationId xmlns:a16="http://schemas.microsoft.com/office/drawing/2014/main" id="{50C09486-ADB3-8D15-19E3-4E45B8A235DA}"/>
                  </a:ext>
                </a:extLst>
              </p:cNvPr>
              <p:cNvSpPr/>
              <p:nvPr/>
            </p:nvSpPr>
            <p:spPr>
              <a:xfrm>
                <a:off x="9301051" y="554265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7" name="Group 3356">
              <a:extLst>
                <a:ext uri="{FF2B5EF4-FFF2-40B4-BE49-F238E27FC236}">
                  <a16:creationId xmlns:a16="http://schemas.microsoft.com/office/drawing/2014/main" id="{92A4F14A-47D5-5723-FFE8-7DCF57AFB1A8}"/>
                </a:ext>
              </a:extLst>
            </p:cNvPr>
            <p:cNvGrpSpPr/>
            <p:nvPr/>
          </p:nvGrpSpPr>
          <p:grpSpPr>
            <a:xfrm>
              <a:off x="8927587" y="4320274"/>
              <a:ext cx="839916" cy="226644"/>
              <a:chOff x="9001390" y="5920941"/>
              <a:chExt cx="839916" cy="226644"/>
            </a:xfrm>
          </p:grpSpPr>
          <p:sp>
            <p:nvSpPr>
              <p:cNvPr id="3358" name="Shape 631">
                <a:extLst>
                  <a:ext uri="{FF2B5EF4-FFF2-40B4-BE49-F238E27FC236}">
                    <a16:creationId xmlns:a16="http://schemas.microsoft.com/office/drawing/2014/main" id="{B1FDF6D4-3E03-C0BC-D601-4EA88A7A077C}"/>
                  </a:ext>
                </a:extLst>
              </p:cNvPr>
              <p:cNvSpPr/>
              <p:nvPr/>
            </p:nvSpPr>
            <p:spPr>
              <a:xfrm>
                <a:off x="9001390" y="592239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Shape 631">
                <a:extLst>
                  <a:ext uri="{FF2B5EF4-FFF2-40B4-BE49-F238E27FC236}">
                    <a16:creationId xmlns:a16="http://schemas.microsoft.com/office/drawing/2014/main" id="{E74A3C5F-B897-0D4C-3348-62B4A3AB425D}"/>
                  </a:ext>
                </a:extLst>
              </p:cNvPr>
              <p:cNvSpPr/>
              <p:nvPr/>
            </p:nvSpPr>
            <p:spPr>
              <a:xfrm>
                <a:off x="9301794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Shape 631">
                <a:extLst>
                  <a:ext uri="{FF2B5EF4-FFF2-40B4-BE49-F238E27FC236}">
                    <a16:creationId xmlns:a16="http://schemas.microsoft.com/office/drawing/2014/main" id="{BE331880-96EB-FFA1-0AF9-509786BA5CBD}"/>
                  </a:ext>
                </a:extLst>
              </p:cNvPr>
              <p:cNvSpPr/>
              <p:nvPr/>
            </p:nvSpPr>
            <p:spPr>
              <a:xfrm>
                <a:off x="9602198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64" name="Group 3363">
            <a:extLst>
              <a:ext uri="{FF2B5EF4-FFF2-40B4-BE49-F238E27FC236}">
                <a16:creationId xmlns:a16="http://schemas.microsoft.com/office/drawing/2014/main" id="{42B3233D-4890-1D6A-526C-D7CD29ADF42F}"/>
              </a:ext>
            </a:extLst>
          </p:cNvPr>
          <p:cNvGrpSpPr/>
          <p:nvPr/>
        </p:nvGrpSpPr>
        <p:grpSpPr>
          <a:xfrm>
            <a:off x="7748688" y="2876242"/>
            <a:ext cx="2652128" cy="3609543"/>
            <a:chOff x="899628" y="2760718"/>
            <a:chExt cx="2652128" cy="3609543"/>
          </a:xfrm>
        </p:grpSpPr>
        <p:sp>
          <p:nvSpPr>
            <p:cNvPr id="3365" name="Oval 3364">
              <a:extLst>
                <a:ext uri="{FF2B5EF4-FFF2-40B4-BE49-F238E27FC236}">
                  <a16:creationId xmlns:a16="http://schemas.microsoft.com/office/drawing/2014/main" id="{B441BBF0-23B9-25A8-6C5A-BA98842C98C3}"/>
                </a:ext>
              </a:extLst>
            </p:cNvPr>
            <p:cNvSpPr/>
            <p:nvPr/>
          </p:nvSpPr>
          <p:spPr>
            <a:xfrm>
              <a:off x="899628" y="5899212"/>
              <a:ext cx="299440" cy="2899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D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757575"/>
                  </a:solidFill>
                  <a:latin typeface="Roboto" charset="0"/>
                  <a:ea typeface="Roboto" charset="0"/>
                  <a:cs typeface="Roboto" charset="0"/>
                </a:rPr>
                <a:t>5</a:t>
              </a:r>
            </a:p>
          </p:txBody>
        </p:sp>
        <p:sp>
          <p:nvSpPr>
            <p:cNvPr id="3366" name="Shape 2084">
              <a:extLst>
                <a:ext uri="{FF2B5EF4-FFF2-40B4-BE49-F238E27FC236}">
                  <a16:creationId xmlns:a16="http://schemas.microsoft.com/office/drawing/2014/main" id="{72BE7DFE-27AF-7D68-00AE-37CB1D96ED4E}"/>
                </a:ext>
              </a:extLst>
            </p:cNvPr>
            <p:cNvSpPr txBox="1"/>
            <p:nvPr/>
          </p:nvSpPr>
          <p:spPr>
            <a:xfrm>
              <a:off x="1357761" y="5862033"/>
              <a:ext cx="2193995" cy="5082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lnSpc>
                  <a:spcPct val="104999"/>
                </a:lnSpc>
                <a:buClr>
                  <a:srgbClr val="757575"/>
                </a:buClr>
                <a:buSzPct val="25000"/>
              </a:pPr>
              <a:r>
                <a:rPr lang="en-US" sz="1200" dirty="0">
                  <a:solidFill>
                    <a:srgbClr val="757575"/>
                  </a:solidFill>
                  <a:latin typeface="Roboto"/>
                  <a:ea typeface="Roboto"/>
                  <a:cs typeface="Roboto"/>
                </a:rPr>
                <a:t>Importing data into Snowflake from Parquet files</a:t>
              </a:r>
              <a:endParaRPr lang="en-US" sz="12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67" name="Group 3366">
              <a:extLst>
                <a:ext uri="{FF2B5EF4-FFF2-40B4-BE49-F238E27FC236}">
                  <a16:creationId xmlns:a16="http://schemas.microsoft.com/office/drawing/2014/main" id="{D484230A-890C-BEB8-8367-415A46F354A6}"/>
                </a:ext>
              </a:extLst>
            </p:cNvPr>
            <p:cNvGrpSpPr/>
            <p:nvPr/>
          </p:nvGrpSpPr>
          <p:grpSpPr>
            <a:xfrm>
              <a:off x="2362775" y="2760718"/>
              <a:ext cx="539512" cy="226644"/>
              <a:chOff x="9000647" y="5542656"/>
              <a:chExt cx="539512" cy="22664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72" name="Shape 631">
                <a:extLst>
                  <a:ext uri="{FF2B5EF4-FFF2-40B4-BE49-F238E27FC236}">
                    <a16:creationId xmlns:a16="http://schemas.microsoft.com/office/drawing/2014/main" id="{685FF82D-015C-570C-2F90-E66592DAD52B}"/>
                  </a:ext>
                </a:extLst>
              </p:cNvPr>
              <p:cNvSpPr/>
              <p:nvPr/>
            </p:nvSpPr>
            <p:spPr>
              <a:xfrm>
                <a:off x="9000647" y="554411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Shape 631">
                <a:extLst>
                  <a:ext uri="{FF2B5EF4-FFF2-40B4-BE49-F238E27FC236}">
                    <a16:creationId xmlns:a16="http://schemas.microsoft.com/office/drawing/2014/main" id="{A2F5441E-6D22-327A-9574-C02EF3DC45B4}"/>
                  </a:ext>
                </a:extLst>
              </p:cNvPr>
              <p:cNvSpPr/>
              <p:nvPr/>
            </p:nvSpPr>
            <p:spPr>
              <a:xfrm>
                <a:off x="9301051" y="554265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8" name="Group 3367">
              <a:extLst>
                <a:ext uri="{FF2B5EF4-FFF2-40B4-BE49-F238E27FC236}">
                  <a16:creationId xmlns:a16="http://schemas.microsoft.com/office/drawing/2014/main" id="{610EBAB5-4874-7AAC-92A6-C68DC780B4C5}"/>
                </a:ext>
              </a:extLst>
            </p:cNvPr>
            <p:cNvGrpSpPr/>
            <p:nvPr/>
          </p:nvGrpSpPr>
          <p:grpSpPr>
            <a:xfrm>
              <a:off x="2067659" y="4201367"/>
              <a:ext cx="839916" cy="226644"/>
              <a:chOff x="9001390" y="5920941"/>
              <a:chExt cx="839916" cy="22664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69" name="Shape 631">
                <a:extLst>
                  <a:ext uri="{FF2B5EF4-FFF2-40B4-BE49-F238E27FC236}">
                    <a16:creationId xmlns:a16="http://schemas.microsoft.com/office/drawing/2014/main" id="{0AE10BF2-74DB-2ED0-1933-914EDE07D79C}"/>
                  </a:ext>
                </a:extLst>
              </p:cNvPr>
              <p:cNvSpPr/>
              <p:nvPr/>
            </p:nvSpPr>
            <p:spPr>
              <a:xfrm>
                <a:off x="9001390" y="5922396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Shape 631">
                <a:extLst>
                  <a:ext uri="{FF2B5EF4-FFF2-40B4-BE49-F238E27FC236}">
                    <a16:creationId xmlns:a16="http://schemas.microsoft.com/office/drawing/2014/main" id="{10E89E64-3E27-47FB-BB28-2D7E6F6B04A6}"/>
                  </a:ext>
                </a:extLst>
              </p:cNvPr>
              <p:cNvSpPr/>
              <p:nvPr/>
            </p:nvSpPr>
            <p:spPr>
              <a:xfrm>
                <a:off x="9301794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Shape 631">
                <a:extLst>
                  <a:ext uri="{FF2B5EF4-FFF2-40B4-BE49-F238E27FC236}">
                    <a16:creationId xmlns:a16="http://schemas.microsoft.com/office/drawing/2014/main" id="{A155D0AC-105E-BE6B-3374-7CA92357D275}"/>
                  </a:ext>
                </a:extLst>
              </p:cNvPr>
              <p:cNvSpPr/>
              <p:nvPr/>
            </p:nvSpPr>
            <p:spPr>
              <a:xfrm>
                <a:off x="9602198" y="5920941"/>
                <a:ext cx="239108" cy="225189"/>
              </a:xfrm>
              <a:prstGeom prst="roundRect">
                <a:avLst>
                  <a:gd name="adj" fmla="val 82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374" name="Audio 3373">
            <a:hlinkClick r:id="" action="ppaction://media"/>
            <a:extLst>
              <a:ext uri="{FF2B5EF4-FFF2-40B4-BE49-F238E27FC236}">
                <a16:creationId xmlns:a16="http://schemas.microsoft.com/office/drawing/2014/main" id="{A1C9F3D7-4BF2-90D2-BCF2-946C500020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44"/>
    </mc:Choice>
    <mc:Fallback>
      <p:transition spd="slow" advTm="22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7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3128867" y="5152467"/>
            <a:ext cx="5495600" cy="636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78501" y="0"/>
            <a:ext cx="11759599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1733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96012" y="6025583"/>
            <a:ext cx="97536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633812" y="2336591"/>
            <a:ext cx="1261200" cy="23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666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sp>
        <p:nvSpPr>
          <p:cNvPr id="2082" name="Shape 2082"/>
          <p:cNvSpPr/>
          <p:nvPr/>
        </p:nvSpPr>
        <p:spPr>
          <a:xfrm>
            <a:off x="2375284" y="1706155"/>
            <a:ext cx="7429148" cy="3168881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3" name="Shape 2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569" y="1834976"/>
            <a:ext cx="1889760" cy="2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Shape 2084"/>
          <p:cNvSpPr txBox="1"/>
          <p:nvPr/>
        </p:nvSpPr>
        <p:spPr>
          <a:xfrm>
            <a:off x="3193033" y="5222761"/>
            <a:ext cx="983200" cy="3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>
              <a:lnSpc>
                <a:spcPct val="104999"/>
              </a:lnSpc>
              <a:buClr>
                <a:srgbClr val="000000"/>
              </a:buClr>
            </a:pPr>
            <a:endParaRPr sz="8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5045864" y="5222761"/>
            <a:ext cx="1579600" cy="3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>
              <a:lnSpc>
                <a:spcPct val="104999"/>
              </a:lnSpc>
              <a:buClr>
                <a:srgbClr val="000000"/>
              </a:buClr>
            </a:pPr>
            <a:endParaRPr sz="8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6886313" y="5222761"/>
            <a:ext cx="1528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>
              <a:lnSpc>
                <a:spcPct val="104999"/>
              </a:lnSpc>
              <a:buClr>
                <a:srgbClr val="000000"/>
              </a:buClr>
            </a:pPr>
            <a:endParaRPr sz="8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04999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633813" y="5384295"/>
            <a:ext cx="2049599" cy="11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666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96012" y="930235"/>
            <a:ext cx="97536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636409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848076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1059743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1271409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478591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685772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41" name="Oval 40"/>
          <p:cNvSpPr/>
          <p:nvPr/>
        </p:nvSpPr>
        <p:spPr>
          <a:xfrm>
            <a:off x="1904685" y="5159528"/>
            <a:ext cx="126619" cy="1266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</a:p>
        </p:txBody>
      </p:sp>
      <p:sp>
        <p:nvSpPr>
          <p:cNvPr id="2" name="Shape 2998">
            <a:extLst>
              <a:ext uri="{FF2B5EF4-FFF2-40B4-BE49-F238E27FC236}">
                <a16:creationId xmlns:a16="http://schemas.microsoft.com/office/drawing/2014/main" id="{D51BB7BA-E079-FE0D-D178-9004EEE411E6}"/>
              </a:ext>
            </a:extLst>
          </p:cNvPr>
          <p:cNvSpPr/>
          <p:nvPr/>
        </p:nvSpPr>
        <p:spPr>
          <a:xfrm>
            <a:off x="6306367" y="4079409"/>
            <a:ext cx="657599" cy="375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6" name="Shape 3002">
            <a:extLst>
              <a:ext uri="{FF2B5EF4-FFF2-40B4-BE49-F238E27FC236}">
                <a16:creationId xmlns:a16="http://schemas.microsoft.com/office/drawing/2014/main" id="{C73FEEC8-8B4F-BA95-5A77-E996D3E19677}"/>
              </a:ext>
            </a:extLst>
          </p:cNvPr>
          <p:cNvSpPr/>
          <p:nvPr/>
        </p:nvSpPr>
        <p:spPr>
          <a:xfrm>
            <a:off x="7302989" y="4079409"/>
            <a:ext cx="689600" cy="375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7" name="Shape 3003">
            <a:extLst>
              <a:ext uri="{FF2B5EF4-FFF2-40B4-BE49-F238E27FC236}">
                <a16:creationId xmlns:a16="http://schemas.microsoft.com/office/drawing/2014/main" id="{FAEC7F75-950B-A4BE-9A47-DD2BB3400DD2}"/>
              </a:ext>
            </a:extLst>
          </p:cNvPr>
          <p:cNvSpPr/>
          <p:nvPr/>
        </p:nvSpPr>
        <p:spPr>
          <a:xfrm>
            <a:off x="8320254" y="4078424"/>
            <a:ext cx="668000" cy="375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8" name="Shape 3007">
            <a:extLst>
              <a:ext uri="{FF2B5EF4-FFF2-40B4-BE49-F238E27FC236}">
                <a16:creationId xmlns:a16="http://schemas.microsoft.com/office/drawing/2014/main" id="{9F4FBBE0-5203-0A0E-1154-620D8C47927D}"/>
              </a:ext>
            </a:extLst>
          </p:cNvPr>
          <p:cNvGrpSpPr/>
          <p:nvPr/>
        </p:nvGrpSpPr>
        <p:grpSpPr>
          <a:xfrm>
            <a:off x="5935872" y="3246850"/>
            <a:ext cx="1392516" cy="509635"/>
            <a:chOff x="2958320" y="3557098"/>
            <a:chExt cx="1044387" cy="382226"/>
          </a:xfrm>
        </p:grpSpPr>
        <p:sp>
          <p:nvSpPr>
            <p:cNvPr id="9" name="Shape 3008">
              <a:extLst>
                <a:ext uri="{FF2B5EF4-FFF2-40B4-BE49-F238E27FC236}">
                  <a16:creationId xmlns:a16="http://schemas.microsoft.com/office/drawing/2014/main" id="{ED37CBB6-1167-A316-FE70-D3B8BC598EAA}"/>
                </a:ext>
              </a:extLst>
            </p:cNvPr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10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br>
                <a:rPr lang="en-US" sz="933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33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0" name="Shape 3009" descr="Cloud-Storage.png">
              <a:extLst>
                <a:ext uri="{FF2B5EF4-FFF2-40B4-BE49-F238E27FC236}">
                  <a16:creationId xmlns:a16="http://schemas.microsoft.com/office/drawing/2014/main" id="{4241C5B3-B94B-3ACB-FD05-2B14682807E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Shape 3011">
            <a:extLst>
              <a:ext uri="{FF2B5EF4-FFF2-40B4-BE49-F238E27FC236}">
                <a16:creationId xmlns:a16="http://schemas.microsoft.com/office/drawing/2014/main" id="{3AF6DD08-EEA6-F6E5-7A0E-9995FA7574C3}"/>
              </a:ext>
            </a:extLst>
          </p:cNvPr>
          <p:cNvSpPr/>
          <p:nvPr/>
        </p:nvSpPr>
        <p:spPr>
          <a:xfrm>
            <a:off x="6248741" y="2546008"/>
            <a:ext cx="755600" cy="3743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109700" rIns="60933" bIns="1219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14" name="Shape 3013">
            <a:extLst>
              <a:ext uri="{FF2B5EF4-FFF2-40B4-BE49-F238E27FC236}">
                <a16:creationId xmlns:a16="http://schemas.microsoft.com/office/drawing/2014/main" id="{4BC3E541-B769-2B2E-49E8-4F302E64C0AB}"/>
              </a:ext>
            </a:extLst>
          </p:cNvPr>
          <p:cNvSpPr txBox="1"/>
          <p:nvPr/>
        </p:nvSpPr>
        <p:spPr>
          <a:xfrm>
            <a:off x="7387656" y="2613504"/>
            <a:ext cx="1233200" cy="23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666"/>
              </a:lnSpc>
              <a:buClr>
                <a:srgbClr val="757575"/>
              </a:buClr>
              <a:buSzPct val="25000"/>
            </a:pP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19" name="Shape 3019">
            <a:extLst>
              <a:ext uri="{FF2B5EF4-FFF2-40B4-BE49-F238E27FC236}">
                <a16:creationId xmlns:a16="http://schemas.microsoft.com/office/drawing/2014/main" id="{DBDC9AC7-DE12-F538-49BE-54A505E572CA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626541" y="2920408"/>
            <a:ext cx="5600" cy="32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3020">
            <a:extLst>
              <a:ext uri="{FF2B5EF4-FFF2-40B4-BE49-F238E27FC236}">
                <a16:creationId xmlns:a16="http://schemas.microsoft.com/office/drawing/2014/main" id="{A6C01BAB-20AB-7608-11FE-679A9F77434C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6632130" y="3756485"/>
            <a:ext cx="3200" cy="322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3021">
            <a:extLst>
              <a:ext uri="{FF2B5EF4-FFF2-40B4-BE49-F238E27FC236}">
                <a16:creationId xmlns:a16="http://schemas.microsoft.com/office/drawing/2014/main" id="{3D36E30A-C50C-4E4E-BF2F-DB0EE24666B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963966" y="4267209"/>
            <a:ext cx="339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3022">
            <a:extLst>
              <a:ext uri="{FF2B5EF4-FFF2-40B4-BE49-F238E27FC236}">
                <a16:creationId xmlns:a16="http://schemas.microsoft.com/office/drawing/2014/main" id="{EC003E21-4E60-C205-DB3C-1C3102BA48D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rot="10800000" flipH="1">
            <a:off x="7992589" y="4266409"/>
            <a:ext cx="327600" cy="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Shape 3024">
            <a:extLst>
              <a:ext uri="{FF2B5EF4-FFF2-40B4-BE49-F238E27FC236}">
                <a16:creationId xmlns:a16="http://schemas.microsoft.com/office/drawing/2014/main" id="{297EF292-2401-054C-237D-883691EB0E3A}"/>
              </a:ext>
            </a:extLst>
          </p:cNvPr>
          <p:cNvCxnSpPr/>
          <p:nvPr/>
        </p:nvCxnSpPr>
        <p:spPr>
          <a:xfrm rot="10800000">
            <a:off x="7029989" y="2733150"/>
            <a:ext cx="2984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Shape 2999">
            <a:extLst>
              <a:ext uri="{FF2B5EF4-FFF2-40B4-BE49-F238E27FC236}">
                <a16:creationId xmlns:a16="http://schemas.microsoft.com/office/drawing/2014/main" id="{A357E281-70E2-B9BA-7B88-468C59872210}"/>
              </a:ext>
            </a:extLst>
          </p:cNvPr>
          <p:cNvSpPr/>
          <p:nvPr/>
        </p:nvSpPr>
        <p:spPr>
          <a:xfrm>
            <a:off x="4277329" y="2388591"/>
            <a:ext cx="785600" cy="3744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109700" rIns="60933" bIns="1219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26" name="Shape 3000">
            <a:extLst>
              <a:ext uri="{FF2B5EF4-FFF2-40B4-BE49-F238E27FC236}">
                <a16:creationId xmlns:a16="http://schemas.microsoft.com/office/drawing/2014/main" id="{65ECDE6F-B54A-8DE4-5639-87BF1B06C533}"/>
              </a:ext>
            </a:extLst>
          </p:cNvPr>
          <p:cNvSpPr/>
          <p:nvPr/>
        </p:nvSpPr>
        <p:spPr>
          <a:xfrm>
            <a:off x="3289825" y="2383466"/>
            <a:ext cx="674400" cy="3755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27" name="Shape 3001">
            <a:extLst>
              <a:ext uri="{FF2B5EF4-FFF2-40B4-BE49-F238E27FC236}">
                <a16:creationId xmlns:a16="http://schemas.microsoft.com/office/drawing/2014/main" id="{70EFE74F-00C6-130D-C424-B63D209C8D01}"/>
              </a:ext>
            </a:extLst>
          </p:cNvPr>
          <p:cNvSpPr/>
          <p:nvPr/>
        </p:nvSpPr>
        <p:spPr>
          <a:xfrm>
            <a:off x="4337581" y="3083245"/>
            <a:ext cx="672400" cy="375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28" name="Shape 3010">
            <a:extLst>
              <a:ext uri="{FF2B5EF4-FFF2-40B4-BE49-F238E27FC236}">
                <a16:creationId xmlns:a16="http://schemas.microsoft.com/office/drawing/2014/main" id="{F4997663-68C4-64FF-E43F-FF66570A28BB}"/>
              </a:ext>
            </a:extLst>
          </p:cNvPr>
          <p:cNvSpPr/>
          <p:nvPr/>
        </p:nvSpPr>
        <p:spPr>
          <a:xfrm>
            <a:off x="4340787" y="3779112"/>
            <a:ext cx="661599" cy="375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60933" tIns="48767" rIns="60933" bIns="48767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29" name="Shape 3012">
            <a:extLst>
              <a:ext uri="{FF2B5EF4-FFF2-40B4-BE49-F238E27FC236}">
                <a16:creationId xmlns:a16="http://schemas.microsoft.com/office/drawing/2014/main" id="{AE2B9AB4-3A38-DDA6-8919-7F951AB7544D}"/>
              </a:ext>
            </a:extLst>
          </p:cNvPr>
          <p:cNvSpPr txBox="1"/>
          <p:nvPr/>
        </p:nvSpPr>
        <p:spPr>
          <a:xfrm>
            <a:off x="2567755" y="3915512"/>
            <a:ext cx="1182000" cy="23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666"/>
              </a:lnSpc>
              <a:buClr>
                <a:srgbClr val="757575"/>
              </a:buClr>
              <a:buSzPct val="25000"/>
            </a:pPr>
            <a:r>
              <a:rPr lang="en-US" sz="8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8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8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cxnSp>
        <p:nvCxnSpPr>
          <p:cNvPr id="30" name="Shape 3015">
            <a:extLst>
              <a:ext uri="{FF2B5EF4-FFF2-40B4-BE49-F238E27FC236}">
                <a16:creationId xmlns:a16="http://schemas.microsoft.com/office/drawing/2014/main" id="{7700FFFE-31DD-3AB8-A8CA-B3F333758A3C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3964225" y="2571265"/>
            <a:ext cx="313200" cy="4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Shape 3016">
            <a:extLst>
              <a:ext uri="{FF2B5EF4-FFF2-40B4-BE49-F238E27FC236}">
                <a16:creationId xmlns:a16="http://schemas.microsoft.com/office/drawing/2014/main" id="{4A76394B-C83D-3FC5-265A-D9284C55F99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670129" y="2762991"/>
            <a:ext cx="3600" cy="320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Shape 3017">
            <a:extLst>
              <a:ext uri="{FF2B5EF4-FFF2-40B4-BE49-F238E27FC236}">
                <a16:creationId xmlns:a16="http://schemas.microsoft.com/office/drawing/2014/main" id="{3BBE5913-C896-B6EE-EA0E-1CDB6D97A66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4671781" y="3458845"/>
            <a:ext cx="2000" cy="320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Shape 3023">
            <a:extLst>
              <a:ext uri="{FF2B5EF4-FFF2-40B4-BE49-F238E27FC236}">
                <a16:creationId xmlns:a16="http://schemas.microsoft.com/office/drawing/2014/main" id="{8EE5C2EA-1CD7-76B9-6102-632BE301DD4C}"/>
              </a:ext>
            </a:extLst>
          </p:cNvPr>
          <p:cNvCxnSpPr>
            <a:cxnSpLocks/>
          </p:cNvCxnSpPr>
          <p:nvPr/>
        </p:nvCxnSpPr>
        <p:spPr>
          <a:xfrm>
            <a:off x="3843458" y="3977048"/>
            <a:ext cx="433871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238</Words>
  <Application>Microsoft Macintosh PowerPoint</Application>
  <PresentationFormat>Widescreen</PresentationFormat>
  <Paragraphs>62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Aleksey Movchanyuk</dc:creator>
  <cp:lastModifiedBy>Aleksey Movchanyuk</cp:lastModifiedBy>
  <cp:revision>11</cp:revision>
  <dcterms:created xsi:type="dcterms:W3CDTF">2023-04-06T15:01:22Z</dcterms:created>
  <dcterms:modified xsi:type="dcterms:W3CDTF">2023-04-06T18:53:24Z</dcterms:modified>
</cp:coreProperties>
</file>