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75" r:id="rId10"/>
    <p:sldId id="263" r:id="rId11"/>
    <p:sldId id="276" r:id="rId12"/>
    <p:sldId id="277" r:id="rId13"/>
    <p:sldId id="278" r:id="rId14"/>
    <p:sldId id="279" r:id="rId15"/>
    <p:sldId id="274" r:id="rId16"/>
    <p:sldId id="283" r:id="rId17"/>
    <p:sldId id="282" r:id="rId18"/>
    <p:sldId id="280" r:id="rId19"/>
    <p:sldId id="281" r:id="rId20"/>
    <p:sldId id="284" r:id="rId21"/>
    <p:sldId id="285" r:id="rId22"/>
    <p:sldId id="287" r:id="rId23"/>
    <p:sldId id="288" r:id="rId24"/>
    <p:sldId id="286" r:id="rId25"/>
    <p:sldId id="290" r:id="rId26"/>
    <p:sldId id="289" r:id="rId27"/>
    <p:sldId id="291" r:id="rId28"/>
    <p:sldId id="292" r:id="rId29"/>
    <p:sldId id="293" r:id="rId30"/>
    <p:sldId id="294" r:id="rId31"/>
    <p:sldId id="265" r:id="rId32"/>
    <p:sldId id="266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B2895-1D00-4838-B617-071944D3D8E9}">
  <a:tblStyle styleId="{5DBB2895-1D00-4838-B617-071944D3D8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6" y="8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3480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806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3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527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613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387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18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51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575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354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220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24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162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720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054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493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12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640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40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95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205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509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88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278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330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83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3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78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02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564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023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744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3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753035" y="1769200"/>
            <a:ext cx="7617759" cy="246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/>
              <a:t>Расширенное администрирование РЕД ОС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64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 smtClean="0"/>
              <a:t>Настройка скриптов и </a:t>
            </a:r>
            <a:r>
              <a:rPr lang="ru-RU" sz="2400" dirty="0" err="1" smtClean="0"/>
              <a:t>конфигов</a:t>
            </a:r>
            <a:r>
              <a:rPr lang="ru-RU" sz="2400" dirty="0" smtClean="0"/>
              <a:t> </a:t>
            </a:r>
            <a:r>
              <a:rPr lang="en-US" sz="2400" dirty="0" err="1" smtClean="0"/>
              <a:t>Ansible</a:t>
            </a:r>
            <a:r>
              <a:rPr lang="ru-RU" sz="2400" dirty="0" smtClean="0"/>
              <a:t> </a:t>
            </a:r>
            <a:r>
              <a:rPr lang="en-US" sz="1200" dirty="0" smtClean="0"/>
              <a:t>#</a:t>
            </a:r>
            <a:r>
              <a:rPr lang="en-US" sz="1200" dirty="0" err="1" smtClean="0"/>
              <a:t>hostadmin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1" dirty="0" smtClean="0"/>
              <a:t># </a:t>
            </a:r>
            <a:r>
              <a:rPr lang="en-US" sz="1200" b="0" i="1" dirty="0" err="1" smtClean="0"/>
              <a:t>mcedit</a:t>
            </a:r>
            <a:r>
              <a:rPr lang="en-US" sz="1200" b="0" i="1" dirty="0" smtClean="0"/>
              <a:t> /</a:t>
            </a:r>
            <a:r>
              <a:rPr lang="en-US" sz="1200" b="0" i="1" dirty="0" err="1" smtClean="0"/>
              <a:t>etc</a:t>
            </a:r>
            <a:r>
              <a:rPr lang="en-US" sz="1200" b="0" i="1" dirty="0" smtClean="0"/>
              <a:t>/</a:t>
            </a:r>
            <a:r>
              <a:rPr lang="en-US" sz="1200" b="0" i="1" dirty="0" err="1" smtClean="0"/>
              <a:t>ansible</a:t>
            </a:r>
            <a:r>
              <a:rPr lang="en-US" sz="1200" b="0" i="1" dirty="0" smtClean="0"/>
              <a:t>/</a:t>
            </a:r>
            <a:r>
              <a:rPr lang="en-US" sz="1200" b="0" i="1" dirty="0" err="1" smtClean="0"/>
              <a:t>postfixadmin-role.yml</a:t>
            </a:r>
            <a:r>
              <a:rPr lang="en-US" sz="1200" b="0" i="1" dirty="0" smtClean="0"/>
              <a:t>            # </a:t>
            </a:r>
            <a:r>
              <a:rPr lang="en-US" sz="1200" b="0" i="1" dirty="0" err="1"/>
              <a:t>mcedit</a:t>
            </a:r>
            <a:r>
              <a:rPr lang="en-US" sz="1200" b="0" i="1" dirty="0"/>
              <a:t> /</a:t>
            </a:r>
            <a:r>
              <a:rPr lang="en-US" sz="1200" b="0" i="1" dirty="0" err="1"/>
              <a:t>etc</a:t>
            </a:r>
            <a:r>
              <a:rPr lang="en-US" sz="1200" b="0" i="1" dirty="0"/>
              <a:t>/</a:t>
            </a:r>
            <a:r>
              <a:rPr lang="en-US" sz="1200" b="0" i="1" dirty="0" err="1"/>
              <a:t>ansible</a:t>
            </a:r>
            <a:r>
              <a:rPr lang="en-US" sz="1200" b="0" i="1" dirty="0"/>
              <a:t>/roles/</a:t>
            </a:r>
            <a:r>
              <a:rPr lang="en-US" sz="1200" b="0" i="1" dirty="0" err="1"/>
              <a:t>postfixadmin</a:t>
            </a:r>
            <a:r>
              <a:rPr lang="en-US" sz="1200" b="0" i="1" dirty="0"/>
              <a:t>-role/</a:t>
            </a:r>
            <a:r>
              <a:rPr lang="en-US" sz="1200" i="1" dirty="0"/>
              <a:t>defaults</a:t>
            </a:r>
            <a:r>
              <a:rPr lang="en-US" sz="1200" b="0" i="1" dirty="0"/>
              <a:t>/</a:t>
            </a:r>
            <a:r>
              <a:rPr lang="en-US" sz="1200" b="0" i="1" dirty="0" err="1"/>
              <a:t>main.yml</a:t>
            </a:r>
            <a:r>
              <a:rPr lang="en-US" sz="1200" b="0" i="1" dirty="0" smtClean="0"/>
              <a:t/>
            </a:r>
            <a:br>
              <a:rPr lang="en-US" sz="1200" b="0" i="1" dirty="0" smtClean="0"/>
            </a:br>
            <a:endParaRPr sz="1200" b="0" i="1" dirty="0">
              <a:solidFill>
                <a:srgbClr val="7030A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0" y="1259900"/>
            <a:ext cx="2421093" cy="15095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97" y="1259900"/>
            <a:ext cx="4359018" cy="28196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236" y="2835176"/>
            <a:ext cx="34725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800" b="1" dirty="0"/>
              <a:t>Структура каталога ролей</a:t>
            </a:r>
          </a:p>
          <a:p>
            <a:pPr fontAlgn="base"/>
            <a:r>
              <a:rPr lang="ru-RU" sz="800" b="1" dirty="0" err="1" smtClean="0"/>
              <a:t>defaults</a:t>
            </a:r>
            <a:r>
              <a:rPr lang="ru-RU" sz="800" dirty="0"/>
              <a:t>: содержит переменные по умолчанию для роли, которые должны быть легко перезаписаны.</a:t>
            </a:r>
          </a:p>
          <a:p>
            <a:pPr fontAlgn="base"/>
            <a:r>
              <a:rPr lang="ru-RU" sz="800" b="1" dirty="0" err="1"/>
              <a:t>vars</a:t>
            </a:r>
            <a:r>
              <a:rPr lang="ru-RU" sz="800" dirty="0"/>
              <a:t>: содержит стандартные переменные для роли, которые не должны быть перезаписаны в вашей книге.</a:t>
            </a:r>
          </a:p>
          <a:p>
            <a:pPr fontAlgn="base"/>
            <a:r>
              <a:rPr lang="ru-RU" sz="800" b="1" dirty="0" err="1"/>
              <a:t>tasks</a:t>
            </a:r>
            <a:r>
              <a:rPr lang="ru-RU" sz="800" dirty="0"/>
              <a:t>: содержит набор задач, которые должна выполнять роль.</a:t>
            </a:r>
          </a:p>
          <a:p>
            <a:pPr fontAlgn="base"/>
            <a:r>
              <a:rPr lang="ru-RU" sz="800" b="1" dirty="0" err="1"/>
              <a:t>handlers</a:t>
            </a:r>
            <a:r>
              <a:rPr lang="ru-RU" sz="800" dirty="0"/>
              <a:t>: содержит набор обработчиков, которые будут использоваться в роли.</a:t>
            </a:r>
          </a:p>
          <a:p>
            <a:pPr fontAlgn="base"/>
            <a:r>
              <a:rPr lang="ru-RU" sz="800" b="1" dirty="0" err="1"/>
              <a:t>templates</a:t>
            </a:r>
            <a:r>
              <a:rPr lang="ru-RU" sz="800" dirty="0"/>
              <a:t>: содержит шаблоны Jinja2, которые будут использоваться в роли.</a:t>
            </a:r>
          </a:p>
          <a:p>
            <a:pPr fontAlgn="base"/>
            <a:r>
              <a:rPr lang="ru-RU" sz="800" b="1" dirty="0" err="1"/>
              <a:t>files</a:t>
            </a:r>
            <a:r>
              <a:rPr lang="ru-RU" sz="800" dirty="0"/>
              <a:t>: содержит статические файлы, необходимые из ролевых задач.</a:t>
            </a:r>
          </a:p>
          <a:p>
            <a:pPr fontAlgn="base"/>
            <a:r>
              <a:rPr lang="ru-RU" sz="800" b="1" dirty="0" err="1"/>
              <a:t>tests</a:t>
            </a:r>
            <a:r>
              <a:rPr lang="ru-RU" sz="800" dirty="0"/>
              <a:t>: может содержать дополнительный файл инвентаря, а также </a:t>
            </a:r>
            <a:r>
              <a:rPr lang="ru-RU" sz="800" dirty="0" err="1"/>
              <a:t>playbook</a:t>
            </a:r>
            <a:r>
              <a:rPr lang="ru-RU" sz="800" dirty="0"/>
              <a:t> </a:t>
            </a:r>
            <a:r>
              <a:rPr lang="ru-RU" sz="800" dirty="0" err="1"/>
              <a:t>test.yml</a:t>
            </a:r>
            <a:r>
              <a:rPr lang="ru-RU" sz="800" dirty="0"/>
              <a:t>, который можно использовать для тестирования роли.</a:t>
            </a:r>
          </a:p>
          <a:p>
            <a:pPr fontAlgn="base"/>
            <a:r>
              <a:rPr lang="ru-RU" sz="800" b="1" dirty="0" err="1"/>
              <a:t>meta</a:t>
            </a:r>
            <a:r>
              <a:rPr lang="ru-RU" sz="800" dirty="0"/>
              <a:t>: содержит метаданные роли, такие как информация об авторе, лицензия, зависимости и т. д.</a:t>
            </a:r>
          </a:p>
        </p:txBody>
      </p:sp>
      <p:pic>
        <p:nvPicPr>
          <p:cNvPr id="12" name="Google Shape;28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6976" y="2971803"/>
            <a:ext cx="193573" cy="19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8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486" y="3444242"/>
            <a:ext cx="193573" cy="19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8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6666" y="3631571"/>
            <a:ext cx="193573" cy="19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8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645" y="3826842"/>
            <a:ext cx="193573" cy="19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8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644" y="4053308"/>
            <a:ext cx="193573" cy="19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64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/>
              <a:t>Настройка скриптов и </a:t>
            </a:r>
            <a:r>
              <a:rPr lang="ru-RU" sz="2400" dirty="0" err="1"/>
              <a:t>конфигов</a:t>
            </a:r>
            <a:r>
              <a:rPr lang="ru-RU" sz="2400" dirty="0"/>
              <a:t> </a:t>
            </a:r>
            <a:r>
              <a:rPr lang="en-US" sz="2400" dirty="0" err="1"/>
              <a:t>Ansible</a:t>
            </a:r>
            <a:r>
              <a:rPr lang="ru-RU" sz="2400" dirty="0"/>
              <a:t> </a:t>
            </a:r>
            <a:r>
              <a:rPr lang="en-US" sz="1200" dirty="0" smtClean="0"/>
              <a:t>#</a:t>
            </a:r>
            <a:r>
              <a:rPr lang="en-US" sz="1200" dirty="0" err="1" smtClean="0"/>
              <a:t>hostadmin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1" dirty="0"/>
              <a:t># </a:t>
            </a:r>
            <a:r>
              <a:rPr lang="en-US" sz="1200" b="0" i="1" dirty="0" smtClean="0"/>
              <a:t>… /</a:t>
            </a:r>
            <a:r>
              <a:rPr lang="en-US" sz="1200" b="0" i="1" dirty="0" err="1" smtClean="0"/>
              <a:t>postfixadmin</a:t>
            </a:r>
            <a:r>
              <a:rPr lang="en-US" sz="1200" b="0" i="1" dirty="0" smtClean="0"/>
              <a:t>-role/</a:t>
            </a:r>
            <a:r>
              <a:rPr lang="en-US" sz="1200" i="1" dirty="0" smtClean="0"/>
              <a:t>templates</a:t>
            </a:r>
            <a:r>
              <a:rPr lang="en-US" sz="1200" b="0" i="1" dirty="0" smtClean="0"/>
              <a:t>/config.local.php.j2                              # … /</a:t>
            </a:r>
            <a:r>
              <a:rPr lang="en-US" sz="1200" b="0" i="1" dirty="0" err="1" smtClean="0"/>
              <a:t>postfixadmin</a:t>
            </a:r>
            <a:r>
              <a:rPr lang="en-US" sz="1200" b="0" i="1" dirty="0" smtClean="0"/>
              <a:t>-role/</a:t>
            </a:r>
            <a:r>
              <a:rPr lang="en-US" sz="1200" i="1" dirty="0" smtClean="0"/>
              <a:t>handlers</a:t>
            </a:r>
            <a:r>
              <a:rPr lang="en-US" sz="1200" b="0" i="1" dirty="0" smtClean="0"/>
              <a:t>/</a:t>
            </a:r>
            <a:r>
              <a:rPr lang="en-US" sz="1200" b="0" i="1" dirty="0" err="1" smtClean="0"/>
              <a:t>main.yml</a:t>
            </a:r>
            <a:r>
              <a:rPr lang="en-US" sz="1050" b="0" i="1" dirty="0" smtClean="0"/>
              <a:t/>
            </a:r>
            <a:br>
              <a:rPr lang="en-US" sz="1050" b="0" i="1" dirty="0" smtClean="0"/>
            </a:br>
            <a:endParaRPr sz="1050" b="0" i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75" y="1170560"/>
            <a:ext cx="2672803" cy="360391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8" y="1170560"/>
            <a:ext cx="4152382" cy="16872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8300" y="2867306"/>
            <a:ext cx="4829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# … /</a:t>
            </a:r>
            <a:r>
              <a:rPr lang="en-US" sz="1200" i="1" dirty="0" err="1" smtClean="0"/>
              <a:t>postfixadmin</a:t>
            </a:r>
            <a:r>
              <a:rPr lang="en-US" sz="1200" i="1" dirty="0" smtClean="0"/>
              <a:t>-role/</a:t>
            </a:r>
            <a:r>
              <a:rPr lang="en-US" sz="1200" b="1" i="1" dirty="0"/>
              <a:t>files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nginx.conf</a:t>
            </a:r>
            <a:endParaRPr lang="ru-RU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8" y="3133004"/>
            <a:ext cx="2924472" cy="17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64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 smtClean="0"/>
              <a:t>Основной </a:t>
            </a:r>
            <a:r>
              <a:rPr lang="en-US" sz="2400" dirty="0" smtClean="0"/>
              <a:t>playbook </a:t>
            </a:r>
            <a:r>
              <a:rPr lang="en-US" sz="2400" dirty="0" err="1" smtClean="0"/>
              <a:t>Ansible</a:t>
            </a:r>
            <a:r>
              <a:rPr lang="en-US" sz="2400" dirty="0" smtClean="0"/>
              <a:t>   </a:t>
            </a:r>
            <a:r>
              <a:rPr lang="en-US" sz="1200" dirty="0" smtClean="0"/>
              <a:t>#</a:t>
            </a:r>
            <a:r>
              <a:rPr lang="en-US" sz="1200" dirty="0" err="1" smtClean="0"/>
              <a:t>hostadmin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1" dirty="0"/>
              <a:t># </a:t>
            </a:r>
            <a:r>
              <a:rPr lang="en-US" sz="1200" b="0" i="1" dirty="0" err="1"/>
              <a:t>mcedit</a:t>
            </a:r>
            <a:r>
              <a:rPr lang="en-US" sz="1200" b="0" i="1" dirty="0"/>
              <a:t> /</a:t>
            </a:r>
            <a:r>
              <a:rPr lang="en-US" sz="1200" b="0" i="1" dirty="0" err="1" smtClean="0"/>
              <a:t>etc</a:t>
            </a:r>
            <a:r>
              <a:rPr lang="en-US" sz="1200" b="0" i="1" dirty="0" smtClean="0"/>
              <a:t>/</a:t>
            </a:r>
            <a:r>
              <a:rPr lang="en-US" sz="1200" b="0" i="1" dirty="0" err="1" smtClean="0"/>
              <a:t>ansible</a:t>
            </a:r>
            <a:r>
              <a:rPr lang="en-US" sz="1200" b="0" i="1" dirty="0" smtClean="0"/>
              <a:t>/roles/</a:t>
            </a:r>
            <a:r>
              <a:rPr lang="en-US" sz="1200" b="0" i="1" dirty="0" err="1" smtClean="0"/>
              <a:t>postfixadmin</a:t>
            </a:r>
            <a:r>
              <a:rPr lang="en-US" sz="1200" b="0" i="1" dirty="0" smtClean="0"/>
              <a:t>-role/</a:t>
            </a:r>
            <a:r>
              <a:rPr lang="en-US" sz="1200" i="1" dirty="0" smtClean="0"/>
              <a:t>tasks</a:t>
            </a:r>
            <a:r>
              <a:rPr lang="en-US" sz="1200" b="0" i="1" dirty="0" smtClean="0"/>
              <a:t>/</a:t>
            </a:r>
            <a:r>
              <a:rPr lang="en-US" sz="1200" b="0" i="1" dirty="0" err="1" smtClean="0"/>
              <a:t>main.yml</a:t>
            </a:r>
            <a:r>
              <a:rPr lang="en-US" sz="1050" b="0" i="1" dirty="0" smtClean="0"/>
              <a:t/>
            </a:r>
            <a:br>
              <a:rPr lang="en-US" sz="1050" b="0" i="1" dirty="0" smtClean="0"/>
            </a:br>
            <a:endParaRPr sz="1050" b="0" i="1" dirty="0">
              <a:solidFill>
                <a:srgbClr val="7030A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5" y="1175656"/>
            <a:ext cx="2200753" cy="37392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89" y="1175656"/>
            <a:ext cx="2215468" cy="34943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88" y="1175656"/>
            <a:ext cx="5088337" cy="32936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19739" y="1504122"/>
            <a:ext cx="33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426" y="1504121"/>
            <a:ext cx="33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9652" y="1350232"/>
            <a:ext cx="33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64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/>
              <a:t>Основной </a:t>
            </a:r>
            <a:r>
              <a:rPr lang="en-US" sz="2400" dirty="0"/>
              <a:t>playbook </a:t>
            </a:r>
            <a:r>
              <a:rPr lang="en-US" sz="2400" dirty="0" err="1"/>
              <a:t>Ansible</a:t>
            </a:r>
            <a:r>
              <a:rPr lang="en-US" sz="2400" dirty="0"/>
              <a:t> </a:t>
            </a:r>
            <a:r>
              <a:rPr lang="en-US" sz="1200" dirty="0" smtClean="0"/>
              <a:t>#</a:t>
            </a:r>
            <a:r>
              <a:rPr lang="en-US" sz="1200" dirty="0" err="1" smtClean="0"/>
              <a:t>hostadmin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1" dirty="0"/>
              <a:t># </a:t>
            </a:r>
            <a:r>
              <a:rPr lang="en-US" sz="1200" b="0" i="1" dirty="0" err="1"/>
              <a:t>mcedit</a:t>
            </a:r>
            <a:r>
              <a:rPr lang="en-US" sz="1200" b="0" i="1" dirty="0"/>
              <a:t> /</a:t>
            </a:r>
            <a:r>
              <a:rPr lang="en-US" sz="1200" b="0" i="1" dirty="0" err="1"/>
              <a:t>etc</a:t>
            </a:r>
            <a:r>
              <a:rPr lang="en-US" sz="1200" b="0" i="1" dirty="0"/>
              <a:t>/</a:t>
            </a:r>
            <a:r>
              <a:rPr lang="en-US" sz="1200" b="0" i="1" dirty="0" err="1"/>
              <a:t>ansible</a:t>
            </a:r>
            <a:r>
              <a:rPr lang="en-US" sz="1200" b="0" i="1" dirty="0"/>
              <a:t>/roles/</a:t>
            </a:r>
            <a:r>
              <a:rPr lang="en-US" sz="1200" b="0" i="1" dirty="0" err="1"/>
              <a:t>postfixadmin</a:t>
            </a:r>
            <a:r>
              <a:rPr lang="en-US" sz="1200" b="0" i="1" dirty="0"/>
              <a:t>-role/</a:t>
            </a:r>
            <a:r>
              <a:rPr lang="en-US" sz="1200" i="1" dirty="0"/>
              <a:t>tasks</a:t>
            </a:r>
            <a:r>
              <a:rPr lang="en-US" sz="1200" b="0" i="1" dirty="0"/>
              <a:t>/</a:t>
            </a:r>
            <a:r>
              <a:rPr lang="en-US" sz="1200" b="0" i="1" dirty="0" err="1"/>
              <a:t>main.yml</a:t>
            </a:r>
            <a:r>
              <a:rPr lang="en-US" sz="1050" b="0" i="1" dirty="0" smtClean="0"/>
              <a:t/>
            </a:r>
            <a:br>
              <a:rPr lang="en-US" sz="1050" b="0" i="1" dirty="0" smtClean="0"/>
            </a:br>
            <a:endParaRPr sz="1050" b="0" i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2" y="1214845"/>
            <a:ext cx="5327241" cy="3409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89511" y="1824162"/>
            <a:ext cx="33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4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64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/>
              <a:t>Основной </a:t>
            </a:r>
            <a:r>
              <a:rPr lang="en-US" sz="2400" dirty="0"/>
              <a:t>playbook </a:t>
            </a:r>
            <a:r>
              <a:rPr lang="en-US" sz="2400" dirty="0" err="1"/>
              <a:t>Ansible</a:t>
            </a:r>
            <a:r>
              <a:rPr lang="en-US" sz="2400" dirty="0"/>
              <a:t> </a:t>
            </a:r>
            <a:r>
              <a:rPr lang="en-US" sz="1200" dirty="0" smtClean="0"/>
              <a:t>#</a:t>
            </a:r>
            <a:r>
              <a:rPr lang="en-US" sz="1200" dirty="0" err="1" smtClean="0"/>
              <a:t>hostadmin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1" dirty="0"/>
              <a:t># </a:t>
            </a:r>
            <a:r>
              <a:rPr lang="en-US" sz="1200" b="0" i="1" dirty="0" err="1"/>
              <a:t>mcedit</a:t>
            </a:r>
            <a:r>
              <a:rPr lang="en-US" sz="1200" b="0" i="1" dirty="0"/>
              <a:t> /</a:t>
            </a:r>
            <a:r>
              <a:rPr lang="en-US" sz="1200" b="0" i="1" dirty="0" err="1"/>
              <a:t>etc</a:t>
            </a:r>
            <a:r>
              <a:rPr lang="en-US" sz="1200" b="0" i="1" dirty="0"/>
              <a:t>/</a:t>
            </a:r>
            <a:r>
              <a:rPr lang="en-US" sz="1200" b="0" i="1" dirty="0" err="1"/>
              <a:t>ansible</a:t>
            </a:r>
            <a:r>
              <a:rPr lang="en-US" sz="1200" b="0" i="1" dirty="0"/>
              <a:t>/roles/</a:t>
            </a:r>
            <a:r>
              <a:rPr lang="en-US" sz="1200" b="0" i="1" dirty="0" err="1"/>
              <a:t>postfixadmin</a:t>
            </a:r>
            <a:r>
              <a:rPr lang="en-US" sz="1200" b="0" i="1" dirty="0"/>
              <a:t>-role/</a:t>
            </a:r>
            <a:r>
              <a:rPr lang="en-US" sz="1200" i="1" dirty="0"/>
              <a:t>tasks</a:t>
            </a:r>
            <a:r>
              <a:rPr lang="en-US" sz="1200" b="0" i="1" dirty="0"/>
              <a:t>/</a:t>
            </a:r>
            <a:r>
              <a:rPr lang="en-US" sz="1200" b="0" i="1" dirty="0" err="1"/>
              <a:t>main.yml</a:t>
            </a:r>
            <a:r>
              <a:rPr lang="en-US" sz="1050" b="0" i="1" dirty="0" smtClean="0"/>
              <a:t/>
            </a:r>
            <a:br>
              <a:rPr lang="en-US" sz="1050" b="0" i="1" dirty="0" smtClean="0"/>
            </a:br>
            <a:endParaRPr sz="1050" b="0" i="1" dirty="0">
              <a:solidFill>
                <a:srgbClr val="7030A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4" y="1182188"/>
            <a:ext cx="4032198" cy="3728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45" y="1182188"/>
            <a:ext cx="2056824" cy="3750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3042" y="1301648"/>
            <a:ext cx="33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2104" y="1301648"/>
            <a:ext cx="33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45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/>
              <a:t>Запуск </a:t>
            </a:r>
            <a:r>
              <a:rPr lang="en-US" sz="2400" dirty="0" smtClean="0"/>
              <a:t>playbook </a:t>
            </a:r>
            <a:r>
              <a:rPr lang="en-US" sz="2400" dirty="0" err="1" smtClean="0"/>
              <a:t>Ansible</a:t>
            </a:r>
            <a:r>
              <a:rPr lang="ru-RU" sz="2400" dirty="0" smtClean="0"/>
              <a:t>    </a:t>
            </a:r>
            <a:r>
              <a:rPr lang="en-US" sz="2400" dirty="0" smtClean="0"/>
              <a:t> </a:t>
            </a:r>
            <a:r>
              <a:rPr lang="en-US" sz="1200" dirty="0" smtClean="0"/>
              <a:t>#</a:t>
            </a:r>
            <a:r>
              <a:rPr lang="en-US" sz="1200" dirty="0" err="1" smtClean="0"/>
              <a:t>hostadmin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# </a:t>
            </a:r>
            <a:r>
              <a:rPr lang="en-US" sz="1200" i="1" dirty="0" err="1"/>
              <a:t>ansible</a:t>
            </a:r>
            <a:r>
              <a:rPr lang="en-US" sz="1200" i="1" dirty="0"/>
              <a:t>-playbook </a:t>
            </a:r>
            <a:r>
              <a:rPr lang="en-US" sz="1200" i="1" dirty="0" smtClean="0"/>
              <a:t>–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 </a:t>
            </a:r>
            <a:r>
              <a:rPr lang="en-US" sz="1200" i="1" dirty="0"/>
              <a:t>hosts </a:t>
            </a:r>
            <a:r>
              <a:rPr lang="en-US" sz="1200" i="1" dirty="0" err="1"/>
              <a:t>postfixadmin-role.yml</a:t>
            </a:r>
            <a:r>
              <a:rPr lang="en-US" sz="1200" i="1" dirty="0"/>
              <a:t> </a:t>
            </a:r>
            <a:r>
              <a:rPr lang="en-US" sz="1200" i="1" dirty="0" smtClean="0"/>
              <a:t>    </a:t>
            </a:r>
            <a:r>
              <a:rPr lang="en-US" sz="1200" b="0" i="1" dirty="0" smtClean="0"/>
              <a:t>- </a:t>
            </a:r>
            <a:r>
              <a:rPr lang="ru-RU" sz="1200" b="0" i="1" dirty="0" smtClean="0"/>
              <a:t>запускаем </a:t>
            </a:r>
            <a:r>
              <a:rPr lang="ru-RU" sz="1200" b="0" i="1" dirty="0" err="1" smtClean="0"/>
              <a:t>плэйбук</a:t>
            </a:r>
            <a:endParaRPr sz="1200" b="0" dirty="0"/>
          </a:p>
        </p:txBody>
      </p:sp>
      <p:pic>
        <p:nvPicPr>
          <p:cNvPr id="6" name="Google Shape;28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473" y="875211"/>
            <a:ext cx="299719" cy="283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243234"/>
            <a:ext cx="6378714" cy="362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45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Запуск </a:t>
            </a:r>
            <a:r>
              <a:rPr lang="en-US" sz="2400" dirty="0"/>
              <a:t>playbook </a:t>
            </a:r>
            <a:r>
              <a:rPr lang="en-US" sz="2400" dirty="0" err="1"/>
              <a:t>Ansible</a:t>
            </a:r>
            <a:r>
              <a:rPr lang="ru-RU" sz="2400" dirty="0"/>
              <a:t> </a:t>
            </a:r>
            <a:r>
              <a:rPr lang="ru-RU" sz="2400" dirty="0" smtClean="0"/>
              <a:t>   </a:t>
            </a:r>
            <a:r>
              <a:rPr lang="en-US" sz="1200" dirty="0" smtClean="0"/>
              <a:t>#</a:t>
            </a:r>
            <a:r>
              <a:rPr lang="en-US" sz="1200" dirty="0" err="1" smtClean="0"/>
              <a:t>hostadmin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endParaRPr sz="1200" b="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" y="927463"/>
            <a:ext cx="8923911" cy="3671817"/>
          </a:xfrm>
          <a:prstGeom prst="rect">
            <a:avLst/>
          </a:prstGeom>
        </p:spPr>
      </p:pic>
      <p:pic>
        <p:nvPicPr>
          <p:cNvPr id="7" name="Google Shape;27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2215" y="3898225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5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348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Что получилось</a:t>
            </a:r>
            <a:endParaRPr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679269"/>
            <a:ext cx="7752805" cy="39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348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Что получилось</a:t>
            </a:r>
            <a:endParaRPr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2" y="764536"/>
            <a:ext cx="5756559" cy="39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348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Что получилось</a:t>
            </a:r>
            <a:endParaRPr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" y="834379"/>
            <a:ext cx="7174499" cy="338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348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Что получилось</a:t>
            </a:r>
            <a:endParaRPr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727532"/>
            <a:ext cx="8471263" cy="29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348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Что получилось</a:t>
            </a:r>
            <a:endParaRPr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755"/>
            <a:ext cx="8961120" cy="3149313"/>
          </a:xfrm>
          <a:prstGeom prst="rect">
            <a:avLst/>
          </a:prstGeom>
        </p:spPr>
      </p:pic>
      <p:pic>
        <p:nvPicPr>
          <p:cNvPr id="4" name="Google Shape;27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4889" y="3976068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9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45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/>
              <a:t>Включаем и настраиваем </a:t>
            </a:r>
            <a:r>
              <a:rPr lang="en-US" sz="2400" dirty="0" err="1" smtClean="0"/>
              <a:t>SELinux</a:t>
            </a:r>
            <a:r>
              <a:rPr lang="en-US" sz="2400" dirty="0" smtClean="0"/>
              <a:t>    </a:t>
            </a:r>
            <a:r>
              <a:rPr lang="en-US" sz="1200" dirty="0" smtClean="0"/>
              <a:t>#</a:t>
            </a:r>
            <a:r>
              <a:rPr lang="en-US" sz="1200" dirty="0" err="1" smtClean="0"/>
              <a:t>mailserver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400" dirty="0" smtClean="0"/>
              <a:t># </a:t>
            </a:r>
            <a:r>
              <a:rPr lang="en-US" sz="1400" dirty="0" err="1" smtClean="0"/>
              <a:t>setenforce</a:t>
            </a:r>
            <a:r>
              <a:rPr lang="en-US" sz="1400" dirty="0" smtClean="0"/>
              <a:t> 1        </a:t>
            </a:r>
            <a:r>
              <a:rPr lang="ru-RU" sz="1400" b="0" i="1" dirty="0" smtClean="0"/>
              <a:t>вкл. </a:t>
            </a:r>
            <a:r>
              <a:rPr lang="en-US" sz="1400" b="0" i="1" dirty="0" err="1" smtClean="0"/>
              <a:t>SELinux</a:t>
            </a:r>
            <a:endParaRPr sz="1400" b="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45184" y="3431603"/>
            <a:ext cx="37590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 </a:t>
            </a:r>
            <a:r>
              <a:rPr lang="en-US" sz="1200" dirty="0" err="1" smtClean="0"/>
              <a:t>semanage</a:t>
            </a:r>
            <a:r>
              <a:rPr lang="en-US" sz="1200" dirty="0" smtClean="0"/>
              <a:t> </a:t>
            </a:r>
            <a:r>
              <a:rPr lang="en-US" sz="1200" dirty="0" err="1"/>
              <a:t>boolean</a:t>
            </a:r>
            <a:r>
              <a:rPr lang="en-US" sz="1200" dirty="0"/>
              <a:t> -l | grep </a:t>
            </a:r>
            <a:r>
              <a:rPr lang="en-US" sz="1200" dirty="0" err="1" smtClean="0"/>
              <a:t>httpd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# </a:t>
            </a:r>
            <a:r>
              <a:rPr lang="en-US" sz="1200" dirty="0" err="1" smtClean="0"/>
              <a:t>setsebool</a:t>
            </a:r>
            <a:r>
              <a:rPr lang="en-US" sz="1200" dirty="0" smtClean="0"/>
              <a:t> </a:t>
            </a:r>
            <a:r>
              <a:rPr lang="en-US" sz="1200" dirty="0"/>
              <a:t>-P </a:t>
            </a:r>
            <a:r>
              <a:rPr lang="en-US" sz="1200" dirty="0" err="1"/>
              <a:t>httpd_can_network_connect</a:t>
            </a:r>
            <a:r>
              <a:rPr lang="en-US" sz="1200" dirty="0"/>
              <a:t> </a:t>
            </a:r>
            <a:r>
              <a:rPr lang="en-US" sz="1200" dirty="0" smtClean="0"/>
              <a:t>on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7" y="1519129"/>
            <a:ext cx="3808013" cy="17453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2670895"/>
            <a:ext cx="4991260" cy="1634273"/>
          </a:xfrm>
          <a:prstGeom prst="rect">
            <a:avLst/>
          </a:prstGeom>
        </p:spPr>
      </p:pic>
      <p:cxnSp>
        <p:nvCxnSpPr>
          <p:cNvPr id="9" name="Прямая со стрелкой 8"/>
          <p:cNvCxnSpPr>
            <a:endCxn id="5" idx="1"/>
          </p:cNvCxnSpPr>
          <p:nvPr/>
        </p:nvCxnSpPr>
        <p:spPr>
          <a:xfrm flipV="1">
            <a:off x="3526971" y="3488032"/>
            <a:ext cx="862149" cy="3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1107" y="1211352"/>
            <a:ext cx="236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Ошибка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107" y="3068473"/>
            <a:ext cx="236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45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Включаем и настраиваем </a:t>
            </a:r>
            <a:r>
              <a:rPr lang="en-US" sz="2400" dirty="0" err="1"/>
              <a:t>SELinux</a:t>
            </a:r>
            <a:r>
              <a:rPr lang="en-US" sz="2400" dirty="0"/>
              <a:t>    </a:t>
            </a:r>
            <a:r>
              <a:rPr lang="en-US" sz="1200" dirty="0"/>
              <a:t>#</a:t>
            </a:r>
            <a:r>
              <a:rPr lang="en-US" sz="1200" dirty="0" err="1"/>
              <a:t>mailserver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endParaRPr sz="12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545184" y="894662"/>
            <a:ext cx="6648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en-US" dirty="0" smtClean="0"/>
              <a:t>ERROR: the </a:t>
            </a:r>
            <a:r>
              <a:rPr lang="en-US" dirty="0" err="1"/>
              <a:t>templates_c</a:t>
            </a:r>
            <a:r>
              <a:rPr lang="en-US" dirty="0"/>
              <a:t> directory doesn't exist or isn't writable for the </a:t>
            </a:r>
            <a:r>
              <a:rPr lang="en-US" dirty="0" smtClean="0"/>
              <a:t>webserver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107" y="878250"/>
            <a:ext cx="236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Ошибка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106" y="1729946"/>
            <a:ext cx="236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4" y="2501083"/>
            <a:ext cx="7087214" cy="3962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5184" y="2011594"/>
            <a:ext cx="54245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 ls –</a:t>
            </a:r>
            <a:r>
              <a:rPr lang="en-US" sz="1200" dirty="0" err="1" smtClean="0"/>
              <a:t>dZ</a:t>
            </a:r>
            <a:r>
              <a:rPr lang="en-US" sz="1200" dirty="0"/>
              <a:t> </a:t>
            </a:r>
            <a:r>
              <a:rPr lang="en-US" sz="1200" dirty="0" smtClean="0"/>
              <a:t>/</a:t>
            </a:r>
            <a:r>
              <a:rPr lang="en-US" sz="1200" dirty="0" err="1" smtClean="0"/>
              <a:t>usr</a:t>
            </a:r>
            <a:r>
              <a:rPr lang="en-US" sz="1200" dirty="0" smtClean="0"/>
              <a:t>/share/</a:t>
            </a:r>
            <a:r>
              <a:rPr lang="en-US" sz="1200" dirty="0" err="1" smtClean="0"/>
              <a:t>nginx</a:t>
            </a:r>
            <a:r>
              <a:rPr lang="en-US" sz="1200" dirty="0" smtClean="0"/>
              <a:t>/html/</a:t>
            </a:r>
            <a:r>
              <a:rPr lang="en-US" sz="1200" dirty="0" err="1" smtClean="0"/>
              <a:t>postfixadmin</a:t>
            </a:r>
            <a:r>
              <a:rPr lang="en-US" sz="1200" dirty="0" smtClean="0"/>
              <a:t>/</a:t>
            </a:r>
            <a:r>
              <a:rPr lang="en-US" sz="1200" dirty="0" err="1" smtClean="0"/>
              <a:t>templates_c</a:t>
            </a:r>
            <a:endParaRPr lang="en-US" sz="1200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3509533"/>
            <a:ext cx="8126785" cy="7163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0550" y="2949242"/>
            <a:ext cx="6324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 smtClean="0"/>
              <a:t># </a:t>
            </a:r>
            <a:r>
              <a:rPr lang="en-US" sz="1200" dirty="0" err="1" smtClean="0"/>
              <a:t>chcon</a:t>
            </a:r>
            <a:r>
              <a:rPr lang="en-US" sz="1200" dirty="0" smtClean="0"/>
              <a:t> </a:t>
            </a:r>
            <a:r>
              <a:rPr lang="en-US" sz="1200" dirty="0"/>
              <a:t>-R -t </a:t>
            </a:r>
            <a:r>
              <a:rPr lang="en-US" sz="1200" dirty="0" err="1"/>
              <a:t>httpd_sys_content_rw_t</a:t>
            </a:r>
            <a:r>
              <a:rPr lang="en-US" sz="1200" dirty="0"/>
              <a:t> /</a:t>
            </a:r>
            <a:r>
              <a:rPr lang="en-US" sz="1200" dirty="0" err="1" smtClean="0"/>
              <a:t>usr</a:t>
            </a:r>
            <a:r>
              <a:rPr lang="en-US" sz="1200" dirty="0" smtClean="0"/>
              <a:t>/share/</a:t>
            </a:r>
            <a:r>
              <a:rPr lang="en-US" sz="1200" dirty="0" err="1" smtClean="0"/>
              <a:t>nginx</a:t>
            </a:r>
            <a:r>
              <a:rPr lang="en-US" sz="1200" dirty="0" smtClean="0"/>
              <a:t>/html</a:t>
            </a:r>
            <a:r>
              <a:rPr lang="ru-RU" sz="1200" dirty="0" smtClean="0"/>
              <a:t>/</a:t>
            </a:r>
            <a:r>
              <a:rPr lang="en-US" sz="1200" dirty="0" err="1"/>
              <a:t>postfixadmin</a:t>
            </a:r>
            <a:r>
              <a:rPr lang="en-US" sz="1200" dirty="0"/>
              <a:t>/</a:t>
            </a:r>
            <a:r>
              <a:rPr lang="en-US" sz="1200" dirty="0" err="1"/>
              <a:t>templates_c</a:t>
            </a:r>
            <a:endParaRPr lang="en-US" sz="1200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0303" y="4396062"/>
            <a:ext cx="369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Контекст безопасности каталога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37608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348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Что получилось</a:t>
            </a:r>
            <a:endParaRPr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9" y="798108"/>
            <a:ext cx="5915950" cy="4133121"/>
          </a:xfrm>
          <a:prstGeom prst="rect">
            <a:avLst/>
          </a:prstGeom>
        </p:spPr>
      </p:pic>
      <p:pic>
        <p:nvPicPr>
          <p:cNvPr id="5" name="Google Shape;27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4889" y="4068042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7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45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/>
              <a:t>Настройка </a:t>
            </a:r>
            <a:r>
              <a:rPr lang="en-US" sz="2400" dirty="0" smtClean="0"/>
              <a:t>backup </a:t>
            </a:r>
            <a:r>
              <a:rPr lang="ru-RU" sz="2400" dirty="0" smtClean="0"/>
              <a:t>сервера </a:t>
            </a:r>
            <a:r>
              <a:rPr lang="en-US" sz="2400" dirty="0" err="1" smtClean="0"/>
              <a:t>rsync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1200" dirty="0" smtClean="0"/>
              <a:t>#oit-red02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endParaRPr sz="1200" b="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6" y="862151"/>
            <a:ext cx="3098080" cy="2216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206" y="1090749"/>
            <a:ext cx="3749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dnf</a:t>
            </a:r>
            <a:r>
              <a:rPr lang="en-US" dirty="0" smtClean="0"/>
              <a:t> install </a:t>
            </a:r>
            <a:r>
              <a:rPr lang="en-US" dirty="0" err="1" smtClean="0"/>
              <a:t>rsync</a:t>
            </a:r>
            <a:r>
              <a:rPr lang="en-US" dirty="0" smtClean="0"/>
              <a:t> </a:t>
            </a:r>
            <a:r>
              <a:rPr lang="en-US" dirty="0" err="1" smtClean="0"/>
              <a:t>rsync</a:t>
            </a:r>
            <a:r>
              <a:rPr lang="en-US" dirty="0" smtClean="0"/>
              <a:t>-daemon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mcedit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rsyncd.conf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mkdir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/common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49" y="3072317"/>
            <a:ext cx="3795828" cy="18208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9" y="1783080"/>
            <a:ext cx="3820261" cy="31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45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/>
              <a:t>Настройка </a:t>
            </a:r>
            <a:r>
              <a:rPr lang="en-US" sz="2400" dirty="0" smtClean="0"/>
              <a:t>backup </a:t>
            </a:r>
            <a:r>
              <a:rPr lang="ru-RU" sz="2400" dirty="0" smtClean="0"/>
              <a:t>сервера </a:t>
            </a:r>
            <a:r>
              <a:rPr lang="en-US" sz="2400" dirty="0" err="1" smtClean="0"/>
              <a:t>rsync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1200" dirty="0" smtClean="0"/>
              <a:t>#oit-red02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ru-RU" sz="1200" b="0" dirty="0" smtClean="0"/>
              <a:t>Создаем файл с логином и паролем</a:t>
            </a:r>
            <a:endParaRPr sz="12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600893" y="1195259"/>
            <a:ext cx="374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mcedit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rsyncd.scrt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chmod</a:t>
            </a:r>
            <a:r>
              <a:rPr lang="en-US" dirty="0" smtClean="0"/>
              <a:t> 600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rsyncd.scrt</a:t>
            </a:r>
            <a:endParaRPr lang="ru-RU" dirty="0" smtClean="0"/>
          </a:p>
          <a:p>
            <a:endParaRPr lang="ru-RU" dirty="0" smtClean="0"/>
          </a:p>
          <a:p>
            <a:r>
              <a:rPr lang="ru-RU" sz="1200" dirty="0" smtClean="0"/>
              <a:t>! На сервере указаны имя и пароль</a:t>
            </a:r>
            <a:endParaRPr lang="en-US" sz="12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95" y="1147184"/>
            <a:ext cx="5656462" cy="6782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2118589"/>
            <a:ext cx="5088302" cy="27101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893" y="2736668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Настраиваем </a:t>
            </a:r>
            <a:r>
              <a:rPr lang="en-US" dirty="0" err="1" smtClean="0"/>
              <a:t>SELinux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2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45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/>
              <a:t>Подготовка к резервному копированию  </a:t>
            </a:r>
            <a:r>
              <a:rPr lang="en-US" sz="1200" dirty="0" smtClean="0"/>
              <a:t>#</a:t>
            </a:r>
            <a:r>
              <a:rPr lang="en-US" sz="1200" dirty="0" err="1" smtClean="0"/>
              <a:t>mailserver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endParaRPr sz="12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500550" y="986246"/>
            <a:ext cx="4408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Создаем на </a:t>
            </a:r>
            <a:r>
              <a:rPr lang="en-US" dirty="0" err="1" smtClean="0"/>
              <a:t>mailserver</a:t>
            </a:r>
            <a:r>
              <a:rPr lang="en-US" dirty="0" smtClean="0"/>
              <a:t> </a:t>
            </a:r>
            <a:r>
              <a:rPr lang="ru-RU" dirty="0" smtClean="0"/>
              <a:t>файл с паролем для </a:t>
            </a:r>
            <a:r>
              <a:rPr lang="en-US" dirty="0" err="1" smtClean="0"/>
              <a:t>rsync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mcedit</a:t>
            </a:r>
            <a:r>
              <a:rPr lang="en-US" dirty="0"/>
              <a:t> </a:t>
            </a:r>
            <a:r>
              <a:rPr lang="en-US" dirty="0" smtClean="0"/>
              <a:t>/root/</a:t>
            </a:r>
            <a:r>
              <a:rPr lang="en-US" dirty="0" err="1" smtClean="0"/>
              <a:t>client.scrt</a:t>
            </a:r>
            <a:endParaRPr lang="ru-RU" dirty="0"/>
          </a:p>
          <a:p>
            <a:r>
              <a:rPr lang="en-US" dirty="0"/>
              <a:t># </a:t>
            </a:r>
            <a:r>
              <a:rPr lang="en-US" dirty="0" err="1"/>
              <a:t>chmod</a:t>
            </a:r>
            <a:r>
              <a:rPr lang="en-US" dirty="0"/>
              <a:t> 600 /</a:t>
            </a:r>
            <a:r>
              <a:rPr lang="en-US" dirty="0" smtClean="0"/>
              <a:t>root/</a:t>
            </a:r>
            <a:r>
              <a:rPr lang="en-US" dirty="0" err="1" smtClean="0"/>
              <a:t>client.scrt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84" y="1051560"/>
            <a:ext cx="3131485" cy="983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423" y="2286000"/>
            <a:ext cx="4255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на </a:t>
            </a:r>
            <a:r>
              <a:rPr lang="en-US" dirty="0" err="1"/>
              <a:t>mailserver</a:t>
            </a:r>
            <a:r>
              <a:rPr lang="en-US" dirty="0"/>
              <a:t> </a:t>
            </a:r>
            <a:r>
              <a:rPr lang="ru-RU" dirty="0"/>
              <a:t>файл с паролем для </a:t>
            </a:r>
            <a:r>
              <a:rPr lang="ru-RU" dirty="0" smtClean="0"/>
              <a:t>БД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mcedit</a:t>
            </a:r>
            <a:r>
              <a:rPr lang="en-US" dirty="0"/>
              <a:t> </a:t>
            </a:r>
            <a:r>
              <a:rPr lang="en-US" dirty="0" smtClean="0"/>
              <a:t>~/.</a:t>
            </a:r>
            <a:r>
              <a:rPr lang="en-US" dirty="0" err="1" smtClean="0"/>
              <a:t>my.cnf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65" y="2099939"/>
            <a:ext cx="3123563" cy="12310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7422" y="3331029"/>
            <a:ext cx="4127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на </a:t>
            </a:r>
            <a:r>
              <a:rPr lang="en-US" dirty="0" err="1"/>
              <a:t>mailserver</a:t>
            </a:r>
            <a:r>
              <a:rPr lang="en-US" dirty="0"/>
              <a:t> </a:t>
            </a:r>
            <a:r>
              <a:rPr lang="ru-RU" dirty="0" smtClean="0"/>
              <a:t>директорию </a:t>
            </a:r>
            <a:r>
              <a:rPr lang="en-US" dirty="0" smtClean="0"/>
              <a:t>/backup</a:t>
            </a:r>
            <a:endParaRPr lang="en-US" dirty="0"/>
          </a:p>
          <a:p>
            <a:r>
              <a:rPr lang="ru-RU" dirty="0"/>
              <a:t>д</a:t>
            </a:r>
            <a:r>
              <a:rPr lang="ru-RU" dirty="0" smtClean="0"/>
              <a:t>ля дампа базы и скрипта резервного копирования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mkdir</a:t>
            </a:r>
            <a:r>
              <a:rPr lang="en-US" dirty="0" smtClean="0"/>
              <a:t> /backup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1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45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Подготовка к резервному копированию </a:t>
            </a:r>
            <a:r>
              <a:rPr lang="en-US" sz="1200" dirty="0" smtClean="0"/>
              <a:t>#</a:t>
            </a:r>
            <a:r>
              <a:rPr lang="en-US" sz="1200" dirty="0" err="1" smtClean="0"/>
              <a:t>mailserver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sz="1200" b="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550" y="882976"/>
            <a:ext cx="67689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Создаём скрипт резервного копирования базы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/>
              <a:t>mcedit</a:t>
            </a:r>
            <a:r>
              <a:rPr lang="en-US" dirty="0"/>
              <a:t> </a:t>
            </a:r>
            <a:r>
              <a:rPr lang="en-US" dirty="0" smtClean="0"/>
              <a:t>/backup/backup.sh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chmod</a:t>
            </a:r>
            <a:r>
              <a:rPr lang="en-US" dirty="0" smtClean="0"/>
              <a:t> +x /backup/backup.sh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837083"/>
            <a:ext cx="7445079" cy="19733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" y="4029891"/>
            <a:ext cx="672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Создаем задание для </a:t>
            </a:r>
            <a:r>
              <a:rPr lang="ru-RU" dirty="0"/>
              <a:t>резервного копирования </a:t>
            </a:r>
            <a:r>
              <a:rPr lang="ru-RU" dirty="0" smtClean="0"/>
              <a:t>базы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crontab</a:t>
            </a:r>
            <a:r>
              <a:rPr lang="en-US" dirty="0" smtClean="0"/>
              <a:t> –e</a:t>
            </a:r>
          </a:p>
          <a:p>
            <a:r>
              <a:rPr lang="en-US" dirty="0" smtClean="0"/>
              <a:t>15  2  *  *  7  /</a:t>
            </a:r>
            <a:r>
              <a:rPr lang="en-US" dirty="0"/>
              <a:t>backup/backup.sh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8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45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err="1" smtClean="0"/>
              <a:t>Логирование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sz="12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625900" y="848680"/>
            <a:ext cx="413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</a:t>
            </a:r>
            <a:r>
              <a:rPr lang="en-US" dirty="0" smtClean="0"/>
              <a:t>backup </a:t>
            </a:r>
            <a:r>
              <a:rPr lang="ru-RU" dirty="0" smtClean="0"/>
              <a:t>сервере 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/log/rsyncd.log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0" y="1214834"/>
            <a:ext cx="5705050" cy="18771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5900" y="3150356"/>
            <a:ext cx="4134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</a:t>
            </a:r>
            <a:r>
              <a:rPr lang="en-US" dirty="0" err="1" smtClean="0"/>
              <a:t>PostfixAdmin</a:t>
            </a:r>
            <a:r>
              <a:rPr lang="en-US" dirty="0" smtClean="0"/>
              <a:t> </a:t>
            </a:r>
            <a:r>
              <a:rPr lang="ru-RU" dirty="0" smtClean="0"/>
              <a:t>сервере</a:t>
            </a:r>
            <a:endParaRPr lang="en-US" dirty="0" smtClean="0"/>
          </a:p>
          <a:p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nginx</a:t>
            </a:r>
            <a:r>
              <a:rPr lang="en-US" dirty="0" smtClean="0"/>
              <a:t>/access.log</a:t>
            </a:r>
          </a:p>
          <a:p>
            <a:r>
              <a:rPr lang="en-US" dirty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nginx</a:t>
            </a:r>
            <a:r>
              <a:rPr lang="en-US" dirty="0" smtClean="0"/>
              <a:t>/error.log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mariadb</a:t>
            </a:r>
            <a:r>
              <a:rPr lang="en-US" dirty="0" smtClean="0"/>
              <a:t>/mariadb.log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sz="2400" dirty="0" smtClean="0">
                <a:solidFill>
                  <a:srgbClr val="002060"/>
                </a:solidFill>
              </a:rPr>
              <a:t>Автоматизация </a:t>
            </a:r>
            <a:r>
              <a:rPr lang="ru-RU" sz="2400" dirty="0">
                <a:solidFill>
                  <a:srgbClr val="002060"/>
                </a:solidFill>
              </a:rPr>
              <a:t>установки </a:t>
            </a:r>
            <a:r>
              <a:rPr lang="ru-RU" sz="2400" dirty="0" err="1">
                <a:solidFill>
                  <a:srgbClr val="002060"/>
                </a:solidFill>
              </a:rPr>
              <a:t>Web</a:t>
            </a:r>
            <a:r>
              <a:rPr lang="ru-RU" sz="2400" dirty="0">
                <a:solidFill>
                  <a:srgbClr val="002060"/>
                </a:solidFill>
              </a:rPr>
              <a:t>-приложения </a:t>
            </a:r>
            <a:r>
              <a:rPr lang="ru-RU" sz="2400" dirty="0" err="1">
                <a:solidFill>
                  <a:srgbClr val="002060"/>
                </a:solidFill>
              </a:rPr>
              <a:t>PostfixAdmin</a:t>
            </a:r>
            <a:r>
              <a:rPr lang="ru-RU" sz="2400" dirty="0">
                <a:solidFill>
                  <a:srgbClr val="002060"/>
                </a:solidFill>
              </a:rPr>
              <a:t> с применением </a:t>
            </a:r>
            <a:r>
              <a:rPr lang="ru-RU" sz="2400" dirty="0" err="1">
                <a:solidFill>
                  <a:srgbClr val="002060"/>
                </a:solidFill>
              </a:rPr>
              <a:t>Ansible</a:t>
            </a:r>
            <a:r>
              <a:rPr lang="ru-RU" sz="2400" dirty="0">
                <a:solidFill>
                  <a:srgbClr val="002060"/>
                </a:solidFill>
              </a:rPr>
              <a:t> в среде РЕД ОС</a:t>
            </a:r>
            <a:r>
              <a:rPr lang="ru-RU" sz="2400" dirty="0"/>
              <a:t/>
            </a:r>
            <a:br>
              <a:rPr lang="ru-RU" sz="2400" dirty="0"/>
            </a:b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64850" y="2721861"/>
            <a:ext cx="5856300" cy="60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err="1" smtClean="0">
                <a:latin typeface="Roboto"/>
                <a:ea typeface="Roboto"/>
                <a:cs typeface="Roboto"/>
                <a:sym typeface="Roboto"/>
              </a:rPr>
              <a:t>Повалихин</a:t>
            </a:r>
            <a:r>
              <a:rPr lang="ru-RU" sz="1800" b="1" dirty="0" smtClean="0">
                <a:latin typeface="Roboto"/>
                <a:ea typeface="Roboto"/>
                <a:cs typeface="Roboto"/>
                <a:sym typeface="Roboto"/>
              </a:rPr>
              <a:t> Алексей</a:t>
            </a:r>
            <a:endParaRPr sz="18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64850" y="3322925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Начальник бюро системно-технического обеспечения отдела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</a:t>
            </a:r>
            <a:r>
              <a:rPr lang="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нформационных технологий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АО «Газпром трубинвест»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45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/>
              <a:t>Полезные команды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sz="12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500550" y="803003"/>
            <a:ext cx="79767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err="1"/>
              <a:t>root@hostadmin</a:t>
            </a:r>
            <a:r>
              <a:rPr lang="en-US" sz="1200" dirty="0"/>
              <a:t> ~]# </a:t>
            </a:r>
            <a:r>
              <a:rPr lang="en-US" sz="1200" b="1" dirty="0" err="1" smtClean="0"/>
              <a:t>nc</a:t>
            </a:r>
            <a:r>
              <a:rPr lang="en-US" sz="1200" b="1" dirty="0" smtClean="0"/>
              <a:t> </a:t>
            </a:r>
            <a:r>
              <a:rPr lang="en-US" sz="1200" b="1" dirty="0"/>
              <a:t>-</a:t>
            </a:r>
            <a:r>
              <a:rPr lang="en-US" sz="1200" b="1" dirty="0" err="1"/>
              <a:t>zv</a:t>
            </a:r>
            <a:r>
              <a:rPr lang="en-US" sz="1200" b="1" dirty="0"/>
              <a:t> </a:t>
            </a:r>
            <a:r>
              <a:rPr lang="en-US" sz="1200" b="1" dirty="0" err="1" smtClean="0"/>
              <a:t>mailserver</a:t>
            </a:r>
            <a:r>
              <a:rPr lang="en-US" sz="1200" b="1" dirty="0" smtClean="0"/>
              <a:t> 22   </a:t>
            </a:r>
            <a:r>
              <a:rPr lang="ru-RU" sz="1200" dirty="0" smtClean="0"/>
              <a:t>- проверка доступности удаленного порта</a:t>
            </a:r>
            <a:endParaRPr lang="en-US" sz="1200" dirty="0"/>
          </a:p>
          <a:p>
            <a:r>
              <a:rPr lang="en-US" sz="1200" dirty="0" err="1"/>
              <a:t>Ncat</a:t>
            </a:r>
            <a:r>
              <a:rPr lang="en-US" sz="1200" dirty="0"/>
              <a:t>: Version 7.80 ( https://nmap.org/ncat )</a:t>
            </a:r>
          </a:p>
          <a:p>
            <a:r>
              <a:rPr lang="en-US" sz="1200" dirty="0" err="1"/>
              <a:t>Ncat</a:t>
            </a:r>
            <a:r>
              <a:rPr lang="en-US" sz="1200" dirty="0"/>
              <a:t>: Connected to 190.9.128.21:22.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semanage</a:t>
            </a:r>
            <a:r>
              <a:rPr lang="en-US" dirty="0" smtClean="0"/>
              <a:t> </a:t>
            </a:r>
            <a:r>
              <a:rPr lang="en-US" dirty="0"/>
              <a:t>permissive -a </a:t>
            </a:r>
            <a:r>
              <a:rPr lang="en-US" dirty="0" err="1" smtClean="0"/>
              <a:t>httpd_t</a:t>
            </a:r>
            <a:r>
              <a:rPr lang="en-US" dirty="0" smtClean="0"/>
              <a:t>       - </a:t>
            </a:r>
            <a:r>
              <a:rPr lang="ru-RU" dirty="0" err="1"/>
              <a:t>nginx</a:t>
            </a:r>
            <a:r>
              <a:rPr lang="ru-RU" dirty="0"/>
              <a:t> </a:t>
            </a:r>
            <a:r>
              <a:rPr lang="ru-RU" dirty="0" smtClean="0"/>
              <a:t>будет работать </a:t>
            </a:r>
            <a:r>
              <a:rPr lang="ru-RU" dirty="0"/>
              <a:t>в разрешающем режиме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Проверьте нарушения </a:t>
            </a:r>
            <a:r>
              <a:rPr lang="en-US" dirty="0" err="1"/>
              <a:t>SELinux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ru-RU" dirty="0" smtClean="0"/>
              <a:t>помощью</a:t>
            </a:r>
            <a:r>
              <a:rPr lang="en-US" dirty="0" smtClean="0"/>
              <a:t> audit2allow</a:t>
            </a:r>
            <a:endParaRPr lang="en-US" dirty="0"/>
          </a:p>
          <a:p>
            <a:r>
              <a:rPr lang="en-US" dirty="0" smtClean="0"/>
              <a:t># grep </a:t>
            </a:r>
            <a:r>
              <a:rPr lang="en-US" dirty="0" err="1"/>
              <a:t>nginx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/log/audit/audit.log | audit2allow -m </a:t>
            </a:r>
            <a:r>
              <a:rPr lang="en-US" dirty="0" err="1"/>
              <a:t>nginx</a:t>
            </a:r>
            <a:endParaRPr lang="en-US" dirty="0"/>
          </a:p>
          <a:p>
            <a:endParaRPr lang="ru-RU" dirty="0"/>
          </a:p>
          <a:p>
            <a:r>
              <a:rPr lang="ru-RU" dirty="0"/>
              <a:t># </a:t>
            </a:r>
            <a:r>
              <a:rPr lang="en-US" dirty="0"/>
              <a:t>grep </a:t>
            </a:r>
            <a:r>
              <a:rPr lang="en-US" dirty="0" err="1"/>
              <a:t>nginx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/log/audit/audit.log</a:t>
            </a:r>
          </a:p>
          <a:p>
            <a:r>
              <a:rPr lang="en-US" dirty="0"/>
              <a:t># grep </a:t>
            </a:r>
            <a:r>
              <a:rPr lang="en-US" dirty="0" err="1"/>
              <a:t>nginx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/log/audit/audit.log | audit2allow -m </a:t>
            </a:r>
            <a:r>
              <a:rPr lang="en-US" dirty="0" err="1"/>
              <a:t>nginx</a:t>
            </a:r>
            <a:r>
              <a:rPr lang="en-US" dirty="0"/>
              <a:t> &gt; </a:t>
            </a:r>
            <a:r>
              <a:rPr lang="en-US" dirty="0" err="1"/>
              <a:t>nginx.te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checkmodule</a:t>
            </a:r>
            <a:r>
              <a:rPr lang="en-US" dirty="0"/>
              <a:t> -M -m -o </a:t>
            </a:r>
            <a:r>
              <a:rPr lang="en-US" dirty="0"/>
              <a:t>nginx.mod </a:t>
            </a:r>
            <a:r>
              <a:rPr lang="en-US" dirty="0" err="1"/>
              <a:t>nginx.te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semodule_package</a:t>
            </a:r>
            <a:r>
              <a:rPr lang="en-US" dirty="0"/>
              <a:t> -o </a:t>
            </a:r>
            <a:r>
              <a:rPr lang="en-US" dirty="0" err="1"/>
              <a:t>nginx.pp</a:t>
            </a:r>
            <a:r>
              <a:rPr lang="en-US" dirty="0"/>
              <a:t> -m nginx.mod</a:t>
            </a:r>
          </a:p>
          <a:p>
            <a:r>
              <a:rPr lang="en-US" dirty="0"/>
              <a:t># </a:t>
            </a:r>
            <a:r>
              <a:rPr lang="en-US" dirty="0" err="1"/>
              <a:t>semodule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nginx.pp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semodule</a:t>
            </a:r>
            <a:r>
              <a:rPr lang="en-US" dirty="0"/>
              <a:t> -l | grep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 err="1" smtClean="0"/>
              <a:t>semodule</a:t>
            </a:r>
            <a:r>
              <a:rPr lang="en-US" dirty="0" smtClean="0"/>
              <a:t> </a:t>
            </a:r>
            <a:r>
              <a:rPr lang="en-US" dirty="0"/>
              <a:t>-v -d </a:t>
            </a:r>
            <a:r>
              <a:rPr lang="en-US" dirty="0" err="1"/>
              <a:t>nginx</a:t>
            </a:r>
            <a:r>
              <a:rPr lang="en-US" dirty="0"/>
              <a:t> - </a:t>
            </a:r>
            <a:r>
              <a:rPr lang="ru-RU" dirty="0"/>
              <a:t>отключить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semanage</a:t>
            </a:r>
            <a:r>
              <a:rPr lang="en-US" dirty="0" smtClean="0"/>
              <a:t> </a:t>
            </a:r>
            <a:r>
              <a:rPr lang="en-US" dirty="0" err="1"/>
              <a:t>fcontext</a:t>
            </a:r>
            <a:r>
              <a:rPr lang="en-US" dirty="0"/>
              <a:t> -l | grep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 err="1"/>
              <a:t>semanage</a:t>
            </a:r>
            <a:r>
              <a:rPr lang="en-US" dirty="0"/>
              <a:t> </a:t>
            </a:r>
            <a:r>
              <a:rPr lang="en-US" dirty="0" err="1"/>
              <a:t>fcontext</a:t>
            </a:r>
            <a:r>
              <a:rPr lang="en-US" dirty="0"/>
              <a:t> -a -t </a:t>
            </a:r>
            <a:r>
              <a:rPr lang="en-US" dirty="0" err="1"/>
              <a:t>httpd_sys_rw_content_t</a:t>
            </a:r>
            <a:r>
              <a:rPr lang="en-US" dirty="0"/>
              <a:t> "/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/html/</a:t>
            </a:r>
            <a:r>
              <a:rPr lang="en-US" dirty="0" err="1"/>
              <a:t>postfixadmin</a:t>
            </a:r>
            <a:r>
              <a:rPr lang="en-US" dirty="0"/>
              <a:t>(/.*)"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043652106"/>
              </p:ext>
            </p:extLst>
          </p:nvPr>
        </p:nvGraphicFramePr>
        <p:xfrm>
          <a:off x="952500" y="1544194"/>
          <a:ext cx="7239000" cy="1459952"/>
        </p:xfrm>
        <a:graphic>
          <a:graphicData uri="http://schemas.openxmlformats.org/drawingml/2006/table">
            <a:tbl>
              <a:tblPr>
                <a:noFill/>
                <a:tableStyleId>{5DBB2895-1D00-4838-B617-071944D3D8E9}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Внедрение РЕД АДМ Промышленная редакция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Освоение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Ansible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SELinux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применение в работе.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644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/>
              <a:t>Что такое </a:t>
            </a:r>
            <a:r>
              <a:rPr lang="en-US" sz="3000" dirty="0" err="1" smtClean="0"/>
              <a:t>PostfixAdmin</a:t>
            </a:r>
            <a:r>
              <a:rPr lang="ru-RU" sz="3000" dirty="0" smtClean="0"/>
              <a:t/>
            </a:r>
            <a:br>
              <a:rPr lang="ru-RU" sz="3000" dirty="0" smtClean="0"/>
            </a:br>
            <a:endParaRPr sz="3000" dirty="0"/>
          </a:p>
          <a:p>
            <a:r>
              <a:rPr lang="ru-RU" sz="1600" b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ru-RU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-интерфейс с открытым исходным кодом для управления доменами, почтовыми ящиками, псевдонимами и т. д. на почтовом сервере на базе </a:t>
            </a:r>
            <a:r>
              <a:rPr lang="ru-RU" sz="1600" b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Postfix</a:t>
            </a:r>
            <a:r>
              <a:rPr lang="ru-RU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b="0" dirty="0" smtClean="0"/>
              <a:t>Интегрируется с:</a:t>
            </a:r>
            <a:endParaRPr sz="1600" b="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793733211"/>
              </p:ext>
            </p:extLst>
          </p:nvPr>
        </p:nvGraphicFramePr>
        <p:xfrm>
          <a:off x="965200" y="242684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{5DBB2895-1D00-4838-B617-071944D3D8E9}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Postfix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-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агент передачи почты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 MTA 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IMAP/POP3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сервер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например,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Dovecot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или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Courier)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 MDA/LDA )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 backend (</a:t>
                      </a:r>
                      <a:r>
                        <a:rPr lang="ru-RU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sqlite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mysql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postgresql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4110207239"/>
              </p:ext>
            </p:extLst>
          </p:nvPr>
        </p:nvGraphicFramePr>
        <p:xfrm>
          <a:off x="952500" y="1544194"/>
          <a:ext cx="7239000" cy="1094964"/>
        </p:xfrm>
        <a:graphic>
          <a:graphicData uri="http://schemas.openxmlformats.org/drawingml/2006/table">
            <a:tbl>
              <a:tblPr>
                <a:noFill/>
                <a:tableStyleId>{5DBB2895-1D00-4838-B617-071944D3D8E9}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web-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интерфейс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PostfixAdmin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удалённом сервере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разрешающие правила политики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SELinux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резервное копирование базы данных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03300" y="3289300"/>
            <a:ext cx="727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! Примечание. Настройка полноценной почтовой системы выходит за рамки данного проекта.</a:t>
            </a:r>
            <a:endParaRPr lang="ru-RU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63390482"/>
              </p:ext>
            </p:extLst>
          </p:nvPr>
        </p:nvGraphicFramePr>
        <p:xfrm>
          <a:off x="952500" y="1544194"/>
          <a:ext cx="7239000" cy="1459952"/>
        </p:xfrm>
        <a:graphic>
          <a:graphicData uri="http://schemas.openxmlformats.org/drawingml/2006/table">
            <a:tbl>
              <a:tblPr>
                <a:noFill/>
                <a:tableStyleId>{5DBB2895-1D00-4838-B617-071944D3D8E9}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ОС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Программная виртуализация на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VirtualBox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Система управления конфигурациями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Ansible</a:t>
                      </a:r>
                      <a:endParaRPr lang="en-US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 err="1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SELinux</a:t>
                      </a:r>
                      <a:r>
                        <a:rPr lang="ru-RU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</a:t>
                      </a:r>
                      <a:r>
                        <a:rPr lang="ru-RU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набор технологий расширения системы безопасности </a:t>
                      </a:r>
                      <a:r>
                        <a:rPr lang="ru-RU" sz="1300" b="0" i="0" u="none" strike="noStrike" cap="none" dirty="0" err="1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Linux</a:t>
                      </a:r>
                      <a:endParaRPr lang="en-US" sz="1300" b="0" i="0" u="none" strike="noStrike" cap="none" dirty="0" smtClean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793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0" dirty="0"/>
              <a:t>Виртуальные машины</a:t>
            </a:r>
            <a:r>
              <a:rPr lang="ru-RU" sz="3200" b="0" dirty="0" smtClean="0"/>
              <a:t>:</a:t>
            </a:r>
            <a:endParaRPr sz="3000" dirty="0"/>
          </a:p>
          <a:p>
            <a:pPr lvl="0"/>
            <a:r>
              <a:rPr lang="ru-RU" sz="1400" b="0" dirty="0" smtClean="0"/>
              <a:t/>
            </a:r>
            <a:br>
              <a:rPr lang="ru-RU" sz="1400" b="0" dirty="0" smtClean="0"/>
            </a:br>
            <a:r>
              <a:rPr lang="ru-RU" sz="1800" b="0" dirty="0" smtClean="0"/>
              <a:t>1. </a:t>
            </a:r>
            <a:r>
              <a:rPr lang="en-US" sz="1800" b="0" i="1" dirty="0" err="1" smtClean="0"/>
              <a:t>hostadmin</a:t>
            </a:r>
            <a:r>
              <a:rPr lang="en-US" sz="1800" b="0" i="1" dirty="0" smtClean="0"/>
              <a:t> </a:t>
            </a:r>
            <a:r>
              <a:rPr lang="en-US" sz="1800" b="0" dirty="0" smtClean="0"/>
              <a:t>– 190.9.128.31 </a:t>
            </a:r>
            <a:r>
              <a:rPr lang="ru-RU" sz="1800" b="0" dirty="0" smtClean="0"/>
              <a:t>компьютер администратора</a:t>
            </a:r>
            <a:r>
              <a:rPr lang="en-US" sz="1800" b="0" dirty="0" smtClean="0"/>
              <a:t> (</a:t>
            </a:r>
            <a:r>
              <a:rPr lang="en-US" sz="1800" b="0" dirty="0" err="1"/>
              <a:t>a</a:t>
            </a:r>
            <a:r>
              <a:rPr lang="en-US" sz="1800" b="0" dirty="0" err="1" smtClean="0"/>
              <a:t>nsible</a:t>
            </a:r>
            <a:r>
              <a:rPr lang="ru-RU" sz="1800" b="0" dirty="0" smtClean="0"/>
              <a:t> …</a:t>
            </a:r>
            <a:r>
              <a:rPr lang="en-US" sz="1800" b="0" dirty="0" smtClean="0"/>
              <a:t>)</a:t>
            </a:r>
            <a:br>
              <a:rPr lang="en-US" sz="1800" b="0" dirty="0" smtClean="0"/>
            </a:b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b="0" dirty="0" smtClean="0"/>
              <a:t>2. </a:t>
            </a:r>
            <a:r>
              <a:rPr lang="en-US" sz="1800" b="0" i="1" dirty="0" err="1" smtClean="0"/>
              <a:t>mailserver</a:t>
            </a:r>
            <a:r>
              <a:rPr lang="en-US" sz="1800" b="0" dirty="0" smtClean="0"/>
              <a:t> – 190.9.128.21</a:t>
            </a:r>
            <a:r>
              <a:rPr lang="ru-RU" sz="1800" b="0" dirty="0" smtClean="0"/>
              <a:t> сервер почты 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postfixadmin</a:t>
            </a:r>
            <a:r>
              <a:rPr lang="ru-RU" sz="1800" b="0" dirty="0" smtClean="0"/>
              <a:t>, </a:t>
            </a:r>
            <a:r>
              <a:rPr lang="en-US" sz="1800" b="0" dirty="0" err="1" smtClean="0"/>
              <a:t>nginx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mariadb</a:t>
            </a:r>
            <a:r>
              <a:rPr lang="ru-RU" sz="1800" b="0" dirty="0" smtClean="0"/>
              <a:t> …</a:t>
            </a:r>
            <a:r>
              <a:rPr lang="en-US" sz="1800" b="0" dirty="0" smtClean="0"/>
              <a:t>)</a:t>
            </a:r>
            <a:r>
              <a:rPr lang="ru-RU" sz="1800" b="0" dirty="0" smtClean="0"/>
              <a:t/>
            </a:r>
            <a:br>
              <a:rPr lang="ru-RU" sz="1800" b="0" dirty="0" smtClean="0"/>
            </a:b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b="0" dirty="0" smtClean="0"/>
              <a:t>3. </a:t>
            </a:r>
            <a:r>
              <a:rPr lang="en-US" sz="1800" b="0" i="1" dirty="0" smtClean="0"/>
              <a:t>oit-red02</a:t>
            </a:r>
            <a:r>
              <a:rPr lang="en-US" sz="1800" b="0" dirty="0" smtClean="0"/>
              <a:t> </a:t>
            </a:r>
            <a:r>
              <a:rPr lang="en-US" sz="1800" b="0" dirty="0"/>
              <a:t>– </a:t>
            </a:r>
            <a:r>
              <a:rPr lang="en-US" sz="1800" b="0" dirty="0" smtClean="0"/>
              <a:t>190.9.128.12 </a:t>
            </a:r>
            <a:r>
              <a:rPr lang="ru-RU" sz="1800" b="0" dirty="0" smtClean="0"/>
              <a:t>сервер </a:t>
            </a:r>
            <a:r>
              <a:rPr lang="en-US" sz="1800" b="0" dirty="0" smtClean="0"/>
              <a:t>backup (</a:t>
            </a:r>
            <a:r>
              <a:rPr lang="en-US" sz="1800" b="0" dirty="0" err="1" smtClean="0"/>
              <a:t>rsync</a:t>
            </a:r>
            <a:r>
              <a:rPr lang="en-US" sz="1800" b="0" dirty="0" smtClean="0"/>
              <a:t> …)</a:t>
            </a: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b="0" dirty="0" smtClean="0"/>
              <a:t># cat /</a:t>
            </a:r>
            <a:r>
              <a:rPr lang="en-US" sz="1800" b="0" dirty="0" err="1" smtClean="0"/>
              <a:t>etc</a:t>
            </a:r>
            <a:r>
              <a:rPr lang="en-US" sz="1800" b="0" dirty="0" smtClean="0"/>
              <a:t>/</a:t>
            </a:r>
            <a:r>
              <a:rPr lang="en-US" sz="1800" b="0" dirty="0" err="1" smtClean="0"/>
              <a:t>os</a:t>
            </a:r>
            <a:r>
              <a:rPr lang="en-US" sz="1800" b="0" dirty="0" smtClean="0"/>
              <a:t>-release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en-US" sz="1800" dirty="0" smtClean="0"/>
              <a:t>   </a:t>
            </a:r>
            <a:r>
              <a:rPr lang="en-US" sz="1800" b="0" dirty="0" smtClean="0"/>
              <a:t>RED OS</a:t>
            </a:r>
            <a:r>
              <a:rPr lang="ru-RU" sz="1800" b="0" dirty="0" smtClean="0"/>
              <a:t> </a:t>
            </a:r>
            <a:r>
              <a:rPr lang="en-US" sz="1800" b="0" dirty="0" smtClean="0"/>
              <a:t>“MUROM</a:t>
            </a:r>
            <a:r>
              <a:rPr lang="ru-RU" sz="1800" b="0" dirty="0" smtClean="0"/>
              <a:t> (7.3.4)</a:t>
            </a:r>
            <a:r>
              <a:rPr lang="en-US" sz="1800" b="0" dirty="0" smtClean="0"/>
              <a:t>“</a:t>
            </a:r>
            <a:br>
              <a:rPr lang="en-US" sz="1800" b="0" dirty="0" smtClean="0"/>
            </a:br>
            <a:r>
              <a:rPr lang="en-US" sz="1800" b="0" dirty="0" smtClean="0"/>
              <a:t># </a:t>
            </a:r>
            <a:r>
              <a:rPr lang="en-US" sz="1800" b="0" dirty="0" err="1" smtClean="0"/>
              <a:t>uname</a:t>
            </a:r>
            <a:r>
              <a:rPr lang="en-US" sz="1800" b="0" dirty="0" smtClean="0"/>
              <a:t> -r</a:t>
            </a:r>
            <a:br>
              <a:rPr lang="en-US" sz="1800" b="0" dirty="0" smtClean="0"/>
            </a:br>
            <a:r>
              <a:rPr lang="en-US" sz="1800" b="0" dirty="0" smtClean="0"/>
              <a:t>   </a:t>
            </a:r>
            <a:r>
              <a:rPr lang="ru-RU" sz="1800" b="0" dirty="0" smtClean="0"/>
              <a:t>6.1.52-1.</a:t>
            </a:r>
            <a:r>
              <a:rPr lang="en-US" sz="1800" b="0" dirty="0" smtClean="0"/>
              <a:t>el7.3.x86_64</a:t>
            </a:r>
            <a:r>
              <a:rPr lang="ru-RU" sz="1800" b="0" dirty="0" smtClean="0"/>
              <a:t/>
            </a:r>
            <a:br>
              <a:rPr lang="ru-RU" sz="1800" b="0" dirty="0" smtClean="0"/>
            </a:b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b="0" i="1" dirty="0" err="1" smtClean="0"/>
              <a:t>SELinux</a:t>
            </a:r>
            <a:r>
              <a:rPr lang="en-US" sz="1800" b="0" i="1" dirty="0" smtClean="0"/>
              <a:t> </a:t>
            </a:r>
            <a:r>
              <a:rPr lang="ru-RU" sz="1800" b="0" i="1" dirty="0" smtClean="0"/>
              <a:t>включен по умолчанию.</a:t>
            </a:r>
            <a:endParaRPr sz="18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64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 smtClean="0"/>
              <a:t>Установка </a:t>
            </a:r>
            <a:r>
              <a:rPr lang="en-US" sz="2400" dirty="0" err="1" smtClean="0"/>
              <a:t>Ansible</a:t>
            </a:r>
            <a:r>
              <a:rPr lang="en-US" sz="2400" dirty="0" smtClean="0"/>
              <a:t>  </a:t>
            </a:r>
            <a:r>
              <a:rPr lang="ru-RU" sz="2400" dirty="0" smtClean="0"/>
              <a:t> </a:t>
            </a:r>
            <a:r>
              <a:rPr lang="en-US" sz="1200" dirty="0" smtClean="0"/>
              <a:t>#</a:t>
            </a:r>
            <a:r>
              <a:rPr lang="en-US" sz="1200" dirty="0" err="1" smtClean="0"/>
              <a:t>hostadmin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1" dirty="0" smtClean="0"/>
              <a:t># </a:t>
            </a:r>
            <a:r>
              <a:rPr lang="en-US" sz="1200" b="0" i="1" dirty="0" err="1" smtClean="0"/>
              <a:t>dnf</a:t>
            </a:r>
            <a:r>
              <a:rPr lang="en-US" sz="1200" b="0" i="1" dirty="0" smtClean="0"/>
              <a:t> install </a:t>
            </a:r>
            <a:r>
              <a:rPr lang="en-US" sz="1200" b="0" i="1" dirty="0" err="1" smtClean="0"/>
              <a:t>ansible</a:t>
            </a:r>
            <a:r>
              <a:rPr lang="en-US" sz="1200" b="0" i="1" dirty="0" smtClean="0"/>
              <a:t/>
            </a:r>
            <a:br>
              <a:rPr lang="en-US" sz="1200" b="0" i="1" dirty="0" smtClean="0"/>
            </a:br>
            <a:r>
              <a:rPr lang="en-US" sz="1200" b="0" i="1" dirty="0" smtClean="0"/>
              <a:t># </a:t>
            </a:r>
            <a:r>
              <a:rPr lang="en-US" sz="1200" i="1" dirty="0" err="1" smtClean="0"/>
              <a:t>ansible</a:t>
            </a:r>
            <a:r>
              <a:rPr lang="en-US" sz="1200" i="1" dirty="0" smtClean="0"/>
              <a:t>-galaxy </a:t>
            </a:r>
            <a:r>
              <a:rPr lang="en-US" sz="1200" i="1" dirty="0" err="1" smtClean="0"/>
              <a:t>init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postfixadmin</a:t>
            </a:r>
            <a:r>
              <a:rPr lang="en-US" sz="1200" i="1" dirty="0" smtClean="0"/>
              <a:t>-role</a:t>
            </a:r>
            <a:r>
              <a:rPr lang="en-US" sz="1200" b="0" i="1" dirty="0" smtClean="0"/>
              <a:t/>
            </a:r>
            <a:br>
              <a:rPr lang="en-US" sz="1200" b="0" i="1" dirty="0" smtClean="0"/>
            </a:br>
            <a:r>
              <a:rPr lang="en-US" sz="1200" b="0" i="1" dirty="0"/>
              <a:t># </a:t>
            </a:r>
            <a:r>
              <a:rPr lang="en-US" sz="1200" b="0" i="1" dirty="0" err="1"/>
              <a:t>dnf</a:t>
            </a:r>
            <a:r>
              <a:rPr lang="en-US" sz="1200" b="0" i="1" dirty="0"/>
              <a:t> install </a:t>
            </a:r>
            <a:r>
              <a:rPr lang="en-US" sz="1200" b="0" i="1" dirty="0" smtClean="0"/>
              <a:t>tree</a:t>
            </a:r>
            <a:br>
              <a:rPr lang="en-US" sz="1200" b="0" i="1" dirty="0" smtClean="0"/>
            </a:br>
            <a:r>
              <a:rPr lang="en-US" sz="1200" b="0" i="1" dirty="0" smtClean="0"/>
              <a:t># vi /</a:t>
            </a:r>
            <a:r>
              <a:rPr lang="en-US" sz="1200" b="0" i="1" dirty="0" err="1" smtClean="0"/>
              <a:t>etc</a:t>
            </a:r>
            <a:r>
              <a:rPr lang="en-US" sz="1200" b="0" i="1" dirty="0" smtClean="0"/>
              <a:t>/hosts</a:t>
            </a:r>
            <a:br>
              <a:rPr lang="en-US" sz="1200" b="0" i="1" dirty="0" smtClean="0"/>
            </a:br>
            <a:r>
              <a:rPr lang="en-US" sz="1200" b="0" dirty="0" smtClean="0">
                <a:solidFill>
                  <a:srgbClr val="7030A0"/>
                </a:solidFill>
              </a:rPr>
              <a:t>190.9.128.21   </a:t>
            </a:r>
            <a:r>
              <a:rPr lang="en-US" sz="1200" b="0" dirty="0" err="1" smtClean="0">
                <a:solidFill>
                  <a:srgbClr val="7030A0"/>
                </a:solidFill>
              </a:rPr>
              <a:t>mailserver</a:t>
            </a:r>
            <a:r>
              <a:rPr lang="en-US" sz="1200" b="0" dirty="0" smtClean="0">
                <a:solidFill>
                  <a:srgbClr val="7030A0"/>
                </a:solidFill>
              </a:rPr>
              <a:t>   </a:t>
            </a:r>
            <a:r>
              <a:rPr lang="en-US" sz="1200" b="0" dirty="0" err="1" smtClean="0">
                <a:solidFill>
                  <a:srgbClr val="7030A0"/>
                </a:solidFill>
              </a:rPr>
              <a:t>mailserver.truba.loc</a:t>
            </a:r>
            <a:r>
              <a:rPr lang="en-US" sz="1200" b="0" i="1" dirty="0">
                <a:solidFill>
                  <a:srgbClr val="7030A0"/>
                </a:solidFill>
              </a:rPr>
              <a:t/>
            </a:r>
            <a:br>
              <a:rPr lang="en-US" sz="1200" b="0" i="1" dirty="0">
                <a:solidFill>
                  <a:srgbClr val="7030A0"/>
                </a:solidFill>
              </a:rPr>
            </a:br>
            <a:r>
              <a:rPr lang="en-US" sz="1200" b="0" i="1" dirty="0"/>
              <a:t># vi /</a:t>
            </a:r>
            <a:r>
              <a:rPr lang="en-US" sz="1200" b="0" i="1" dirty="0" err="1" smtClean="0"/>
              <a:t>etc</a:t>
            </a:r>
            <a:r>
              <a:rPr lang="en-US" sz="1200" b="0" i="1" dirty="0" smtClean="0"/>
              <a:t>/</a:t>
            </a:r>
            <a:r>
              <a:rPr lang="en-US" sz="1200" b="0" i="1" dirty="0" err="1" smtClean="0"/>
              <a:t>ansible</a:t>
            </a:r>
            <a:r>
              <a:rPr lang="en-US" sz="1200" b="0" i="1" dirty="0" smtClean="0"/>
              <a:t>/hosts</a:t>
            </a:r>
            <a:r>
              <a:rPr lang="en-US" sz="1200" b="0" dirty="0"/>
              <a:t/>
            </a:r>
            <a:br>
              <a:rPr lang="en-US" sz="1200" b="0" dirty="0"/>
            </a:br>
            <a:r>
              <a:rPr lang="en-US" sz="1200" b="0" dirty="0">
                <a:solidFill>
                  <a:srgbClr val="7030A0"/>
                </a:solidFill>
              </a:rPr>
              <a:t>[</a:t>
            </a:r>
            <a:r>
              <a:rPr lang="en-US" sz="1200" b="0" dirty="0" err="1">
                <a:solidFill>
                  <a:srgbClr val="7030A0"/>
                </a:solidFill>
              </a:rPr>
              <a:t>mailserver</a:t>
            </a:r>
            <a:r>
              <a:rPr lang="en-US" sz="1200" b="0" dirty="0">
                <a:solidFill>
                  <a:srgbClr val="7030A0"/>
                </a:solidFill>
              </a:rPr>
              <a:t>]</a:t>
            </a:r>
            <a:br>
              <a:rPr lang="en-US" sz="1200" b="0" dirty="0">
                <a:solidFill>
                  <a:srgbClr val="7030A0"/>
                </a:solidFill>
              </a:rPr>
            </a:br>
            <a:r>
              <a:rPr lang="en-US" sz="1200" b="0" dirty="0" err="1" smtClean="0">
                <a:solidFill>
                  <a:srgbClr val="7030A0"/>
                </a:solidFill>
              </a:rPr>
              <a:t>mailserver.truba.loc</a:t>
            </a:r>
            <a:r>
              <a:rPr lang="en-US" sz="1200" b="0" i="1" dirty="0" smtClean="0">
                <a:solidFill>
                  <a:srgbClr val="7030A0"/>
                </a:solidFill>
              </a:rPr>
              <a:t/>
            </a:r>
            <a:br>
              <a:rPr lang="en-US" sz="1200" b="0" i="1" dirty="0" smtClean="0">
                <a:solidFill>
                  <a:srgbClr val="7030A0"/>
                </a:solidFill>
              </a:rPr>
            </a:br>
            <a:r>
              <a:rPr lang="en-US" sz="1200" b="0" i="1" dirty="0"/>
              <a:t># </a:t>
            </a:r>
            <a:r>
              <a:rPr lang="en-US" sz="1200" b="0" i="1" dirty="0" err="1" smtClean="0"/>
              <a:t>ansible</a:t>
            </a:r>
            <a:r>
              <a:rPr lang="en-US" sz="1200" b="0" i="1" dirty="0" smtClean="0"/>
              <a:t>-galaxy collection install </a:t>
            </a:r>
            <a:r>
              <a:rPr lang="en-US" sz="1200" b="0" i="1" dirty="0" err="1" smtClean="0"/>
              <a:t>ansible.posix</a:t>
            </a:r>
            <a:r>
              <a:rPr lang="en-US" sz="1200" b="0" i="1" dirty="0" smtClean="0"/>
              <a:t/>
            </a:r>
            <a:br>
              <a:rPr lang="en-US" sz="1200" b="0" i="1" dirty="0" smtClean="0"/>
            </a:br>
            <a:r>
              <a:rPr lang="en-US" sz="1200" b="0" i="1" dirty="0"/>
              <a:t># </a:t>
            </a:r>
            <a:r>
              <a:rPr lang="en-US" sz="1200" b="0" i="1" dirty="0" err="1"/>
              <a:t>ansible</a:t>
            </a:r>
            <a:r>
              <a:rPr lang="en-US" sz="1200" b="0" i="1" dirty="0"/>
              <a:t>-galaxy </a:t>
            </a:r>
            <a:r>
              <a:rPr lang="en-US" sz="1200" b="0" i="1" dirty="0" smtClean="0"/>
              <a:t>collection install </a:t>
            </a:r>
            <a:r>
              <a:rPr lang="en-US" sz="1200" b="0" i="1" dirty="0" err="1" smtClean="0"/>
              <a:t>community.mysql</a:t>
            </a:r>
            <a:r>
              <a:rPr lang="en-US" sz="1200" b="0" i="1" dirty="0" smtClean="0"/>
              <a:t/>
            </a:r>
            <a:br>
              <a:rPr lang="en-US" sz="1200" b="0" i="1" dirty="0" smtClean="0"/>
            </a:br>
            <a:r>
              <a:rPr lang="en-US" sz="1200" b="0" i="1" dirty="0" smtClean="0"/>
              <a:t># </a:t>
            </a:r>
            <a:r>
              <a:rPr lang="en-US" sz="1200" b="0" i="1" dirty="0" err="1" smtClean="0"/>
              <a:t>ssh-keygen</a:t>
            </a:r>
            <a:r>
              <a:rPr lang="en-US" sz="1200" b="0" i="1" dirty="0" smtClean="0"/>
              <a:t/>
            </a:r>
            <a:br>
              <a:rPr lang="en-US" sz="1200" b="0" i="1" dirty="0" smtClean="0"/>
            </a:br>
            <a:r>
              <a:rPr lang="en-US" sz="1200" b="0" i="1" dirty="0" smtClean="0"/>
              <a:t># </a:t>
            </a:r>
            <a:r>
              <a:rPr lang="en-US" sz="1200" b="0" i="1" dirty="0" err="1" smtClean="0"/>
              <a:t>ssh</a:t>
            </a:r>
            <a:r>
              <a:rPr lang="en-US" sz="1200" b="0" i="1" dirty="0" smtClean="0"/>
              <a:t>-copy-id </a:t>
            </a:r>
            <a:r>
              <a:rPr lang="en-US" sz="1200" b="0" i="1" dirty="0" err="1" smtClean="0"/>
              <a:t>root@mailserver</a:t>
            </a:r>
            <a:r>
              <a:rPr lang="en-US" sz="1200" b="0" i="1" dirty="0" smtClean="0"/>
              <a:t/>
            </a:r>
            <a:br>
              <a:rPr lang="en-US" sz="1200" b="0" i="1" dirty="0" smtClean="0"/>
            </a:br>
            <a:r>
              <a:rPr lang="en-US" sz="1200" b="0" i="1" dirty="0" smtClean="0"/>
              <a:t># </a:t>
            </a:r>
            <a:r>
              <a:rPr lang="en-US" sz="1200" b="0" i="1" dirty="0" err="1" smtClean="0"/>
              <a:t>ansible</a:t>
            </a:r>
            <a:r>
              <a:rPr lang="en-US" sz="1200" b="0" i="1" dirty="0" smtClean="0"/>
              <a:t> all –m ping -v</a:t>
            </a:r>
            <a:endParaRPr sz="1200" b="0" i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40" y="991564"/>
            <a:ext cx="2524761" cy="2678736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1752600" y="1416050"/>
            <a:ext cx="3717671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765216"/>
            <a:ext cx="7245350" cy="95951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755650" y="3371850"/>
            <a:ext cx="0" cy="393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4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610</Words>
  <Application>Microsoft Office PowerPoint</Application>
  <PresentationFormat>Экран (16:9)</PresentationFormat>
  <Paragraphs>158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Courier New</vt:lpstr>
      <vt:lpstr>Roboto</vt:lpstr>
      <vt:lpstr>Светлая тема</vt:lpstr>
      <vt:lpstr>Расширенное администрирование РЕД ОС</vt:lpstr>
      <vt:lpstr>Меня хорошо видно &amp; слышно?</vt:lpstr>
      <vt:lpstr>Защита проекта Тема: Автоматизация установки Web-приложения PostfixAdmin с применением Ansible в среде РЕД ОС   </vt:lpstr>
      <vt:lpstr>План защиты </vt:lpstr>
      <vt:lpstr>Что такое PostfixAdmin  Web-интерфейс с открытым исходным кодом для управления доменами, почтовыми ящиками, псевдонимами и т. д. на почтовом сервере на базе Postfix.  Интегрируется с:</vt:lpstr>
      <vt:lpstr>Цели проекта</vt:lpstr>
      <vt:lpstr>Используемые технологии  </vt:lpstr>
      <vt:lpstr>Виртуальные машины:  1. hostadmin – 190.9.128.31 компьютер администратора (ansible …)  2. mailserver – 190.9.128.21 сервер почты (postfixadmin, nginx, mariadb …)  3. oit-red02 – 190.9.128.12 сервер backup (rsync …)  # cat /etc/os-release    RED OS “MUROM (7.3.4)“ # uname -r    6.1.52-1.el7.3.x86_64  SELinux включен по умолчанию.</vt:lpstr>
      <vt:lpstr>Установка Ansible   #hostadmin  # dnf install ansible # ansible-galaxy init postfixadmin-role # dnf install tree # vi /etc/hosts 190.9.128.21   mailserver   mailserver.truba.loc # vi /etc/ansible/hosts [mailserver] mailserver.truba.loc # ansible-galaxy collection install ansible.posix # ansible-galaxy collection install community.mysql # ssh-keygen # ssh-copy-id root@mailserver # ansible all –m ping -v</vt:lpstr>
      <vt:lpstr>Настройка скриптов и конфигов Ansible #hostadmin  # mcedit /etc/ansible/postfixadmin-role.yml            # mcedit /etc/ansible/roles/postfixadmin-role/defaults/main.yml </vt:lpstr>
      <vt:lpstr>Настройка скриптов и конфигов Ansible #hostadmin  # … /postfixadmin-role/templates/config.local.php.j2                              # … /postfixadmin-role/handlers/main.yml </vt:lpstr>
      <vt:lpstr>Основной playbook Ansible   #hostadmin  # mcedit /etc/ansible/roles/postfixadmin-role/tasks/main.yml </vt:lpstr>
      <vt:lpstr>Основной playbook Ansible #hostadmin  # mcedit /etc/ansible/roles/postfixadmin-role/tasks/main.yml </vt:lpstr>
      <vt:lpstr>Основной playbook Ansible #hostadmin  # mcedit /etc/ansible/roles/postfixadmin-role/tasks/main.yml </vt:lpstr>
      <vt:lpstr>Запуск playbook Ansible     #hostadmin  # ansible-playbook –i hosts postfixadmin-role.yml     - запускаем плэйбук</vt:lpstr>
      <vt:lpstr>Запуск playbook Ansible    #hostadmin  </vt:lpstr>
      <vt:lpstr>Что получилось</vt:lpstr>
      <vt:lpstr>Что получилось</vt:lpstr>
      <vt:lpstr>Что получилось</vt:lpstr>
      <vt:lpstr>Что получилось</vt:lpstr>
      <vt:lpstr>Что получилось</vt:lpstr>
      <vt:lpstr>Включаем и настраиваем SELinux    #mailserver  # setenforce 1        вкл. SELinux</vt:lpstr>
      <vt:lpstr>Включаем и настраиваем SELinux    #mailserver  </vt:lpstr>
      <vt:lpstr>Что получилось</vt:lpstr>
      <vt:lpstr>Настройка backup сервера rsync  #oit-red02  </vt:lpstr>
      <vt:lpstr>Настройка backup сервера rsync  #oit-red02  Создаем файл с логином и паролем</vt:lpstr>
      <vt:lpstr>Подготовка к резервному копированию  #mailserver  </vt:lpstr>
      <vt:lpstr>Подготовка к резервному копированию #mailserver </vt:lpstr>
      <vt:lpstr>Логирование </vt:lpstr>
      <vt:lpstr>Полезные команды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Повалихин Алексей Александрович</dc:creator>
  <cp:lastModifiedBy>Повалихин Алексей Александрович</cp:lastModifiedBy>
  <cp:revision>104</cp:revision>
  <dcterms:modified xsi:type="dcterms:W3CDTF">2024-08-23T08:54:25Z</dcterms:modified>
</cp:coreProperties>
</file>