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68" r:id="rId3"/>
    <p:sldId id="269" r:id="rId4"/>
    <p:sldId id="257" r:id="rId5"/>
    <p:sldId id="263" r:id="rId6"/>
    <p:sldId id="259" r:id="rId7"/>
    <p:sldId id="258" r:id="rId8"/>
    <p:sldId id="265" r:id="rId9"/>
    <p:sldId id="266" r:id="rId10"/>
    <p:sldId id="267" r:id="rId11"/>
    <p:sldId id="260" r:id="rId12"/>
    <p:sldId id="27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ey Potapov" initials="AP" lastIdx="1" clrIdx="0">
    <p:extLst>
      <p:ext uri="{19B8F6BF-5375-455C-9EA6-DF929625EA0E}">
        <p15:presenceInfo xmlns:p15="http://schemas.microsoft.com/office/powerpoint/2012/main" userId="6fa8210b4b5bbb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D1D60-37E4-4F00-B971-AC012E0A9948}" v="3" dt="2021-09-21T09:28:56.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1" autoAdjust="0"/>
  </p:normalViewPr>
  <p:slideViewPr>
    <p:cSldViewPr snapToGrid="0">
      <p:cViewPr varScale="1">
        <p:scale>
          <a:sx n="65" d="100"/>
          <a:sy n="65" d="100"/>
        </p:scale>
        <p:origin x="4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ey Potapov" userId="ae3aade1-a402-43b8-b413-d2a80ce8a642" providerId="ADAL" clId="{BDED1D60-37E4-4F00-B971-AC012E0A9948}"/>
    <pc:docChg chg="undo custSel addSld modSld sldOrd">
      <pc:chgData name="Aleksey Potapov" userId="ae3aade1-a402-43b8-b413-d2a80ce8a642" providerId="ADAL" clId="{BDED1D60-37E4-4F00-B971-AC012E0A9948}" dt="2021-09-21T09:35:47.269" v="38"/>
      <pc:docMkLst>
        <pc:docMk/>
      </pc:docMkLst>
      <pc:sldChg chg="addSp delSp modSp add mod ord modNotesTx">
        <pc:chgData name="Aleksey Potapov" userId="ae3aade1-a402-43b8-b413-d2a80ce8a642" providerId="ADAL" clId="{BDED1D60-37E4-4F00-B971-AC012E0A9948}" dt="2021-09-21T09:35:47.269" v="38"/>
        <pc:sldMkLst>
          <pc:docMk/>
          <pc:sldMk cId="1993226359" sldId="267"/>
        </pc:sldMkLst>
        <pc:spChg chg="mod">
          <ac:chgData name="Aleksey Potapov" userId="ae3aade1-a402-43b8-b413-d2a80ce8a642" providerId="ADAL" clId="{BDED1D60-37E4-4F00-B971-AC012E0A9948}" dt="2021-09-21T09:29:34.095" v="24" actId="20577"/>
          <ac:spMkLst>
            <pc:docMk/>
            <pc:sldMk cId="1993226359" sldId="267"/>
            <ac:spMk id="2" creationId="{27C591EB-8BEE-47B2-9670-DA9FE6B21CE0}"/>
          </ac:spMkLst>
        </pc:spChg>
        <pc:spChg chg="del mod">
          <ac:chgData name="Aleksey Potapov" userId="ae3aade1-a402-43b8-b413-d2a80ce8a642" providerId="ADAL" clId="{BDED1D60-37E4-4F00-B971-AC012E0A9948}" dt="2021-09-21T09:28:45.266" v="2"/>
          <ac:spMkLst>
            <pc:docMk/>
            <pc:sldMk cId="1993226359" sldId="267"/>
            <ac:spMk id="3" creationId="{EB5AF215-C557-44B9-8C64-2BA8815EB7DD}"/>
          </ac:spMkLst>
        </pc:spChg>
        <pc:picChg chg="add mod">
          <ac:chgData name="Aleksey Potapov" userId="ae3aade1-a402-43b8-b413-d2a80ce8a642" providerId="ADAL" clId="{BDED1D60-37E4-4F00-B971-AC012E0A9948}" dt="2021-09-21T09:28:56.837" v="4" actId="14100"/>
          <ac:picMkLst>
            <pc:docMk/>
            <pc:sldMk cId="1993226359" sldId="267"/>
            <ac:picMk id="1026" creationId="{905CC623-8F97-41B2-B955-3B0F797E9AA9}"/>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26T17:23:05.577"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02073-2372-41AF-A379-8A9382819B82}" type="datetimeFigureOut">
              <a:rPr lang="ru-RU" smtClean="0"/>
              <a:t>28.09.2021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BD9C5-8F75-400F-A90D-4468AE4CB879}" type="slidenum">
              <a:rPr lang="ru-RU" smtClean="0"/>
              <a:t>‹#›</a:t>
            </a:fld>
            <a:endParaRPr lang="ru-RU"/>
          </a:p>
        </p:txBody>
      </p:sp>
    </p:spTree>
    <p:extLst>
      <p:ext uri="{BB962C8B-B14F-4D97-AF65-F5344CB8AC3E}">
        <p14:creationId xmlns:p14="http://schemas.microsoft.com/office/powerpoint/2010/main" val="143589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ongodb.com/manual/reference/bson-types/#std-label-objecti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1</a:t>
            </a:fld>
            <a:endParaRPr lang="ru-RU"/>
          </a:p>
        </p:txBody>
      </p:sp>
    </p:spTree>
    <p:extLst>
      <p:ext uri="{BB962C8B-B14F-4D97-AF65-F5344CB8AC3E}">
        <p14:creationId xmlns:p14="http://schemas.microsoft.com/office/powerpoint/2010/main" val="137833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10</a:t>
            </a:fld>
            <a:endParaRPr lang="ru-RU"/>
          </a:p>
        </p:txBody>
      </p:sp>
    </p:spTree>
    <p:extLst>
      <p:ext uri="{BB962C8B-B14F-4D97-AF65-F5344CB8AC3E}">
        <p14:creationId xmlns:p14="http://schemas.microsoft.com/office/powerpoint/2010/main" val="99701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BD9C5-8F75-400F-A90D-4468AE4CB879}" type="slidenum">
              <a:rPr lang="ru-RU" smtClean="0"/>
              <a:t>11</a:t>
            </a:fld>
            <a:endParaRPr lang="ru-RU"/>
          </a:p>
        </p:txBody>
      </p:sp>
    </p:spTree>
    <p:extLst>
      <p:ext uri="{BB962C8B-B14F-4D97-AF65-F5344CB8AC3E}">
        <p14:creationId xmlns:p14="http://schemas.microsoft.com/office/powerpoint/2010/main" val="404308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BD9C5-8F75-400F-A90D-4468AE4CB879}" type="slidenum">
              <a:rPr lang="ru-RU" smtClean="0"/>
              <a:t>12</a:t>
            </a:fld>
            <a:endParaRPr lang="ru-RU"/>
          </a:p>
        </p:txBody>
      </p:sp>
    </p:spTree>
    <p:extLst>
      <p:ext uri="{BB962C8B-B14F-4D97-AF65-F5344CB8AC3E}">
        <p14:creationId xmlns:p14="http://schemas.microsoft.com/office/powerpoint/2010/main" val="245894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13</a:t>
            </a:fld>
            <a:endParaRPr lang="ru-RU"/>
          </a:p>
        </p:txBody>
      </p:sp>
    </p:spTree>
    <p:extLst>
      <p:ext uri="{BB962C8B-B14F-4D97-AF65-F5344CB8AC3E}">
        <p14:creationId xmlns:p14="http://schemas.microsoft.com/office/powerpoint/2010/main" val="85212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buFont typeface="Arial" panose="020B0604020202020204" pitchFamily="34" charset="0"/>
              <a:buChar char="•"/>
            </a:pPr>
            <a:r>
              <a:rPr lang="en-US" dirty="0"/>
              <a:t>Such databases have existed since the late 1960s, but the name "NoSQL" was only coined in the early 21st century, triggered by the needs of Web 2.0 companies</a:t>
            </a:r>
          </a:p>
          <a:p>
            <a:pPr algn="just">
              <a:buFont typeface="Arial" panose="020B0604020202020204" pitchFamily="34" charset="0"/>
              <a:buChar char="•"/>
            </a:pPr>
            <a:r>
              <a:rPr lang="en-US" dirty="0"/>
              <a:t>NoSQL databases are increasingly used in big data and real-time web applications </a:t>
            </a:r>
          </a:p>
          <a:p>
            <a:pPr algn="just">
              <a:buFont typeface="Arial" panose="020B0604020202020204" pitchFamily="34" charset="0"/>
              <a:buChar char="•"/>
            </a:pPr>
            <a:r>
              <a:rPr lang="en-US" dirty="0"/>
              <a:t>NoSQL systems are also sometimes called "Not only SQL" to emphasize that they may support SQL-like query languages or sit alongside SQL databases in polyglot-persistent architectures</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Relational Database Management System (RDBMS) is an advanced version of a DBMS system. It came into existence during 1970’s. </a:t>
            </a:r>
            <a:endParaRPr lang="en-US" dirty="0"/>
          </a:p>
          <a:p>
            <a:pPr algn="just">
              <a:buFont typeface="Arial" panose="020B0604020202020204" pitchFamily="34" charset="0"/>
              <a:buChar char="•"/>
            </a:pPr>
            <a:r>
              <a:rPr lang="en-US" dirty="0"/>
              <a:t>Non-relational databases grew in popularity due to their ability to meet the aggressive scaling needs of web applications appearing on popular websites (e.g. social media). They also are suited to support Big Data applications with their high throughput of unstructured data. Non-relational databases can also store data in memory for persistence, to more easily read this fast-moving data. Finally, popular non-relational databases are open source and present little or no upfront cost, and no licensing fees.</a:t>
            </a:r>
          </a:p>
        </p:txBody>
      </p:sp>
      <p:sp>
        <p:nvSpPr>
          <p:cNvPr id="4" name="Номер слайда 3"/>
          <p:cNvSpPr>
            <a:spLocks noGrp="1"/>
          </p:cNvSpPr>
          <p:nvPr>
            <p:ph type="sldNum" sz="quarter" idx="5"/>
          </p:nvPr>
        </p:nvSpPr>
        <p:spPr/>
        <p:txBody>
          <a:bodyPr/>
          <a:lstStyle/>
          <a:p>
            <a:fld id="{AD0BD9C5-8F75-400F-A90D-4468AE4CB879}" type="slidenum">
              <a:rPr lang="ru-RU" smtClean="0"/>
              <a:t>2</a:t>
            </a:fld>
            <a:endParaRPr lang="ru-RU"/>
          </a:p>
        </p:txBody>
      </p:sp>
    </p:spTree>
    <p:extLst>
      <p:ext uri="{BB962C8B-B14F-4D97-AF65-F5344CB8AC3E}">
        <p14:creationId xmlns:p14="http://schemas.microsoft.com/office/powerpoint/2010/main" val="52568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lgn="just">
              <a:buFont typeface="Arial" panose="020B0604020202020204" pitchFamily="34" charset="0"/>
              <a:buChar char="•"/>
            </a:pPr>
            <a:r>
              <a:rPr lang="en-US" b="0" i="0" dirty="0">
                <a:solidFill>
                  <a:srgbClr val="202122"/>
                </a:solidFill>
                <a:effectLst/>
                <a:latin typeface="Arial" panose="020B0604020202020204" pitchFamily="34" charset="0"/>
              </a:rPr>
              <a:t>Basically Available: basic reading and writing operations are available as much as possible (using all nodes of a database cluster), but without any kind of consistency guarantees (the write may not persist after conflicts are reconciled, the read may not get the latest write)</a:t>
            </a:r>
          </a:p>
          <a:p>
            <a:pPr marL="171450" indent="-171450" algn="l">
              <a:buFont typeface="Arial" panose="020B0604020202020204" pitchFamily="34" charset="0"/>
              <a:buChar char="•"/>
            </a:pPr>
            <a:r>
              <a:rPr lang="en-US" b="0" i="0" dirty="0">
                <a:solidFill>
                  <a:srgbClr val="202122"/>
                </a:solidFill>
                <a:effectLst/>
                <a:latin typeface="Arial" panose="020B0604020202020204" pitchFamily="34" charset="0"/>
              </a:rPr>
              <a:t>Soft state: without consistency guarantees, after some amount of time, we only have some probability of knowing the state, since it may not yet have converged</a:t>
            </a:r>
          </a:p>
          <a:p>
            <a:pPr marL="171450" indent="-171450" algn="l">
              <a:buFont typeface="Arial" panose="020B0604020202020204" pitchFamily="34" charset="0"/>
              <a:buChar char="•"/>
            </a:pPr>
            <a:r>
              <a:rPr lang="en-US" b="0" i="0" dirty="0">
                <a:solidFill>
                  <a:srgbClr val="202122"/>
                </a:solidFill>
                <a:effectLst/>
                <a:latin typeface="Arial" panose="020B0604020202020204" pitchFamily="34" charset="0"/>
              </a:rPr>
              <a:t>Eventually consistent: If the system is functioning and we wait long enough after any given set of inputs, we will eventually be able to know what the state of the database is, and so any further reads will be consistent with our expectations</a:t>
            </a:r>
          </a:p>
        </p:txBody>
      </p:sp>
      <p:sp>
        <p:nvSpPr>
          <p:cNvPr id="4" name="Номер слайда 3"/>
          <p:cNvSpPr>
            <a:spLocks noGrp="1"/>
          </p:cNvSpPr>
          <p:nvPr>
            <p:ph type="sldNum" sz="quarter" idx="5"/>
          </p:nvPr>
        </p:nvSpPr>
        <p:spPr/>
        <p:txBody>
          <a:bodyPr/>
          <a:lstStyle/>
          <a:p>
            <a:fld id="{AD0BD9C5-8F75-400F-A90D-4468AE4CB879}" type="slidenum">
              <a:rPr lang="ru-RU" smtClean="0"/>
              <a:t>3</a:t>
            </a:fld>
            <a:endParaRPr lang="ru-RU"/>
          </a:p>
        </p:txBody>
      </p:sp>
    </p:spTree>
    <p:extLst>
      <p:ext uri="{BB962C8B-B14F-4D97-AF65-F5344CB8AC3E}">
        <p14:creationId xmlns:p14="http://schemas.microsoft.com/office/powerpoint/2010/main" val="86971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4</a:t>
            </a:fld>
            <a:endParaRPr lang="ru-RU"/>
          </a:p>
        </p:txBody>
      </p:sp>
    </p:spTree>
    <p:extLst>
      <p:ext uri="{BB962C8B-B14F-4D97-AF65-F5344CB8AC3E}">
        <p14:creationId xmlns:p14="http://schemas.microsoft.com/office/powerpoint/2010/main" val="15785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5</a:t>
            </a:fld>
            <a:endParaRPr lang="ru-RU"/>
          </a:p>
        </p:txBody>
      </p:sp>
    </p:spTree>
    <p:extLst>
      <p:ext uri="{BB962C8B-B14F-4D97-AF65-F5344CB8AC3E}">
        <p14:creationId xmlns:p14="http://schemas.microsoft.com/office/powerpoint/2010/main" val="459817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Humongous</a:t>
            </a:r>
            <a:r>
              <a:rPr lang="ru-RU" dirty="0"/>
              <a:t>  </a:t>
            </a:r>
            <a:endParaRPr lang="en-US" dirty="0"/>
          </a:p>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6</a:t>
            </a:fld>
            <a:endParaRPr lang="ru-RU"/>
          </a:p>
        </p:txBody>
      </p:sp>
    </p:spTree>
    <p:extLst>
      <p:ext uri="{BB962C8B-B14F-4D97-AF65-F5344CB8AC3E}">
        <p14:creationId xmlns:p14="http://schemas.microsoft.com/office/powerpoint/2010/main" val="242687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7</a:t>
            </a:fld>
            <a:endParaRPr lang="ru-RU"/>
          </a:p>
        </p:txBody>
      </p:sp>
    </p:spTree>
    <p:extLst>
      <p:ext uri="{BB962C8B-B14F-4D97-AF65-F5344CB8AC3E}">
        <p14:creationId xmlns:p14="http://schemas.microsoft.com/office/powerpoint/2010/main" val="379428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b="0" i="0" dirty="0">
                <a:solidFill>
                  <a:srgbClr val="21313C"/>
                </a:solidFill>
                <a:effectLst/>
                <a:latin typeface="Akzidenz"/>
              </a:rPr>
              <a:t>Returns a new </a:t>
            </a:r>
            <a:r>
              <a:rPr lang="en-US" b="0" i="0" u="none" strike="noStrike" dirty="0">
                <a:solidFill>
                  <a:srgbClr val="007CAD"/>
                </a:solidFill>
                <a:effectLst/>
                <a:latin typeface="Akzidenz"/>
                <a:hlinkClick r:id="rId3"/>
              </a:rPr>
              <a:t>ObjectId</a:t>
            </a:r>
            <a:r>
              <a:rPr lang="en-US" b="0" i="0" dirty="0">
                <a:solidFill>
                  <a:srgbClr val="21313C"/>
                </a:solidFill>
                <a:effectLst/>
                <a:latin typeface="Akzidenz"/>
              </a:rPr>
              <a:t> value. The 12-byte </a:t>
            </a:r>
            <a:r>
              <a:rPr lang="en-US" b="0" i="0" u="none" strike="noStrike" dirty="0">
                <a:solidFill>
                  <a:srgbClr val="007CAD"/>
                </a:solidFill>
                <a:effectLst/>
                <a:latin typeface="Akzidenz"/>
                <a:hlinkClick r:id="rId3"/>
              </a:rPr>
              <a:t>ObjectId</a:t>
            </a:r>
            <a:r>
              <a:rPr lang="en-US" b="0" i="0" dirty="0">
                <a:solidFill>
                  <a:srgbClr val="21313C"/>
                </a:solidFill>
                <a:effectLst/>
                <a:latin typeface="Akzidenz"/>
              </a:rPr>
              <a:t> value consists of:</a:t>
            </a:r>
          </a:p>
          <a:p>
            <a:pPr algn="l">
              <a:buFont typeface="Arial" panose="020B0604020202020204" pitchFamily="34" charset="0"/>
              <a:buChar char="•"/>
            </a:pPr>
            <a:r>
              <a:rPr lang="en-US" b="0" i="0" dirty="0">
                <a:solidFill>
                  <a:srgbClr val="21313C"/>
                </a:solidFill>
                <a:effectLst/>
                <a:latin typeface="Akzidenz"/>
              </a:rPr>
              <a:t>a 4-byte </a:t>
            </a:r>
            <a:r>
              <a:rPr lang="en-US" b="0" i="1" dirty="0">
                <a:solidFill>
                  <a:srgbClr val="21313C"/>
                </a:solidFill>
                <a:effectLst/>
                <a:latin typeface="Akzidenz"/>
              </a:rPr>
              <a:t>timestamp value</a:t>
            </a:r>
            <a:r>
              <a:rPr lang="en-US" b="0" i="0" dirty="0">
                <a:solidFill>
                  <a:srgbClr val="21313C"/>
                </a:solidFill>
                <a:effectLst/>
                <a:latin typeface="Akzidenz"/>
              </a:rPr>
              <a:t>, representing the </a:t>
            </a:r>
            <a:r>
              <a:rPr lang="en-US" b="0" i="0" dirty="0" err="1">
                <a:solidFill>
                  <a:srgbClr val="21313C"/>
                </a:solidFill>
                <a:effectLst/>
                <a:latin typeface="Akzidenz"/>
              </a:rPr>
              <a:t>ObjectId's</a:t>
            </a:r>
            <a:r>
              <a:rPr lang="en-US" b="0" i="0" dirty="0">
                <a:solidFill>
                  <a:srgbClr val="21313C"/>
                </a:solidFill>
                <a:effectLst/>
                <a:latin typeface="Akzidenz"/>
              </a:rPr>
              <a:t> creation, measured in seconds since the Unix epoch</a:t>
            </a:r>
          </a:p>
          <a:p>
            <a:pPr algn="l">
              <a:buFont typeface="Arial" panose="020B0604020202020204" pitchFamily="34" charset="0"/>
              <a:buChar char="•"/>
            </a:pPr>
            <a:r>
              <a:rPr lang="en-US" b="0" i="0" dirty="0">
                <a:solidFill>
                  <a:srgbClr val="21313C"/>
                </a:solidFill>
                <a:effectLst/>
                <a:latin typeface="Akzidenz"/>
              </a:rPr>
              <a:t>a 5-byte </a:t>
            </a:r>
            <a:r>
              <a:rPr lang="en-US" b="0" i="1" dirty="0">
                <a:solidFill>
                  <a:srgbClr val="21313C"/>
                </a:solidFill>
                <a:effectLst/>
                <a:latin typeface="Akzidenz"/>
              </a:rPr>
              <a:t>random value</a:t>
            </a:r>
            <a:endParaRPr lang="en-US" b="0" i="0" dirty="0">
              <a:solidFill>
                <a:srgbClr val="21313C"/>
              </a:solidFill>
              <a:effectLst/>
              <a:latin typeface="Akzidenz"/>
            </a:endParaRPr>
          </a:p>
          <a:p>
            <a:pPr algn="l">
              <a:buFont typeface="Arial" panose="020B0604020202020204" pitchFamily="34" charset="0"/>
              <a:buChar char="•"/>
            </a:pPr>
            <a:r>
              <a:rPr lang="en-US" b="0" i="0" dirty="0">
                <a:solidFill>
                  <a:srgbClr val="21313C"/>
                </a:solidFill>
                <a:effectLst/>
                <a:latin typeface="Akzidenz"/>
              </a:rPr>
              <a:t>a 3-byte </a:t>
            </a:r>
            <a:r>
              <a:rPr lang="en-US" b="0" i="1" dirty="0">
                <a:solidFill>
                  <a:srgbClr val="21313C"/>
                </a:solidFill>
                <a:effectLst/>
                <a:latin typeface="Akzidenz"/>
              </a:rPr>
              <a:t>incrementing counter</a:t>
            </a:r>
            <a:r>
              <a:rPr lang="en-US" b="0" i="0" dirty="0">
                <a:solidFill>
                  <a:srgbClr val="21313C"/>
                </a:solidFill>
                <a:effectLst/>
                <a:latin typeface="Akzidenz"/>
              </a:rPr>
              <a:t>, initialized to a random value</a:t>
            </a:r>
          </a:p>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8</a:t>
            </a:fld>
            <a:endParaRPr lang="ru-RU"/>
          </a:p>
        </p:txBody>
      </p:sp>
    </p:spTree>
    <p:extLst>
      <p:ext uri="{BB962C8B-B14F-4D97-AF65-F5344CB8AC3E}">
        <p14:creationId xmlns:p14="http://schemas.microsoft.com/office/powerpoint/2010/main" val="2768761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D0BD9C5-8F75-400F-A90D-4468AE4CB879}" type="slidenum">
              <a:rPr lang="ru-RU" smtClean="0"/>
              <a:t>9</a:t>
            </a:fld>
            <a:endParaRPr lang="ru-RU"/>
          </a:p>
        </p:txBody>
      </p:sp>
    </p:spTree>
    <p:extLst>
      <p:ext uri="{BB962C8B-B14F-4D97-AF65-F5344CB8AC3E}">
        <p14:creationId xmlns:p14="http://schemas.microsoft.com/office/powerpoint/2010/main" val="3731111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A551933D-F7D8-4FFB-8390-2C1B87F82453}"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418611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52731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259705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287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698966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551933D-F7D8-4FFB-8390-2C1B87F82453}"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3629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551933D-F7D8-4FFB-8390-2C1B87F82453}"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413651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51933D-F7D8-4FFB-8390-2C1B87F8245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480358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51933D-F7D8-4FFB-8390-2C1B87F8245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103421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51933D-F7D8-4FFB-8390-2C1B87F8245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387901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551933D-F7D8-4FFB-8390-2C1B87F82453}"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21632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37379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551933D-F7D8-4FFB-8390-2C1B87F82453}"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66259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551933D-F7D8-4FFB-8390-2C1B87F82453}"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227037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1933D-F7D8-4FFB-8390-2C1B87F82453}"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325017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199236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51933D-F7D8-4FFB-8390-2C1B87F82453}"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2FFB3-344C-4456-867F-B98D145739C0}" type="slidenum">
              <a:rPr lang="en-US" smtClean="0"/>
              <a:t>‹#›</a:t>
            </a:fld>
            <a:endParaRPr lang="en-US"/>
          </a:p>
        </p:txBody>
      </p:sp>
    </p:spTree>
    <p:extLst>
      <p:ext uri="{BB962C8B-B14F-4D97-AF65-F5344CB8AC3E}">
        <p14:creationId xmlns:p14="http://schemas.microsoft.com/office/powerpoint/2010/main" val="120977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551933D-F7D8-4FFB-8390-2C1B87F82453}"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B92FFB3-344C-4456-867F-B98D145739C0}" type="slidenum">
              <a:rPr lang="en-US" smtClean="0"/>
              <a:t>‹#›</a:t>
            </a:fld>
            <a:endParaRPr lang="en-US"/>
          </a:p>
        </p:txBody>
      </p:sp>
    </p:spTree>
    <p:extLst>
      <p:ext uri="{BB962C8B-B14F-4D97-AF65-F5344CB8AC3E}">
        <p14:creationId xmlns:p14="http://schemas.microsoft.com/office/powerpoint/2010/main" val="42070666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0A88-1748-497B-BE2B-0091CE7EC892}"/>
              </a:ext>
            </a:extLst>
          </p:cNvPr>
          <p:cNvSpPr>
            <a:spLocks noGrp="1"/>
          </p:cNvSpPr>
          <p:nvPr>
            <p:ph type="ctrTitle"/>
          </p:nvPr>
        </p:nvSpPr>
        <p:spPr>
          <a:xfrm>
            <a:off x="2370056" y="2540960"/>
            <a:ext cx="4596353" cy="1641490"/>
          </a:xfrm>
        </p:spPr>
        <p:txBody>
          <a:bodyPr>
            <a:normAutofit fontScale="90000"/>
          </a:bodyPr>
          <a:lstStyle/>
          <a:p>
            <a:r>
              <a:rPr lang="en-US" dirty="0"/>
              <a:t>MongoDB</a:t>
            </a:r>
            <a:br>
              <a:rPr lang="en-US" dirty="0"/>
            </a:br>
            <a:r>
              <a:rPr lang="en-US" sz="4000" dirty="0"/>
              <a:t>Tutorial for beginners</a:t>
            </a:r>
            <a:endParaRPr lang="en-US" dirty="0"/>
          </a:p>
        </p:txBody>
      </p:sp>
      <p:sp>
        <p:nvSpPr>
          <p:cNvPr id="10" name="TextBox 9">
            <a:extLst>
              <a:ext uri="{FF2B5EF4-FFF2-40B4-BE49-F238E27FC236}">
                <a16:creationId xmlns:a16="http://schemas.microsoft.com/office/drawing/2014/main" id="{DB6B2824-34FB-4BDE-81E0-4554D7C85A39}"/>
              </a:ext>
            </a:extLst>
          </p:cNvPr>
          <p:cNvSpPr txBox="1"/>
          <p:nvPr/>
        </p:nvSpPr>
        <p:spPr>
          <a:xfrm>
            <a:off x="10168932" y="5771625"/>
            <a:ext cx="1922585" cy="1200329"/>
          </a:xfrm>
          <a:prstGeom prst="rect">
            <a:avLst/>
          </a:prstGeom>
          <a:noFill/>
        </p:spPr>
        <p:txBody>
          <a:bodyPr wrap="square">
            <a:spAutoFit/>
          </a:bodyPr>
          <a:lstStyle/>
          <a:p>
            <a:r>
              <a:rPr lang="en-US" b="1" dirty="0"/>
              <a:t>                 09-2021</a:t>
            </a:r>
          </a:p>
          <a:p>
            <a:r>
              <a:rPr lang="en-US" b="1" dirty="0"/>
              <a:t> </a:t>
            </a:r>
            <a:r>
              <a:rPr lang="en-US" dirty="0"/>
              <a:t>Aleksey Potapov</a:t>
            </a:r>
            <a:br>
              <a:rPr lang="en-US" dirty="0"/>
            </a:br>
            <a:r>
              <a:rPr lang="en-US" dirty="0"/>
              <a:t>	            </a:t>
            </a:r>
            <a:r>
              <a:rPr lang="en-US" b="1" dirty="0"/>
              <a:t>EPAM</a:t>
            </a:r>
          </a:p>
          <a:p>
            <a:r>
              <a:rPr lang="en-US" b="1" dirty="0"/>
              <a:t>		</a:t>
            </a:r>
            <a:endParaRPr lang="ru-RU" b="1" dirty="0"/>
          </a:p>
        </p:txBody>
      </p:sp>
    </p:spTree>
    <p:extLst>
      <p:ext uri="{BB962C8B-B14F-4D97-AF65-F5344CB8AC3E}">
        <p14:creationId xmlns:p14="http://schemas.microsoft.com/office/powerpoint/2010/main" val="350906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1EB-8BEE-47B2-9670-DA9FE6B21CE0}"/>
              </a:ext>
            </a:extLst>
          </p:cNvPr>
          <p:cNvSpPr>
            <a:spLocks noGrp="1"/>
          </p:cNvSpPr>
          <p:nvPr>
            <p:ph type="title"/>
          </p:nvPr>
        </p:nvSpPr>
        <p:spPr/>
        <p:txBody>
          <a:bodyPr/>
          <a:lstStyle/>
          <a:p>
            <a:r>
              <a:rPr lang="en-US" dirty="0"/>
              <a:t>MongoDB vs SQL</a:t>
            </a:r>
          </a:p>
        </p:txBody>
      </p:sp>
      <p:pic>
        <p:nvPicPr>
          <p:cNvPr id="1026" name="Picture 2" descr="Mapping of terms from SQL to MongoDB">
            <a:extLst>
              <a:ext uri="{FF2B5EF4-FFF2-40B4-BE49-F238E27FC236}">
                <a16:creationId xmlns:a16="http://schemas.microsoft.com/office/drawing/2014/main" id="{905CC623-8F97-41B2-B955-3B0F797E9A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1901" y="2117035"/>
            <a:ext cx="11515732" cy="33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2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56A9-DE8F-48CE-B42F-868B24C5F07B}"/>
              </a:ext>
            </a:extLst>
          </p:cNvPr>
          <p:cNvSpPr>
            <a:spLocks noGrp="1"/>
          </p:cNvSpPr>
          <p:nvPr>
            <p:ph type="title"/>
          </p:nvPr>
        </p:nvSpPr>
        <p:spPr/>
        <p:txBody>
          <a:bodyPr/>
          <a:lstStyle/>
          <a:p>
            <a:r>
              <a:rPr lang="en-US" dirty="0"/>
              <a:t>MongoDB. MapReduce</a:t>
            </a:r>
          </a:p>
        </p:txBody>
      </p:sp>
      <p:pic>
        <p:nvPicPr>
          <p:cNvPr id="79" name="Picture 78">
            <a:extLst>
              <a:ext uri="{FF2B5EF4-FFF2-40B4-BE49-F238E27FC236}">
                <a16:creationId xmlns:a16="http://schemas.microsoft.com/office/drawing/2014/main" id="{87E853E4-5874-473E-B9D0-D0A1606A1187}"/>
              </a:ext>
            </a:extLst>
          </p:cNvPr>
          <p:cNvPicPr>
            <a:picLocks noChangeAspect="1"/>
          </p:cNvPicPr>
          <p:nvPr/>
        </p:nvPicPr>
        <p:blipFill>
          <a:blip r:embed="rId3"/>
          <a:stretch>
            <a:fillRect/>
          </a:stretch>
        </p:blipFill>
        <p:spPr>
          <a:xfrm>
            <a:off x="923925" y="1690688"/>
            <a:ext cx="8766305" cy="4753481"/>
          </a:xfrm>
          <a:prstGeom prst="rect">
            <a:avLst/>
          </a:prstGeom>
        </p:spPr>
      </p:pic>
    </p:spTree>
    <p:extLst>
      <p:ext uri="{BB962C8B-B14F-4D97-AF65-F5344CB8AC3E}">
        <p14:creationId xmlns:p14="http://schemas.microsoft.com/office/powerpoint/2010/main" val="42258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56A9-DE8F-48CE-B42F-868B24C5F07B}"/>
              </a:ext>
            </a:extLst>
          </p:cNvPr>
          <p:cNvSpPr>
            <a:spLocks noGrp="1"/>
          </p:cNvSpPr>
          <p:nvPr>
            <p:ph type="title"/>
          </p:nvPr>
        </p:nvSpPr>
        <p:spPr/>
        <p:txBody>
          <a:bodyPr/>
          <a:lstStyle/>
          <a:p>
            <a:r>
              <a:rPr lang="en-US" dirty="0"/>
              <a:t>MongoDB. Typical schema</a:t>
            </a:r>
          </a:p>
        </p:txBody>
      </p:sp>
      <p:pic>
        <p:nvPicPr>
          <p:cNvPr id="9" name="Picture 8" descr="Diagram&#10;&#10;Description automatically generated">
            <a:extLst>
              <a:ext uri="{FF2B5EF4-FFF2-40B4-BE49-F238E27FC236}">
                <a16:creationId xmlns:a16="http://schemas.microsoft.com/office/drawing/2014/main" id="{B161DD8A-B1C0-4E9A-A200-21E436A43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004" y="1779916"/>
            <a:ext cx="5891198" cy="4712959"/>
          </a:xfrm>
          <a:prstGeom prst="rect">
            <a:avLst/>
          </a:prstGeom>
        </p:spPr>
      </p:pic>
    </p:spTree>
    <p:extLst>
      <p:ext uri="{BB962C8B-B14F-4D97-AF65-F5344CB8AC3E}">
        <p14:creationId xmlns:p14="http://schemas.microsoft.com/office/powerpoint/2010/main" val="16334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BA99-FBBF-44B1-B730-608F2F690A89}"/>
              </a:ext>
            </a:extLst>
          </p:cNvPr>
          <p:cNvSpPr>
            <a:spLocks noGrp="1"/>
          </p:cNvSpPr>
          <p:nvPr>
            <p:ph type="title"/>
          </p:nvPr>
        </p:nvSpPr>
        <p:spPr/>
        <p:txBody>
          <a:bodyPr/>
          <a:lstStyle/>
          <a:p>
            <a:r>
              <a:rPr lang="en-US" dirty="0"/>
              <a:t>MongoDB. Write concern</a:t>
            </a:r>
          </a:p>
        </p:txBody>
      </p:sp>
      <p:pic>
        <p:nvPicPr>
          <p:cNvPr id="9" name="Рисунок 8">
            <a:extLst>
              <a:ext uri="{FF2B5EF4-FFF2-40B4-BE49-F238E27FC236}">
                <a16:creationId xmlns:a16="http://schemas.microsoft.com/office/drawing/2014/main" id="{2901A72E-1A4F-4C64-AA78-C09C68CD22B2}"/>
              </a:ext>
            </a:extLst>
          </p:cNvPr>
          <p:cNvPicPr>
            <a:picLocks noChangeAspect="1"/>
          </p:cNvPicPr>
          <p:nvPr/>
        </p:nvPicPr>
        <p:blipFill>
          <a:blip r:embed="rId3"/>
          <a:stretch>
            <a:fillRect/>
          </a:stretch>
        </p:blipFill>
        <p:spPr>
          <a:xfrm>
            <a:off x="3703628" y="1690688"/>
            <a:ext cx="4784743" cy="4968772"/>
          </a:xfrm>
          <a:prstGeom prst="rect">
            <a:avLst/>
          </a:prstGeom>
        </p:spPr>
      </p:pic>
    </p:spTree>
    <p:extLst>
      <p:ext uri="{BB962C8B-B14F-4D97-AF65-F5344CB8AC3E}">
        <p14:creationId xmlns:p14="http://schemas.microsoft.com/office/powerpoint/2010/main" val="357516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35C49-58DF-4CD3-B6D6-E013BBAB276D}"/>
              </a:ext>
            </a:extLst>
          </p:cNvPr>
          <p:cNvSpPr>
            <a:spLocks noGrp="1"/>
          </p:cNvSpPr>
          <p:nvPr>
            <p:ph type="title"/>
          </p:nvPr>
        </p:nvSpPr>
        <p:spPr/>
        <p:txBody>
          <a:bodyPr/>
          <a:lstStyle/>
          <a:p>
            <a:r>
              <a:rPr lang="en-US" dirty="0"/>
              <a:t>NoSQL. History</a:t>
            </a:r>
            <a:endParaRPr lang="ru-RU" dirty="0"/>
          </a:p>
        </p:txBody>
      </p:sp>
      <p:sp>
        <p:nvSpPr>
          <p:cNvPr id="4" name="Content Placeholder 2">
            <a:extLst>
              <a:ext uri="{FF2B5EF4-FFF2-40B4-BE49-F238E27FC236}">
                <a16:creationId xmlns:a16="http://schemas.microsoft.com/office/drawing/2014/main" id="{F868573B-E244-4782-BB36-2B88FBD55E67}"/>
              </a:ext>
            </a:extLst>
          </p:cNvPr>
          <p:cNvSpPr>
            <a:spLocks noGrp="1"/>
          </p:cNvSpPr>
          <p:nvPr>
            <p:ph idx="1"/>
          </p:nvPr>
        </p:nvSpPr>
        <p:spPr>
          <a:xfrm>
            <a:off x="1120000" y="1844675"/>
            <a:ext cx="10233800" cy="4351338"/>
          </a:xfrm>
        </p:spPr>
        <p:txBody>
          <a:bodyPr>
            <a:normAutofit/>
          </a:bodyPr>
          <a:lstStyle/>
          <a:p>
            <a:r>
              <a:rPr lang="en-US" sz="3200" dirty="0"/>
              <a:t>Non-SQL</a:t>
            </a:r>
          </a:p>
          <a:p>
            <a:r>
              <a:rPr lang="en-US" sz="3200" dirty="0"/>
              <a:t>Not only SQL</a:t>
            </a:r>
          </a:p>
          <a:p>
            <a:r>
              <a:rPr lang="en-US" sz="3200" dirty="0"/>
              <a:t>Non-Relational</a:t>
            </a:r>
          </a:p>
          <a:p>
            <a:r>
              <a:rPr lang="en-US" sz="3200" dirty="0"/>
              <a:t>Not RDBSM</a:t>
            </a:r>
          </a:p>
        </p:txBody>
      </p:sp>
    </p:spTree>
    <p:extLst>
      <p:ext uri="{BB962C8B-B14F-4D97-AF65-F5344CB8AC3E}">
        <p14:creationId xmlns:p14="http://schemas.microsoft.com/office/powerpoint/2010/main" val="310329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35C49-58DF-4CD3-B6D6-E013BBAB276D}"/>
              </a:ext>
            </a:extLst>
          </p:cNvPr>
          <p:cNvSpPr>
            <a:spLocks noGrp="1"/>
          </p:cNvSpPr>
          <p:nvPr>
            <p:ph type="title"/>
          </p:nvPr>
        </p:nvSpPr>
        <p:spPr/>
        <p:txBody>
          <a:bodyPr/>
          <a:lstStyle/>
          <a:p>
            <a:r>
              <a:rPr lang="en-US" dirty="0"/>
              <a:t>NoSQL. Guarantees</a:t>
            </a:r>
            <a:endParaRPr lang="ru-RU" dirty="0"/>
          </a:p>
        </p:txBody>
      </p:sp>
      <p:sp>
        <p:nvSpPr>
          <p:cNvPr id="4" name="Content Placeholder 2">
            <a:extLst>
              <a:ext uri="{FF2B5EF4-FFF2-40B4-BE49-F238E27FC236}">
                <a16:creationId xmlns:a16="http://schemas.microsoft.com/office/drawing/2014/main" id="{F868573B-E244-4782-BB36-2B88FBD55E67}"/>
              </a:ext>
            </a:extLst>
          </p:cNvPr>
          <p:cNvSpPr>
            <a:spLocks noGrp="1"/>
          </p:cNvSpPr>
          <p:nvPr>
            <p:ph idx="1"/>
          </p:nvPr>
        </p:nvSpPr>
        <p:spPr>
          <a:xfrm>
            <a:off x="1120000" y="1844675"/>
            <a:ext cx="3756800" cy="4351338"/>
          </a:xfrm>
        </p:spPr>
        <p:txBody>
          <a:bodyPr>
            <a:normAutofit/>
          </a:bodyPr>
          <a:lstStyle/>
          <a:p>
            <a:pPr marL="0" indent="0">
              <a:buNone/>
            </a:pPr>
            <a:r>
              <a:rPr lang="en-US" sz="3200" dirty="0"/>
              <a:t>CAP</a:t>
            </a:r>
          </a:p>
          <a:p>
            <a:r>
              <a:rPr lang="en-US" sz="3200" dirty="0"/>
              <a:t>Consistency</a:t>
            </a:r>
          </a:p>
          <a:p>
            <a:r>
              <a:rPr lang="en-US" sz="3200" dirty="0"/>
              <a:t>Availability</a:t>
            </a:r>
          </a:p>
          <a:p>
            <a:r>
              <a:rPr lang="en-US" sz="3200" dirty="0"/>
              <a:t>Partition Tolerance</a:t>
            </a:r>
          </a:p>
        </p:txBody>
      </p:sp>
      <p:sp>
        <p:nvSpPr>
          <p:cNvPr id="5" name="Content Placeholder 2">
            <a:extLst>
              <a:ext uri="{FF2B5EF4-FFF2-40B4-BE49-F238E27FC236}">
                <a16:creationId xmlns:a16="http://schemas.microsoft.com/office/drawing/2014/main" id="{A2EBFD69-2490-4F98-8C13-21B20BF349D4}"/>
              </a:ext>
            </a:extLst>
          </p:cNvPr>
          <p:cNvSpPr txBox="1">
            <a:spLocks/>
          </p:cNvSpPr>
          <p:nvPr/>
        </p:nvSpPr>
        <p:spPr>
          <a:xfrm>
            <a:off x="5171767" y="1844675"/>
            <a:ext cx="40508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BASE</a:t>
            </a:r>
          </a:p>
          <a:p>
            <a:r>
              <a:rPr lang="en-US" sz="3200" dirty="0"/>
              <a:t>Basically Available</a:t>
            </a:r>
          </a:p>
          <a:p>
            <a:r>
              <a:rPr lang="en-US" sz="3200" dirty="0"/>
              <a:t>Soft state</a:t>
            </a:r>
          </a:p>
          <a:p>
            <a:r>
              <a:rPr lang="en-US" sz="3200" dirty="0"/>
              <a:t>Eventually consistent</a:t>
            </a:r>
          </a:p>
        </p:txBody>
      </p:sp>
    </p:spTree>
    <p:extLst>
      <p:ext uri="{BB962C8B-B14F-4D97-AF65-F5344CB8AC3E}">
        <p14:creationId xmlns:p14="http://schemas.microsoft.com/office/powerpoint/2010/main" val="281416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30D4-1340-4C3A-817F-36BAC058DADA}"/>
              </a:ext>
            </a:extLst>
          </p:cNvPr>
          <p:cNvSpPr>
            <a:spLocks noGrp="1"/>
          </p:cNvSpPr>
          <p:nvPr>
            <p:ph type="title"/>
          </p:nvPr>
        </p:nvSpPr>
        <p:spPr/>
        <p:txBody>
          <a:bodyPr/>
          <a:lstStyle/>
          <a:p>
            <a:r>
              <a:rPr lang="en-US" dirty="0"/>
              <a:t>NoSQL. Why it is popular</a:t>
            </a:r>
          </a:p>
        </p:txBody>
      </p:sp>
      <p:pic>
        <p:nvPicPr>
          <p:cNvPr id="1028" name="Picture 4">
            <a:extLst>
              <a:ext uri="{FF2B5EF4-FFF2-40B4-BE49-F238E27FC236}">
                <a16:creationId xmlns:a16="http://schemas.microsoft.com/office/drawing/2014/main" id="{B197FE9D-6F3D-49A0-94B7-1373B9F49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744" y="1483567"/>
            <a:ext cx="8716754" cy="51602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624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35C49-58DF-4CD3-B6D6-E013BBAB276D}"/>
              </a:ext>
            </a:extLst>
          </p:cNvPr>
          <p:cNvSpPr>
            <a:spLocks noGrp="1"/>
          </p:cNvSpPr>
          <p:nvPr>
            <p:ph type="title"/>
          </p:nvPr>
        </p:nvSpPr>
        <p:spPr/>
        <p:txBody>
          <a:bodyPr/>
          <a:lstStyle/>
          <a:p>
            <a:r>
              <a:rPr lang="en-US" dirty="0"/>
              <a:t>NoSQL. Who are they?</a:t>
            </a:r>
            <a:endParaRPr lang="ru-RU" dirty="0"/>
          </a:p>
        </p:txBody>
      </p:sp>
      <p:pic>
        <p:nvPicPr>
          <p:cNvPr id="6" name="Рисунок 5">
            <a:extLst>
              <a:ext uri="{FF2B5EF4-FFF2-40B4-BE49-F238E27FC236}">
                <a16:creationId xmlns:a16="http://schemas.microsoft.com/office/drawing/2014/main" id="{61FE6A9B-E92F-4FA1-A4D7-FE1BAB4D029D}"/>
              </a:ext>
            </a:extLst>
          </p:cNvPr>
          <p:cNvPicPr>
            <a:picLocks noChangeAspect="1"/>
          </p:cNvPicPr>
          <p:nvPr/>
        </p:nvPicPr>
        <p:blipFill>
          <a:blip r:embed="rId3"/>
          <a:stretch>
            <a:fillRect/>
          </a:stretch>
        </p:blipFill>
        <p:spPr>
          <a:xfrm>
            <a:off x="971550" y="1464063"/>
            <a:ext cx="8797601" cy="5234771"/>
          </a:xfrm>
          <a:prstGeom prst="rect">
            <a:avLst/>
          </a:prstGeom>
        </p:spPr>
      </p:pic>
    </p:spTree>
    <p:extLst>
      <p:ext uri="{BB962C8B-B14F-4D97-AF65-F5344CB8AC3E}">
        <p14:creationId xmlns:p14="http://schemas.microsoft.com/office/powerpoint/2010/main" val="384385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1EB-8BEE-47B2-9670-DA9FE6B21CE0}"/>
              </a:ext>
            </a:extLst>
          </p:cNvPr>
          <p:cNvSpPr>
            <a:spLocks noGrp="1"/>
          </p:cNvSpPr>
          <p:nvPr>
            <p:ph type="title"/>
          </p:nvPr>
        </p:nvSpPr>
        <p:spPr/>
        <p:txBody>
          <a:bodyPr/>
          <a:lstStyle/>
          <a:p>
            <a:r>
              <a:rPr lang="en-US"/>
              <a:t>MongoDB. Inside</a:t>
            </a:r>
            <a:endParaRPr lang="en-US" dirty="0"/>
          </a:p>
        </p:txBody>
      </p:sp>
      <p:sp>
        <p:nvSpPr>
          <p:cNvPr id="3" name="Content Placeholder 2">
            <a:extLst>
              <a:ext uri="{FF2B5EF4-FFF2-40B4-BE49-F238E27FC236}">
                <a16:creationId xmlns:a16="http://schemas.microsoft.com/office/drawing/2014/main" id="{EB5AF215-C557-44B9-8C64-2BA8815EB7DD}"/>
              </a:ext>
            </a:extLst>
          </p:cNvPr>
          <p:cNvSpPr>
            <a:spLocks noGrp="1"/>
          </p:cNvSpPr>
          <p:nvPr>
            <p:ph idx="1"/>
          </p:nvPr>
        </p:nvSpPr>
        <p:spPr/>
        <p:txBody>
          <a:bodyPr/>
          <a:lstStyle/>
          <a:p>
            <a:r>
              <a:rPr lang="en-US" dirty="0"/>
              <a:t>Document-oriented database</a:t>
            </a:r>
          </a:p>
          <a:p>
            <a:r>
              <a:rPr lang="en-US" dirty="0"/>
              <a:t>JS Engine  Spider Monkey</a:t>
            </a:r>
          </a:p>
          <a:p>
            <a:r>
              <a:rPr lang="en-US" dirty="0"/>
              <a:t>Written using C++</a:t>
            </a:r>
          </a:p>
          <a:p>
            <a:r>
              <a:rPr lang="en-US" dirty="0"/>
              <a:t>Open-source</a:t>
            </a:r>
          </a:p>
          <a:p>
            <a:r>
              <a:rPr lang="en-US" dirty="0"/>
              <a:t>Cross platform</a:t>
            </a:r>
          </a:p>
          <a:p>
            <a:endParaRPr lang="en-US" dirty="0"/>
          </a:p>
        </p:txBody>
      </p:sp>
    </p:spTree>
    <p:extLst>
      <p:ext uri="{BB962C8B-B14F-4D97-AF65-F5344CB8AC3E}">
        <p14:creationId xmlns:p14="http://schemas.microsoft.com/office/powerpoint/2010/main" val="277994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6993-8E3C-4EEC-BF73-0F540DD01892}"/>
              </a:ext>
            </a:extLst>
          </p:cNvPr>
          <p:cNvSpPr>
            <a:spLocks noGrp="1"/>
          </p:cNvSpPr>
          <p:nvPr>
            <p:ph type="title"/>
          </p:nvPr>
        </p:nvSpPr>
        <p:spPr/>
        <p:txBody>
          <a:bodyPr/>
          <a:lstStyle/>
          <a:p>
            <a:r>
              <a:rPr lang="en-US" dirty="0"/>
              <a:t>MongoDB.  Advantages</a:t>
            </a:r>
          </a:p>
        </p:txBody>
      </p:sp>
      <p:sp>
        <p:nvSpPr>
          <p:cNvPr id="3" name="Content Placeholder 2">
            <a:extLst>
              <a:ext uri="{FF2B5EF4-FFF2-40B4-BE49-F238E27FC236}">
                <a16:creationId xmlns:a16="http://schemas.microsoft.com/office/drawing/2014/main" id="{2E492D5A-2E36-42CF-8D90-1236218659CF}"/>
              </a:ext>
            </a:extLst>
          </p:cNvPr>
          <p:cNvSpPr>
            <a:spLocks noGrp="1"/>
          </p:cNvSpPr>
          <p:nvPr>
            <p:ph idx="1"/>
          </p:nvPr>
        </p:nvSpPr>
        <p:spPr>
          <a:xfrm>
            <a:off x="1155918" y="1844675"/>
            <a:ext cx="10233800" cy="4351338"/>
          </a:xfrm>
        </p:spPr>
        <p:txBody>
          <a:bodyPr>
            <a:normAutofit/>
          </a:bodyPr>
          <a:lstStyle/>
          <a:p>
            <a:r>
              <a:rPr lang="en-US" sz="3600" dirty="0"/>
              <a:t>Flexible Schemas</a:t>
            </a:r>
            <a:endParaRPr lang="ru-RU" sz="3600" dirty="0"/>
          </a:p>
          <a:p>
            <a:r>
              <a:rPr lang="en-US" sz="3600" dirty="0"/>
              <a:t>Better operational performance</a:t>
            </a:r>
          </a:p>
          <a:p>
            <a:r>
              <a:rPr lang="en-US" sz="3600" dirty="0"/>
              <a:t>High Scalability</a:t>
            </a:r>
          </a:p>
          <a:p>
            <a:r>
              <a:rPr lang="en-US" sz="3600" dirty="0"/>
              <a:t>High Accessibility </a:t>
            </a:r>
          </a:p>
          <a:p>
            <a:r>
              <a:rPr lang="en-US" sz="3600" dirty="0"/>
              <a:t>Security</a:t>
            </a:r>
          </a:p>
        </p:txBody>
      </p:sp>
    </p:spTree>
    <p:extLst>
      <p:ext uri="{BB962C8B-B14F-4D97-AF65-F5344CB8AC3E}">
        <p14:creationId xmlns:p14="http://schemas.microsoft.com/office/powerpoint/2010/main" val="217169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1EB-8BEE-47B2-9670-DA9FE6B21CE0}"/>
              </a:ext>
            </a:extLst>
          </p:cNvPr>
          <p:cNvSpPr>
            <a:spLocks noGrp="1"/>
          </p:cNvSpPr>
          <p:nvPr>
            <p:ph type="title"/>
          </p:nvPr>
        </p:nvSpPr>
        <p:spPr/>
        <p:txBody>
          <a:bodyPr/>
          <a:lstStyle/>
          <a:p>
            <a:r>
              <a:rPr lang="en-US" dirty="0"/>
              <a:t>MongoDB. Document</a:t>
            </a:r>
          </a:p>
        </p:txBody>
      </p:sp>
      <p:sp>
        <p:nvSpPr>
          <p:cNvPr id="3" name="Content Placeholder 2">
            <a:extLst>
              <a:ext uri="{FF2B5EF4-FFF2-40B4-BE49-F238E27FC236}">
                <a16:creationId xmlns:a16="http://schemas.microsoft.com/office/drawing/2014/main" id="{EB5AF215-C557-44B9-8C64-2BA8815EB7DD}"/>
              </a:ext>
            </a:extLst>
          </p:cNvPr>
          <p:cNvSpPr>
            <a:spLocks noGrp="1"/>
          </p:cNvSpPr>
          <p:nvPr>
            <p:ph idx="1"/>
          </p:nvPr>
        </p:nvSpPr>
        <p:spPr/>
        <p:txBody>
          <a:bodyPr>
            <a:normAutofit/>
          </a:bodyPr>
          <a:lstStyle/>
          <a:p>
            <a:pPr marL="0" indent="0">
              <a:buNone/>
            </a:pPr>
            <a:r>
              <a:rPr lang="en-US" sz="2200" dirty="0">
                <a:solidFill>
                  <a:schemeClr val="accent6">
                    <a:lumMod val="60000"/>
                    <a:lumOff val="40000"/>
                  </a:schemeClr>
                </a:solidFill>
                <a:latin typeface="Abadi" panose="020B0604020202020204" pitchFamily="34" charset="0"/>
              </a:rPr>
              <a:t>{</a:t>
            </a:r>
          </a:p>
          <a:p>
            <a:pPr marL="457200" lvl="1" indent="0">
              <a:buNone/>
            </a:pPr>
            <a:r>
              <a:rPr lang="en-US" sz="2200" dirty="0">
                <a:latin typeface="Abadi" panose="020B0604020202020204" pitchFamily="34" charset="0"/>
              </a:rPr>
              <a:t>"_id": </a:t>
            </a:r>
            <a:r>
              <a:rPr lang="en-US" sz="2200" dirty="0">
                <a:solidFill>
                  <a:schemeClr val="tx2">
                    <a:lumMod val="75000"/>
                  </a:schemeClr>
                </a:solidFill>
                <a:latin typeface="Abadi" panose="020B0604020202020204" pitchFamily="34" charset="0"/>
              </a:rPr>
              <a:t>ObjectId</a:t>
            </a:r>
            <a:r>
              <a:rPr lang="en-US" sz="2200" dirty="0">
                <a:latin typeface="Abadi" panose="020B0604020202020204" pitchFamily="34" charset="0"/>
              </a:rPr>
              <a:t>("5f065633404c3e4aaac69142"</a:t>
            </a:r>
            <a:r>
              <a:rPr lang="en-US" sz="2200" dirty="0">
                <a:solidFill>
                  <a:schemeClr val="accent6">
                    <a:lumMod val="60000"/>
                    <a:lumOff val="40000"/>
                  </a:schemeClr>
                </a:solidFill>
                <a:latin typeface="Abadi" panose="020B0604020202020204" pitchFamily="34" charset="0"/>
              </a:rPr>
              <a:t>)</a:t>
            </a:r>
            <a:r>
              <a:rPr lang="en-US" sz="2200" dirty="0">
                <a:latin typeface="Abadi" panose="020B0604020202020204" pitchFamily="34" charset="0"/>
              </a:rPr>
              <a:t>,</a:t>
            </a:r>
          </a:p>
          <a:p>
            <a:pPr marL="457200" lvl="1" indent="0">
              <a:buNone/>
            </a:pPr>
            <a:r>
              <a:rPr lang="en-US" sz="2200" dirty="0">
                <a:latin typeface="Abadi" panose="020B0604020202020204" pitchFamily="34" charset="0"/>
              </a:rPr>
              <a:t>"type": "Journal",</a:t>
            </a:r>
          </a:p>
          <a:p>
            <a:pPr marL="457200" lvl="1" indent="0">
              <a:buNone/>
            </a:pPr>
            <a:r>
              <a:rPr lang="en-US" sz="2200" dirty="0">
                <a:latin typeface="Abadi" panose="020B0604020202020204" pitchFamily="34" charset="0"/>
              </a:rPr>
              <a:t>"title": "Exploring how and why young people use social networking sites",</a:t>
            </a:r>
          </a:p>
          <a:p>
            <a:pPr marL="457200" lvl="1" indent="0">
              <a:buNone/>
            </a:pPr>
            <a:r>
              <a:rPr lang="en-US" sz="2200" dirty="0">
                <a:latin typeface="Abadi" panose="020B0604020202020204" pitchFamily="34" charset="0"/>
              </a:rPr>
              <a:t>"authors":  </a:t>
            </a:r>
            <a:r>
              <a:rPr lang="en-US" sz="2200" dirty="0">
                <a:solidFill>
                  <a:schemeClr val="accent6">
                    <a:lumMod val="60000"/>
                    <a:lumOff val="40000"/>
                  </a:schemeClr>
                </a:solidFill>
                <a:latin typeface="Abadi" panose="020B0604020202020204" pitchFamily="34" charset="0"/>
              </a:rPr>
              <a:t>[</a:t>
            </a:r>
            <a:r>
              <a:rPr lang="en-US" sz="2200" dirty="0">
                <a:latin typeface="Abadi" panose="020B0604020202020204" pitchFamily="34" charset="0"/>
              </a:rPr>
              <a:t> "Gray, L" </a:t>
            </a:r>
            <a:r>
              <a:rPr lang="en-US" sz="2200" dirty="0">
                <a:solidFill>
                  <a:schemeClr val="accent6">
                    <a:lumMod val="60000"/>
                    <a:lumOff val="40000"/>
                  </a:schemeClr>
                </a:solidFill>
                <a:latin typeface="Abadi" panose="020B0604020202020204" pitchFamily="34" charset="0"/>
              </a:rPr>
              <a:t>]</a:t>
            </a:r>
            <a:r>
              <a:rPr lang="en-US" sz="2200" dirty="0">
                <a:latin typeface="Abadi" panose="020B0604020202020204" pitchFamily="34" charset="0"/>
              </a:rPr>
              <a:t>,</a:t>
            </a:r>
          </a:p>
          <a:p>
            <a:pPr marL="457200" lvl="1" indent="0">
              <a:buNone/>
            </a:pPr>
            <a:r>
              <a:rPr lang="en-US" sz="2200" dirty="0">
                <a:latin typeface="Abadi" panose="020B0604020202020204" pitchFamily="34" charset="0"/>
              </a:rPr>
              <a:t>"publicationDate": </a:t>
            </a:r>
            <a:r>
              <a:rPr lang="en-US" sz="2200" dirty="0">
                <a:solidFill>
                  <a:schemeClr val="tx2">
                    <a:lumMod val="75000"/>
                  </a:schemeClr>
                </a:solidFill>
                <a:latin typeface="Abadi" panose="020B0604020202020204" pitchFamily="34" charset="0"/>
              </a:rPr>
              <a:t>ISODate</a:t>
            </a:r>
            <a:r>
              <a:rPr lang="en-US" sz="2200" dirty="0">
                <a:latin typeface="Abadi" panose="020B0604020202020204" pitchFamily="34" charset="0"/>
              </a:rPr>
              <a:t>("2018-04-03T00:00:00</a:t>
            </a:r>
            <a:r>
              <a:rPr lang="ru-RU" sz="2200" dirty="0">
                <a:latin typeface="Abadi" panose="020B0604020202020204" pitchFamily="34" charset="0"/>
              </a:rPr>
              <a:t>.000</a:t>
            </a:r>
            <a:r>
              <a:rPr lang="en-US" sz="2200" dirty="0">
                <a:latin typeface="Abadi" panose="020B0604020202020204" pitchFamily="34" charset="0"/>
              </a:rPr>
              <a:t>Z"</a:t>
            </a:r>
            <a:r>
              <a:rPr lang="ru-RU" sz="2200" dirty="0">
                <a:latin typeface="Abadi" panose="020B0604020202020204" pitchFamily="34" charset="0"/>
              </a:rPr>
              <a:t>)</a:t>
            </a:r>
            <a:r>
              <a:rPr lang="en-US" sz="2200" dirty="0">
                <a:latin typeface="Abadi" panose="020B0604020202020204" pitchFamily="34" charset="0"/>
              </a:rPr>
              <a:t>  </a:t>
            </a:r>
          </a:p>
          <a:p>
            <a:pPr marL="457200" lvl="1" indent="0">
              <a:buNone/>
            </a:pPr>
            <a:r>
              <a:rPr lang="en-US" sz="2200" dirty="0">
                <a:latin typeface="Abadi" panose="020B0604020202020204" pitchFamily="34" charset="0"/>
              </a:rPr>
              <a:t>"volume": </a:t>
            </a:r>
            <a:r>
              <a:rPr lang="en-US" sz="2200" dirty="0">
                <a:solidFill>
                  <a:srgbClr val="DC9090"/>
                </a:solidFill>
                <a:latin typeface="Abadi" panose="020B0604020202020204" pitchFamily="34" charset="0"/>
              </a:rPr>
              <a:t>34</a:t>
            </a:r>
            <a:r>
              <a:rPr lang="en-US" sz="2200" dirty="0">
                <a:latin typeface="Abadi" panose="020B0604020202020204" pitchFamily="34" charset="0"/>
              </a:rPr>
              <a:t>,</a:t>
            </a:r>
          </a:p>
          <a:p>
            <a:pPr marL="457200" lvl="1" indent="0">
              <a:buNone/>
            </a:pPr>
            <a:r>
              <a:rPr lang="en-US" sz="2200" dirty="0">
                <a:latin typeface="Abadi" panose="020B0604020202020204" pitchFamily="34" charset="0"/>
              </a:rPr>
              <a:t>"issue": </a:t>
            </a:r>
            <a:r>
              <a:rPr lang="en-US" sz="2200" dirty="0">
                <a:solidFill>
                  <a:srgbClr val="DC9090"/>
                </a:solidFill>
                <a:latin typeface="Abadi" panose="020B0604020202020204" pitchFamily="34" charset="0"/>
              </a:rPr>
              <a:t>2</a:t>
            </a:r>
            <a:r>
              <a:rPr lang="en-US" sz="2200" dirty="0">
                <a:latin typeface="Abadi" panose="020B0604020202020204" pitchFamily="34" charset="0"/>
              </a:rPr>
              <a:t>,</a:t>
            </a:r>
          </a:p>
          <a:p>
            <a:pPr marL="457200" lvl="1" indent="0">
              <a:buNone/>
            </a:pPr>
            <a:r>
              <a:rPr lang="en-US" sz="2200" dirty="0">
                <a:latin typeface="Abadi" panose="020B0604020202020204" pitchFamily="34" charset="0"/>
              </a:rPr>
              <a:t>"pages": </a:t>
            </a:r>
            <a:r>
              <a:rPr lang="en-US" sz="2200" dirty="0">
                <a:solidFill>
                  <a:schemeClr val="accent6">
                    <a:lumMod val="60000"/>
                    <a:lumOff val="40000"/>
                  </a:schemeClr>
                </a:solidFill>
                <a:latin typeface="Abadi" panose="020B0604020202020204" pitchFamily="34" charset="0"/>
              </a:rPr>
              <a:t>{</a:t>
            </a:r>
          </a:p>
          <a:p>
            <a:pPr marL="457200" lvl="1" indent="0">
              <a:buNone/>
            </a:pPr>
            <a:r>
              <a:rPr lang="en-US" sz="2200" dirty="0">
                <a:latin typeface="Abadi" panose="020B0604020202020204" pitchFamily="34" charset="0"/>
              </a:rPr>
              <a:t>	"start": </a:t>
            </a:r>
            <a:r>
              <a:rPr lang="ru-RU" sz="2200" dirty="0">
                <a:solidFill>
                  <a:srgbClr val="DC9090"/>
                </a:solidFill>
                <a:latin typeface="Abadi" panose="020B0604020202020204" pitchFamily="34" charset="0"/>
              </a:rPr>
              <a:t>175</a:t>
            </a:r>
            <a:r>
              <a:rPr lang="en-US" sz="2200" dirty="0">
                <a:latin typeface="Abadi" panose="020B0604020202020204" pitchFamily="34" charset="0"/>
              </a:rPr>
              <a:t>,</a:t>
            </a:r>
          </a:p>
          <a:p>
            <a:pPr marL="457200" lvl="1" indent="0">
              <a:buNone/>
            </a:pPr>
            <a:r>
              <a:rPr lang="en-US" sz="2200" dirty="0">
                <a:latin typeface="Abadi" panose="020B0604020202020204" pitchFamily="34" charset="0"/>
              </a:rPr>
              <a:t>	"end": </a:t>
            </a:r>
            <a:r>
              <a:rPr lang="en-US" sz="2200" dirty="0">
                <a:solidFill>
                  <a:srgbClr val="DC9090"/>
                </a:solidFill>
                <a:latin typeface="Abadi" panose="020B0604020202020204" pitchFamily="34" charset="0"/>
              </a:rPr>
              <a:t>194</a:t>
            </a:r>
            <a:r>
              <a:rPr lang="en-US" sz="2200" dirty="0">
                <a:solidFill>
                  <a:schemeClr val="accent6">
                    <a:lumMod val="60000"/>
                    <a:lumOff val="40000"/>
                  </a:schemeClr>
                </a:solidFill>
                <a:latin typeface="Abadi" panose="020B0604020202020204" pitchFamily="34" charset="0"/>
              </a:rPr>
              <a:t>}}</a:t>
            </a:r>
          </a:p>
          <a:p>
            <a:pPr marL="0" indent="0">
              <a:buNone/>
            </a:pPr>
            <a:endParaRPr lang="en-US" dirty="0"/>
          </a:p>
        </p:txBody>
      </p:sp>
    </p:spTree>
    <p:extLst>
      <p:ext uri="{BB962C8B-B14F-4D97-AF65-F5344CB8AC3E}">
        <p14:creationId xmlns:p14="http://schemas.microsoft.com/office/powerpoint/2010/main" val="12011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91EB-8BEE-47B2-9670-DA9FE6B21CE0}"/>
              </a:ext>
            </a:extLst>
          </p:cNvPr>
          <p:cNvSpPr>
            <a:spLocks noGrp="1"/>
          </p:cNvSpPr>
          <p:nvPr>
            <p:ph type="title"/>
          </p:nvPr>
        </p:nvSpPr>
        <p:spPr/>
        <p:txBody>
          <a:bodyPr/>
          <a:lstStyle/>
          <a:p>
            <a:r>
              <a:rPr lang="en-US" dirty="0"/>
              <a:t>MongoDB. Types</a:t>
            </a:r>
          </a:p>
        </p:txBody>
      </p:sp>
      <p:sp>
        <p:nvSpPr>
          <p:cNvPr id="3" name="Content Placeholder 2">
            <a:extLst>
              <a:ext uri="{FF2B5EF4-FFF2-40B4-BE49-F238E27FC236}">
                <a16:creationId xmlns:a16="http://schemas.microsoft.com/office/drawing/2014/main" id="{EB5AF215-C557-44B9-8C64-2BA8815EB7DD}"/>
              </a:ext>
            </a:extLst>
          </p:cNvPr>
          <p:cNvSpPr>
            <a:spLocks noGrp="1"/>
          </p:cNvSpPr>
          <p:nvPr>
            <p:ph idx="1"/>
          </p:nvPr>
        </p:nvSpPr>
        <p:spPr/>
        <p:txBody>
          <a:bodyPr>
            <a:normAutofit/>
          </a:bodyPr>
          <a:lstStyle/>
          <a:p>
            <a:pPr marL="0" indent="0">
              <a:buNone/>
            </a:pPr>
            <a:r>
              <a:rPr lang="en-US" dirty="0"/>
              <a:t>ObjectId 	String 	Object 	Array	 	</a:t>
            </a:r>
          </a:p>
          <a:p>
            <a:pPr marL="0" indent="0">
              <a:buNone/>
            </a:pPr>
            <a:r>
              <a:rPr lang="en-US" dirty="0"/>
              <a:t>Boolean 	Date 		Timestamp	Regular</a:t>
            </a:r>
          </a:p>
          <a:p>
            <a:pPr marL="0" indent="0">
              <a:buNone/>
            </a:pPr>
            <a:r>
              <a:rPr lang="en-US" dirty="0"/>
              <a:t>Double 	32-bit int 	64-bit int 	Decimal128 </a:t>
            </a:r>
          </a:p>
          <a:p>
            <a:pPr marL="0" indent="0">
              <a:buNone/>
            </a:pPr>
            <a:r>
              <a:rPr lang="en-US" dirty="0"/>
              <a:t>JavaScript 	Expression 	Min key	Max key </a:t>
            </a:r>
          </a:p>
          <a:p>
            <a:pPr marL="0" indent="0">
              <a:buNone/>
            </a:pPr>
            <a:r>
              <a:rPr lang="en-US" dirty="0"/>
              <a:t>Binary data	Null</a:t>
            </a:r>
          </a:p>
        </p:txBody>
      </p:sp>
    </p:spTree>
    <p:extLst>
      <p:ext uri="{BB962C8B-B14F-4D97-AF65-F5344CB8AC3E}">
        <p14:creationId xmlns:p14="http://schemas.microsoft.com/office/powerpoint/2010/main" val="2238118425"/>
      </p:ext>
    </p:extLst>
  </p:cSld>
  <p:clrMapOvr>
    <a:masterClrMapping/>
  </p:clrMapOvr>
</p:sld>
</file>

<file path=ppt/theme/theme1.xml><?xml version="1.0" encoding="utf-8"?>
<a:theme xmlns:a="http://schemas.openxmlformats.org/drawingml/2006/main" name="Глубина">
  <a:themeElements>
    <a:clrScheme name="Глубина">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Глубина">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уби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TM04033923[[fn=Глубина]]</Template>
  <TotalTime>723</TotalTime>
  <Words>583</Words>
  <Application>Microsoft Office PowerPoint</Application>
  <PresentationFormat>Widescreen</PresentationFormat>
  <Paragraphs>80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Akzidenz</vt:lpstr>
      <vt:lpstr>Arial</vt:lpstr>
      <vt:lpstr>Calibri</vt:lpstr>
      <vt:lpstr>Corbel</vt:lpstr>
      <vt:lpstr>Source Sans Pro</vt:lpstr>
      <vt:lpstr>Глубина</vt:lpstr>
      <vt:lpstr>MongoDB Tutorial for beginners</vt:lpstr>
      <vt:lpstr>NoSQL. History</vt:lpstr>
      <vt:lpstr>NoSQL. Guarantees</vt:lpstr>
      <vt:lpstr>NoSQL. Why it is popular</vt:lpstr>
      <vt:lpstr>NoSQL. Who are they?</vt:lpstr>
      <vt:lpstr>MongoDB. Inside</vt:lpstr>
      <vt:lpstr>MongoDB.  Advantages</vt:lpstr>
      <vt:lpstr>MongoDB. Document</vt:lpstr>
      <vt:lpstr>MongoDB. Types</vt:lpstr>
      <vt:lpstr>MongoDB vs SQL</vt:lpstr>
      <vt:lpstr>MongoDB. MapReduce</vt:lpstr>
      <vt:lpstr>MongoDB. Typical schema</vt:lpstr>
      <vt:lpstr>MongoDB. Write concern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Tutorial for beginners</dc:title>
  <dc:creator>Aleksey Potapov</dc:creator>
  <cp:lastModifiedBy>Aleksey Potapov</cp:lastModifiedBy>
  <cp:revision>15</cp:revision>
  <dcterms:created xsi:type="dcterms:W3CDTF">2021-09-15T19:30:16Z</dcterms:created>
  <dcterms:modified xsi:type="dcterms:W3CDTF">2021-09-28T08:03:32Z</dcterms:modified>
</cp:coreProperties>
</file>