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/>
          <p:nvPr>
            <p:ph type="subTitle" sz="quarter" idx="1"/>
          </p:nvPr>
        </p:nvSpPr>
        <p:spPr>
          <a:xfrm>
            <a:off x="451659" y="2907924"/>
            <a:ext cx="10652650" cy="521075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b="1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Работа с файлами»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xfrm>
            <a:off x="466723" y="1451148"/>
            <a:ext cx="9295912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Serializable </a:t>
            </a:r>
          </a:p>
        </p:txBody>
      </p:sp>
      <p:sp>
        <p:nvSpPr>
          <p:cNvPr id="155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Работа с файлами»</a:t>
            </a:r>
          </a:p>
        </p:txBody>
      </p:sp>
      <p:sp>
        <p:nvSpPr>
          <p:cNvPr id="156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Сериализация</a:t>
            </a:r>
            <a:r>
              <a:t> - это процесс сохранения состояния объекта в последовательность байт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Десериализация</a:t>
            </a:r>
            <a:r>
              <a:t> - это процесс восстановления объекта из этих байт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Процесс сериализации заключается в стерилизации каждого поля объекта, но только в том случае, если это поле не имеет спецификатора </a:t>
            </a:r>
            <a:r>
              <a:rPr b="1" i="1"/>
              <a:t>static</a:t>
            </a:r>
            <a:r>
              <a:t> или </a:t>
            </a:r>
            <a:r>
              <a:rPr b="1" i="1"/>
              <a:t>transient</a:t>
            </a:r>
            <a:r>
              <a:t>. Поля, помеченные ими не могут быть предметом сериализации</a:t>
            </a:r>
          </a:p>
        </p:txBody>
      </p:sp>
      <p:sp>
        <p:nvSpPr>
          <p:cNvPr id="15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4160" y="3760444"/>
            <a:ext cx="5380718" cy="2959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466723" y="1451148"/>
            <a:ext cx="9295912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Интерфейс Serializable</a:t>
            </a:r>
          </a:p>
        </p:txBody>
      </p:sp>
      <p:sp>
        <p:nvSpPr>
          <p:cNvPr id="161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Работа с файлами»</a:t>
            </a:r>
          </a:p>
        </p:txBody>
      </p:sp>
      <p:sp>
        <p:nvSpPr>
          <p:cNvPr id="162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Для стерилизации объекта класс должен реализовывать интерфейс Serializable</a:t>
            </a:r>
          </a:p>
        </p:txBody>
      </p:sp>
      <p:sp>
        <p:nvSpPr>
          <p:cNvPr id="16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64" name="Rectangle 2"/>
          <p:cNvSpPr/>
          <p:nvPr/>
        </p:nvSpPr>
        <p:spPr>
          <a:xfrm>
            <a:off x="549690" y="2790223"/>
            <a:ext cx="10302220" cy="3103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TextBox 3"/>
          <p:cNvSpPr txBox="1"/>
          <p:nvPr/>
        </p:nvSpPr>
        <p:spPr>
          <a:xfrm>
            <a:off x="785909" y="2975681"/>
            <a:ext cx="4932902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import </a:t>
            </a:r>
            <a:r>
              <a:t>java.io.Serializable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Employee </a:t>
            </a:r>
            <a:r>
              <a:t>implements </a:t>
            </a:r>
            <a:r>
              <a:rPr>
                <a:solidFill>
                  <a:srgbClr val="000000"/>
                </a:solidFill>
              </a:rPr>
              <a:t>Serializable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firstName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lastName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Integer </a:t>
            </a:r>
            <a:r>
              <a:rPr>
                <a:solidFill>
                  <a:srgbClr val="872094"/>
                </a:solidFill>
              </a:rPr>
              <a:t>age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1">
                <a:solidFill>
                  <a:srgbClr val="8C8C8C"/>
                </a:solidFill>
              </a:rPr>
              <a:t>/*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...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466723" y="1451148"/>
            <a:ext cx="9295912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Сериализация объекта</a:t>
            </a:r>
          </a:p>
        </p:txBody>
      </p:sp>
      <p:sp>
        <p:nvSpPr>
          <p:cNvPr id="168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Работа с файлами»</a:t>
            </a:r>
          </a:p>
        </p:txBody>
      </p:sp>
      <p:sp>
        <p:nvSpPr>
          <p:cNvPr id="169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Для сериализации объекта используется класс ObjectOutputStream</a:t>
            </a:r>
          </a:p>
        </p:txBody>
      </p:sp>
      <p:sp>
        <p:nvSpPr>
          <p:cNvPr id="17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71" name="Rectangle 2"/>
          <p:cNvSpPr/>
          <p:nvPr/>
        </p:nvSpPr>
        <p:spPr>
          <a:xfrm>
            <a:off x="521950" y="2790223"/>
            <a:ext cx="10302220" cy="3103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TextBox 3"/>
          <p:cNvSpPr txBox="1"/>
          <p:nvPr/>
        </p:nvSpPr>
        <p:spPr>
          <a:xfrm>
            <a:off x="758169" y="2975681"/>
            <a:ext cx="7967003" cy="252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try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final </a:t>
            </a:r>
            <a:r>
              <a:t>FileOutputStream fos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FileOutputStream(</a:t>
            </a:r>
            <a:r>
              <a:rPr>
                <a:solidFill>
                  <a:srgbClr val="077D16"/>
                </a:solidFill>
              </a:rPr>
              <a:t>"employees.data"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</a:t>
            </a:r>
            <a:r>
              <a:rPr>
                <a:solidFill>
                  <a:srgbClr val="0033B3"/>
                </a:solidFill>
              </a:rPr>
              <a:t>final </a:t>
            </a:r>
            <a:r>
              <a:t>ObjectOutputStream oos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ObjectOutputStream(</a:t>
            </a:r>
            <a:r>
              <a:t>fos</a:t>
            </a:r>
            <a:r>
              <a:rPr>
                <a:solidFill>
                  <a:srgbClr val="080808"/>
                </a:solidFill>
              </a:rPr>
              <a:t>)){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oos</a:t>
            </a:r>
            <a:r>
              <a:t>.writeInt(</a:t>
            </a:r>
            <a:r>
              <a:rPr>
                <a:solidFill>
                  <a:srgbClr val="1750EB"/>
                </a:solidFill>
              </a:rPr>
              <a:t>300</a:t>
            </a:r>
            <a:r>
              <a:t>);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oos</a:t>
            </a:r>
            <a:r>
              <a:rPr>
                <a:solidFill>
                  <a:srgbClr val="080808"/>
                </a:solidFill>
              </a:rPr>
              <a:t>.writeObject(</a:t>
            </a:r>
            <a:r>
              <a:t>"Test Message"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oos</a:t>
            </a:r>
            <a:r>
              <a:t>.writeObject(</a:t>
            </a:r>
            <a:r>
              <a:rPr>
                <a:solidFill>
                  <a:srgbClr val="000000"/>
                </a:solidFill>
              </a:rPr>
              <a:t>LocalDateTime</a:t>
            </a:r>
            <a:r>
              <a:t>.</a:t>
            </a:r>
            <a:r>
              <a:rPr i="1"/>
              <a:t>now</a:t>
            </a:r>
            <a:r>
              <a:t>());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oos</a:t>
            </a:r>
            <a:r>
              <a:t>.writeObject(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Employee(</a:t>
            </a:r>
            <a:r>
              <a:rPr>
                <a:solidFill>
                  <a:srgbClr val="077D16"/>
                </a:solidFill>
              </a:rPr>
              <a:t>"John"</a:t>
            </a:r>
            <a:r>
              <a:t>, </a:t>
            </a:r>
            <a:r>
              <a:rPr>
                <a:solidFill>
                  <a:srgbClr val="077D16"/>
                </a:solidFill>
              </a:rPr>
              <a:t>"Doe"</a:t>
            </a:r>
            <a:r>
              <a:t>, </a:t>
            </a:r>
            <a:r>
              <a:rPr>
                <a:solidFill>
                  <a:srgbClr val="1750EB"/>
                </a:solidFill>
              </a:rPr>
              <a:t>24</a:t>
            </a:r>
            <a:r>
              <a:t>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Exception </a:t>
            </a:r>
            <a:r>
              <a:rPr>
                <a:solidFill>
                  <a:srgbClr val="080808"/>
                </a:solidFill>
              </a:rPr>
              <a:t>e)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e.printStackTrace();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466723" y="1451148"/>
            <a:ext cx="9295912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Десериализация объекта</a:t>
            </a:r>
          </a:p>
        </p:txBody>
      </p:sp>
      <p:sp>
        <p:nvSpPr>
          <p:cNvPr id="175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Работа с файлами»</a:t>
            </a:r>
          </a:p>
        </p:txBody>
      </p:sp>
      <p:sp>
        <p:nvSpPr>
          <p:cNvPr id="176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Для десериализации объекта используется класс ObjectInputStream</a:t>
            </a:r>
          </a:p>
        </p:txBody>
      </p:sp>
      <p:sp>
        <p:nvSpPr>
          <p:cNvPr id="17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78" name="Rectangle 2"/>
          <p:cNvSpPr/>
          <p:nvPr/>
        </p:nvSpPr>
        <p:spPr>
          <a:xfrm>
            <a:off x="605171" y="2790223"/>
            <a:ext cx="10302221" cy="3103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TextBox 3"/>
          <p:cNvSpPr txBox="1"/>
          <p:nvPr/>
        </p:nvSpPr>
        <p:spPr>
          <a:xfrm>
            <a:off x="799780" y="2975681"/>
            <a:ext cx="8313394" cy="252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try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final </a:t>
            </a:r>
            <a:r>
              <a:t>FileInputStream fis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FileInputStream(</a:t>
            </a:r>
            <a:r>
              <a:rPr>
                <a:solidFill>
                  <a:srgbClr val="077D16"/>
                </a:solidFill>
              </a:rPr>
              <a:t>"employees.data"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</a:t>
            </a:r>
            <a:r>
              <a:rPr>
                <a:solidFill>
                  <a:srgbClr val="0033B3"/>
                </a:solidFill>
              </a:rPr>
              <a:t>final </a:t>
            </a:r>
            <a:r>
              <a:t>ObjectInputStream ois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ObjectInputStream(</a:t>
            </a:r>
            <a:r>
              <a:t>fis</a:t>
            </a:r>
            <a:r>
              <a:rPr>
                <a:solidFill>
                  <a:srgbClr val="080808"/>
                </a:solidFill>
              </a:rPr>
              <a:t>)){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final int </a:t>
            </a:r>
            <a:r>
              <a:rPr>
                <a:solidFill>
                  <a:srgbClr val="000000"/>
                </a:solidFill>
              </a:rPr>
              <a:t>num </a:t>
            </a:r>
            <a:r>
              <a:t>= </a:t>
            </a:r>
            <a:r>
              <a:rPr>
                <a:solidFill>
                  <a:srgbClr val="000000"/>
                </a:solidFill>
              </a:rPr>
              <a:t>ois</a:t>
            </a:r>
            <a:r>
              <a:t>.readInt();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final </a:t>
            </a:r>
            <a:r>
              <a:t>String message </a:t>
            </a:r>
            <a:r>
              <a:rPr>
                <a:solidFill>
                  <a:srgbClr val="080808"/>
                </a:solidFill>
              </a:rPr>
              <a:t>= (</a:t>
            </a:r>
            <a:r>
              <a:t>String</a:t>
            </a:r>
            <a:r>
              <a:rPr>
                <a:solidFill>
                  <a:srgbClr val="080808"/>
                </a:solidFill>
              </a:rPr>
              <a:t>) </a:t>
            </a:r>
            <a:r>
              <a:t>ois</a:t>
            </a:r>
            <a:r>
              <a:rPr>
                <a:solidFill>
                  <a:srgbClr val="080808"/>
                </a:solidFill>
              </a:rPr>
              <a:t>.readObject();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final </a:t>
            </a:r>
            <a:r>
              <a:t>LocalDateTime time </a:t>
            </a:r>
            <a:r>
              <a:rPr>
                <a:solidFill>
                  <a:srgbClr val="080808"/>
                </a:solidFill>
              </a:rPr>
              <a:t>= (</a:t>
            </a:r>
            <a:r>
              <a:t>LocalDateTime</a:t>
            </a:r>
            <a:r>
              <a:rPr>
                <a:solidFill>
                  <a:srgbClr val="080808"/>
                </a:solidFill>
              </a:rPr>
              <a:t>) </a:t>
            </a:r>
            <a:r>
              <a:t>ois</a:t>
            </a:r>
            <a:r>
              <a:rPr>
                <a:solidFill>
                  <a:srgbClr val="080808"/>
                </a:solidFill>
              </a:rPr>
              <a:t>.readObject();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final </a:t>
            </a:r>
            <a:r>
              <a:t>Employee employee </a:t>
            </a:r>
            <a:r>
              <a:rPr>
                <a:solidFill>
                  <a:srgbClr val="080808"/>
                </a:solidFill>
              </a:rPr>
              <a:t>= (</a:t>
            </a:r>
            <a:r>
              <a:t>Employee</a:t>
            </a:r>
            <a:r>
              <a:rPr>
                <a:solidFill>
                  <a:srgbClr val="080808"/>
                </a:solidFill>
              </a:rPr>
              <a:t>) </a:t>
            </a:r>
            <a:r>
              <a:t>ois</a:t>
            </a:r>
            <a:r>
              <a:rPr>
                <a:solidFill>
                  <a:srgbClr val="080808"/>
                </a:solidFill>
              </a:rPr>
              <a:t>.readObject();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Exception </a:t>
            </a:r>
            <a:r>
              <a:rPr>
                <a:solidFill>
                  <a:srgbClr val="080808"/>
                </a:solidFill>
              </a:rPr>
              <a:t>e)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e.printStackTrace();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66723" y="145114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Рассматриваемые вопросы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0999"/>
            <a:ext cx="730948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Работа с файлами»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Общая концепция потоков ввода-вывода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Reader и InputStream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Writer и OutputStream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Особенности потоков ввода-вывода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Буферизация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 Scanner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Сериализация объектов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466723" y="145114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Общая концепция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Работа с файлами»</a:t>
            </a:r>
          </a:p>
        </p:txBody>
      </p:sp>
      <p:sp>
        <p:nvSpPr>
          <p:cNvPr id="10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6656" y="2302164"/>
            <a:ext cx="7538688" cy="1951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6656" y="4545326"/>
            <a:ext cx="7538688" cy="1862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466723" y="145114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Reader и InputStream</a:t>
            </a:r>
          </a:p>
        </p:txBody>
      </p:sp>
      <p:sp>
        <p:nvSpPr>
          <p:cNvPr id="109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Работа с файлами»</a:t>
            </a:r>
          </a:p>
        </p:txBody>
      </p:sp>
      <p:sp>
        <p:nvSpPr>
          <p:cNvPr id="110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Reader и InputStream предоставляют схожий набор методов, но оперируют различными типами данных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InputStream содержит следующие методы для чтения байт и массивов байт</a:t>
            </a:r>
          </a:p>
        </p:txBody>
      </p:sp>
      <p:sp>
        <p:nvSpPr>
          <p:cNvPr id="11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12" name="Rectangle 2"/>
          <p:cNvSpPr/>
          <p:nvPr/>
        </p:nvSpPr>
        <p:spPr>
          <a:xfrm>
            <a:off x="563560" y="3395122"/>
            <a:ext cx="9850179" cy="1071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TextBox 3"/>
          <p:cNvSpPr txBox="1"/>
          <p:nvPr/>
        </p:nvSpPr>
        <p:spPr>
          <a:xfrm>
            <a:off x="799780" y="3580580"/>
            <a:ext cx="5865186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 </a:t>
            </a:r>
            <a:r>
              <a:rPr>
                <a:solidFill>
                  <a:srgbClr val="00627A"/>
                </a:solidFill>
              </a:rPr>
              <a:t>read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read</a:t>
            </a:r>
            <a:r>
              <a:t>(</a:t>
            </a:r>
            <a:r>
              <a:rPr>
                <a:solidFill>
                  <a:srgbClr val="0033B3"/>
                </a:solidFill>
              </a:rPr>
              <a:t>byte </a:t>
            </a:r>
            <a:r>
              <a:t>cbuf[]);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read</a:t>
            </a:r>
            <a:r>
              <a:t>(</a:t>
            </a:r>
            <a:r>
              <a:rPr>
                <a:solidFill>
                  <a:srgbClr val="0033B3"/>
                </a:solidFill>
              </a:rPr>
              <a:t>byte </a:t>
            </a:r>
            <a:r>
              <a:t>cbuf[],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offset,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length);</a:t>
            </a:r>
          </a:p>
        </p:txBody>
      </p:sp>
      <p:sp>
        <p:nvSpPr>
          <p:cNvPr id="114" name="Rectangle 2"/>
          <p:cNvSpPr/>
          <p:nvPr/>
        </p:nvSpPr>
        <p:spPr>
          <a:xfrm>
            <a:off x="563560" y="5262820"/>
            <a:ext cx="9850179" cy="1071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TextBox 3"/>
          <p:cNvSpPr txBox="1"/>
          <p:nvPr/>
        </p:nvSpPr>
        <p:spPr>
          <a:xfrm>
            <a:off x="799780" y="5448278"/>
            <a:ext cx="5865186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 </a:t>
            </a:r>
            <a:r>
              <a:rPr>
                <a:solidFill>
                  <a:srgbClr val="00627A"/>
                </a:solidFill>
              </a:rPr>
              <a:t>read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read</a:t>
            </a:r>
            <a:r>
              <a:t>(</a:t>
            </a:r>
            <a:r>
              <a:rPr>
                <a:solidFill>
                  <a:srgbClr val="0033B3"/>
                </a:solidFill>
              </a:rPr>
              <a:t>char </a:t>
            </a:r>
            <a:r>
              <a:t>cbuf[]);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read</a:t>
            </a:r>
            <a:r>
              <a:t>(</a:t>
            </a:r>
            <a:r>
              <a:rPr>
                <a:solidFill>
                  <a:srgbClr val="0033B3"/>
                </a:solidFill>
              </a:rPr>
              <a:t>char </a:t>
            </a:r>
            <a:r>
              <a:t>cbuf[],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offset,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length);</a:t>
            </a:r>
          </a:p>
        </p:txBody>
      </p:sp>
      <p:sp>
        <p:nvSpPr>
          <p:cNvPr id="116" name="Rectangle 8"/>
          <p:cNvSpPr txBox="1"/>
          <p:nvPr/>
        </p:nvSpPr>
        <p:spPr>
          <a:xfrm>
            <a:off x="512443" y="4706884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Reader определяет такие же методы, но для чтения символов и массивов символов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466723" y="145114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Writer и OutputStream</a:t>
            </a:r>
          </a:p>
        </p:txBody>
      </p:sp>
      <p:sp>
        <p:nvSpPr>
          <p:cNvPr id="119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Работа с файлами»</a:t>
            </a:r>
          </a:p>
        </p:txBody>
      </p:sp>
      <p:sp>
        <p:nvSpPr>
          <p:cNvPr id="120" name="Rectangle 8"/>
          <p:cNvSpPr txBox="1"/>
          <p:nvPr/>
        </p:nvSpPr>
        <p:spPr>
          <a:xfrm>
            <a:off x="512443" y="2098675"/>
            <a:ext cx="10986136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Writer и OutputStream построены аналогично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OutputStream содержит следующие методы для записи байт и массивов байт</a:t>
            </a:r>
          </a:p>
        </p:txBody>
      </p:sp>
      <p:sp>
        <p:nvSpPr>
          <p:cNvPr id="12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22" name="Rectangle 2"/>
          <p:cNvSpPr/>
          <p:nvPr/>
        </p:nvSpPr>
        <p:spPr>
          <a:xfrm>
            <a:off x="563560" y="3395122"/>
            <a:ext cx="9850179" cy="1071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TextBox 3"/>
          <p:cNvSpPr txBox="1"/>
          <p:nvPr/>
        </p:nvSpPr>
        <p:spPr>
          <a:xfrm>
            <a:off x="799780" y="3580580"/>
            <a:ext cx="5865186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write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80808"/>
                </a:solidFill>
              </a:rPr>
              <a:t>c);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write</a:t>
            </a:r>
            <a:r>
              <a:t>(</a:t>
            </a:r>
            <a:r>
              <a:rPr>
                <a:solidFill>
                  <a:srgbClr val="0033B3"/>
                </a:solidFill>
              </a:rPr>
              <a:t>byte </a:t>
            </a:r>
            <a:r>
              <a:t>cbuf[]);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write</a:t>
            </a:r>
            <a:r>
              <a:t>(</a:t>
            </a:r>
            <a:r>
              <a:rPr>
                <a:solidFill>
                  <a:srgbClr val="0033B3"/>
                </a:solidFill>
              </a:rPr>
              <a:t>byte </a:t>
            </a:r>
            <a:r>
              <a:t>cbuf[],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offset,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length);</a:t>
            </a:r>
          </a:p>
        </p:txBody>
      </p:sp>
      <p:sp>
        <p:nvSpPr>
          <p:cNvPr id="124" name="Rectangle 2"/>
          <p:cNvSpPr/>
          <p:nvPr/>
        </p:nvSpPr>
        <p:spPr>
          <a:xfrm>
            <a:off x="563560" y="5262821"/>
            <a:ext cx="9850179" cy="1071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TextBox 3"/>
          <p:cNvSpPr txBox="1"/>
          <p:nvPr/>
        </p:nvSpPr>
        <p:spPr>
          <a:xfrm>
            <a:off x="799780" y="5448278"/>
            <a:ext cx="5865186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write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80808"/>
                </a:solidFill>
              </a:rPr>
              <a:t>c);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write</a:t>
            </a:r>
            <a:r>
              <a:t>(</a:t>
            </a:r>
            <a:r>
              <a:rPr>
                <a:solidFill>
                  <a:srgbClr val="0033B3"/>
                </a:solidFill>
              </a:rPr>
              <a:t>char </a:t>
            </a:r>
            <a:r>
              <a:t>cbuf[]);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write</a:t>
            </a:r>
            <a:r>
              <a:t>(</a:t>
            </a:r>
            <a:r>
              <a:rPr>
                <a:solidFill>
                  <a:srgbClr val="0033B3"/>
                </a:solidFill>
              </a:rPr>
              <a:t>char </a:t>
            </a:r>
            <a:r>
              <a:t>cbuf[],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offset,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length);</a:t>
            </a:r>
          </a:p>
        </p:txBody>
      </p:sp>
      <p:sp>
        <p:nvSpPr>
          <p:cNvPr id="126" name="Rectangle 8"/>
          <p:cNvSpPr txBox="1"/>
          <p:nvPr/>
        </p:nvSpPr>
        <p:spPr>
          <a:xfrm>
            <a:off x="512443" y="4706884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Writer определяет такие же методы, но для записи символов и массивов символов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466723" y="1451148"/>
            <a:ext cx="9295912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Особенности потоков ввода-вывода</a:t>
            </a:r>
          </a:p>
        </p:txBody>
      </p:sp>
      <p:sp>
        <p:nvSpPr>
          <p:cNvPr id="129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Работа с файлами»</a:t>
            </a:r>
          </a:p>
        </p:txBody>
      </p:sp>
      <p:sp>
        <p:nvSpPr>
          <p:cNvPr id="130" name="Rectangle 8"/>
          <p:cNvSpPr txBox="1"/>
          <p:nvPr/>
        </p:nvSpPr>
        <p:spPr>
          <a:xfrm>
            <a:off x="512443" y="2098675"/>
            <a:ext cx="10986136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Все потоки чтения и записи (символьные и байтовые) автоматически открываются при их создании. После использования необходимо принудительно закрывать потоки с помощью метода close()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Так же можно воспользоваться конструкцией try-with-resources, который умеет закрывать ресурсы с интерфейсом AutoClosable</a:t>
            </a:r>
          </a:p>
        </p:txBody>
      </p:sp>
      <p:sp>
        <p:nvSpPr>
          <p:cNvPr id="13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3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16809" y="1406863"/>
            <a:ext cx="730516" cy="728335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ectangle 2"/>
          <p:cNvSpPr/>
          <p:nvPr/>
        </p:nvSpPr>
        <p:spPr>
          <a:xfrm>
            <a:off x="563560" y="3532838"/>
            <a:ext cx="10302221" cy="3103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extBox 3"/>
          <p:cNvSpPr txBox="1"/>
          <p:nvPr/>
        </p:nvSpPr>
        <p:spPr>
          <a:xfrm>
            <a:off x="799780" y="3718296"/>
            <a:ext cx="4932901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FileWriter </a:t>
            </a:r>
            <a:r>
              <a:t>fileWriter = </a:t>
            </a:r>
            <a:r>
              <a:rPr>
                <a:solidFill>
                  <a:srgbClr val="0033B3"/>
                </a:solidFill>
              </a:rPr>
              <a:t>null</a:t>
            </a:r>
            <a:r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try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fileWriter 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FileWriter(</a:t>
            </a:r>
            <a:r>
              <a:rPr>
                <a:solidFill>
                  <a:srgbClr val="077D16"/>
                </a:solidFill>
              </a:rPr>
              <a:t>"sample.txt"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fileWriter.write(</a:t>
            </a:r>
            <a:r>
              <a:rPr>
                <a:solidFill>
                  <a:srgbClr val="077D16"/>
                </a:solidFill>
              </a:rPr>
              <a:t>"Hello students"</a:t>
            </a:r>
            <a:r>
              <a:t>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IOException </a:t>
            </a:r>
            <a:r>
              <a:rPr>
                <a:solidFill>
                  <a:srgbClr val="080808"/>
                </a:solidFill>
              </a:rPr>
              <a:t>e)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e.printStackTrace();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finally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(fileWriter != </a:t>
            </a:r>
            <a:r>
              <a:rPr>
                <a:solidFill>
                  <a:srgbClr val="0033B3"/>
                </a:solidFill>
              </a:rPr>
              <a:t>null</a:t>
            </a:r>
            <a: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try </a:t>
            </a:r>
            <a:r>
              <a:t>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fileWriter.close();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IOException </a:t>
            </a:r>
            <a:r>
              <a:rPr>
                <a:solidFill>
                  <a:srgbClr val="080808"/>
                </a:solidFill>
              </a:rPr>
              <a:t>ignored) { </a:t>
            </a: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35" name="TextBox 3"/>
          <p:cNvSpPr txBox="1"/>
          <p:nvPr/>
        </p:nvSpPr>
        <p:spPr>
          <a:xfrm>
            <a:off x="5934898" y="3718296"/>
            <a:ext cx="4932901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try </a:t>
            </a:r>
            <a:r>
              <a:rPr>
                <a:solidFill>
                  <a:srgbClr val="080808"/>
                </a:solidFill>
              </a:rPr>
              <a:t>(</a:t>
            </a:r>
            <a:r>
              <a:t>FileReader fileReader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FileReader(</a:t>
            </a:r>
            <a:r>
              <a:rPr>
                <a:solidFill>
                  <a:srgbClr val="077D16"/>
                </a:solidFill>
              </a:rPr>
              <a:t>"sample.txt"</a:t>
            </a:r>
            <a:r>
              <a:rPr>
                <a:solidFill>
                  <a:srgbClr val="080808"/>
                </a:solidFill>
              </a:rPr>
              <a:t>))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c;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while </a:t>
            </a:r>
            <a:r>
              <a:t>((c = </a:t>
            </a:r>
            <a:r>
              <a:rPr>
                <a:solidFill>
                  <a:srgbClr val="000000"/>
                </a:solidFill>
              </a:rPr>
              <a:t>fileReader</a:t>
            </a:r>
            <a:r>
              <a:t>.read()) != -</a:t>
            </a:r>
            <a:r>
              <a:rPr>
                <a:solidFill>
                  <a:srgbClr val="1750EB"/>
                </a:solidFill>
              </a:rPr>
              <a:t>1</a:t>
            </a:r>
            <a: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.print((</a:t>
            </a:r>
            <a:r>
              <a:rPr>
                <a:solidFill>
                  <a:srgbClr val="0033B3"/>
                </a:solidFill>
              </a:rPr>
              <a:t>char</a:t>
            </a:r>
            <a:r>
              <a:t>) c);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IOException </a:t>
            </a:r>
            <a:r>
              <a:rPr>
                <a:solidFill>
                  <a:srgbClr val="080808"/>
                </a:solidFill>
              </a:rPr>
              <a:t>e)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e.printStackTrace();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xfrm>
            <a:off x="466723" y="145114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Буферизация</a:t>
            </a:r>
          </a:p>
        </p:txBody>
      </p:sp>
      <p:sp>
        <p:nvSpPr>
          <p:cNvPr id="138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Работа с файлами»</a:t>
            </a:r>
          </a:p>
        </p:txBody>
      </p:sp>
      <p:sp>
        <p:nvSpPr>
          <p:cNvPr id="139" name="Rectangle 8"/>
          <p:cNvSpPr txBox="1"/>
          <p:nvPr/>
        </p:nvSpPr>
        <p:spPr>
          <a:xfrm>
            <a:off x="512443" y="2098675"/>
            <a:ext cx="10986136" cy="226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Буферизированные потоки как правило более эффективны, за счет буферизации данных при чтении или записи, тем самым уменьшая количество обращений к источнику данных. Поэтому данные классы часто используют с другими потоками.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Классы для буферизации: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BufferedReader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BufferedInputStream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BufferedWriter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BufferedOutputStream</a:t>
            </a:r>
          </a:p>
        </p:txBody>
      </p:sp>
      <p:sp>
        <p:nvSpPr>
          <p:cNvPr id="14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466723" y="1438274"/>
            <a:ext cx="8015883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Использование буферизации</a:t>
            </a:r>
          </a:p>
        </p:txBody>
      </p:sp>
      <p:sp>
        <p:nvSpPr>
          <p:cNvPr id="143" name="Rectangle 5"/>
          <p:cNvSpPr txBox="1"/>
          <p:nvPr/>
        </p:nvSpPr>
        <p:spPr>
          <a:xfrm>
            <a:off x="512444" y="381000"/>
            <a:ext cx="871530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Работа с файлами»</a:t>
            </a:r>
          </a:p>
        </p:txBody>
      </p:sp>
      <p:sp>
        <p:nvSpPr>
          <p:cNvPr id="14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45" name="Rectangle 2"/>
          <p:cNvSpPr/>
          <p:nvPr/>
        </p:nvSpPr>
        <p:spPr>
          <a:xfrm>
            <a:off x="584199" y="2078038"/>
            <a:ext cx="10045926" cy="45263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TextBox 3"/>
          <p:cNvSpPr txBox="1"/>
          <p:nvPr/>
        </p:nvSpPr>
        <p:spPr>
          <a:xfrm>
            <a:off x="820419" y="2263495"/>
            <a:ext cx="5865186" cy="415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try </a:t>
            </a:r>
            <a:r>
              <a:rPr>
                <a:solidFill>
                  <a:srgbClr val="080808"/>
                </a:solidFill>
              </a:rPr>
              <a:t>(</a:t>
            </a:r>
            <a:r>
              <a:t>BufferedWriter bw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BufferedWriter(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FileWriter(</a:t>
            </a:r>
            <a:r>
              <a:rPr>
                <a:solidFill>
                  <a:srgbClr val="077D16"/>
                </a:solidFill>
              </a:rPr>
              <a:t>"sample.txt"</a:t>
            </a:r>
            <a:r>
              <a:rPr>
                <a:solidFill>
                  <a:srgbClr val="080808"/>
                </a:solidFill>
              </a:rPr>
              <a:t>)))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bw</a:t>
            </a:r>
            <a:r>
              <a:rPr>
                <a:solidFill>
                  <a:srgbClr val="080808"/>
                </a:solidFill>
              </a:rPr>
              <a:t>.write(</a:t>
            </a:r>
            <a:r>
              <a:t>"line 1"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bw</a:t>
            </a:r>
            <a:r>
              <a:t>.newLine();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bw</a:t>
            </a:r>
            <a:r>
              <a:rPr>
                <a:solidFill>
                  <a:srgbClr val="080808"/>
                </a:solidFill>
              </a:rPr>
              <a:t>.write(</a:t>
            </a:r>
            <a:r>
              <a:t>"line 2"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IOException </a:t>
            </a:r>
            <a:r>
              <a:rPr>
                <a:solidFill>
                  <a:srgbClr val="080808"/>
                </a:solidFill>
              </a:rPr>
              <a:t>e)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e.printStackTrace();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try </a:t>
            </a:r>
            <a:r>
              <a:rPr>
                <a:solidFill>
                  <a:srgbClr val="080808"/>
                </a:solidFill>
              </a:rPr>
              <a:t>(</a:t>
            </a:r>
            <a:r>
              <a:t>BufferedReader br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BufferedReader(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FileReader(</a:t>
            </a:r>
            <a:r>
              <a:rPr>
                <a:solidFill>
                  <a:srgbClr val="077D16"/>
                </a:solidFill>
              </a:rPr>
              <a:t>"sample.txt"</a:t>
            </a:r>
            <a:r>
              <a:rPr>
                <a:solidFill>
                  <a:srgbClr val="080808"/>
                </a:solidFill>
              </a:rPr>
              <a:t>)))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String </a:t>
            </a:r>
            <a:r>
              <a:rPr>
                <a:solidFill>
                  <a:srgbClr val="080808"/>
                </a:solidFill>
              </a:rPr>
              <a:t>line;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если line = null -&gt; конец файла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while </a:t>
            </a:r>
            <a:r>
              <a:t>((line = </a:t>
            </a:r>
            <a:r>
              <a:rPr>
                <a:solidFill>
                  <a:srgbClr val="000000"/>
                </a:solidFill>
              </a:rPr>
              <a:t>br</a:t>
            </a:r>
            <a:r>
              <a:t>.readLine()) != </a:t>
            </a:r>
            <a:r>
              <a:rPr>
                <a:solidFill>
                  <a:srgbClr val="0033B3"/>
                </a:solidFill>
              </a:rPr>
              <a:t>null</a:t>
            </a:r>
            <a: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.println(line);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IOException </a:t>
            </a:r>
            <a:r>
              <a:rPr>
                <a:solidFill>
                  <a:srgbClr val="080808"/>
                </a:solidFill>
              </a:rPr>
              <a:t>e)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e.printStackTrace();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466723" y="1451148"/>
            <a:ext cx="9295912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Класс Scanner</a:t>
            </a:r>
          </a:p>
        </p:txBody>
      </p:sp>
      <p:sp>
        <p:nvSpPr>
          <p:cNvPr id="149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Работа с файлами»</a:t>
            </a:r>
          </a:p>
        </p:txBody>
      </p:sp>
      <p:sp>
        <p:nvSpPr>
          <p:cNvPr id="150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Для чтения из консоли используется класс Scanner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Методы: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boolean hasNext()</a:t>
            </a:r>
            <a:r>
              <a:t> - для проверки наличия лексемы в консоли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boolean hasNext</a:t>
            </a:r>
            <a:r>
              <a:rPr b="1" i="1" u="sng"/>
              <a:t>Тип</a:t>
            </a:r>
            <a:r>
              <a:rPr b="1"/>
              <a:t>()</a:t>
            </a:r>
            <a:r>
              <a:t> - для проверки наличия значения конкретного типа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 u="sng"/>
              <a:t>тип</a:t>
            </a:r>
            <a:r>
              <a:rPr b="1"/>
              <a:t> next</a:t>
            </a:r>
            <a:r>
              <a:rPr b="1" i="1" u="sng"/>
              <a:t>Тип</a:t>
            </a:r>
            <a:r>
              <a:rPr b="1"/>
              <a:t>() </a:t>
            </a:r>
            <a:r>
              <a:t>- считывание данных конкретного типа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String next()</a:t>
            </a:r>
            <a:r>
              <a:t> - считывание произвольной лексемы</a:t>
            </a:r>
          </a:p>
        </p:txBody>
      </p:sp>
      <p:sp>
        <p:nvSpPr>
          <p:cNvPr id="15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5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16810" y="1406863"/>
            <a:ext cx="730516" cy="728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