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2"/>
  </p:handoutMasterIdLst>
  <p:sldIdLst>
    <p:sldId id="256" r:id="rId2"/>
    <p:sldId id="262" r:id="rId3"/>
    <p:sldId id="280" r:id="rId4"/>
    <p:sldId id="281" r:id="rId5"/>
    <p:sldId id="267" r:id="rId6"/>
    <p:sldId id="268" r:id="rId7"/>
    <p:sldId id="269" r:id="rId8"/>
    <p:sldId id="282" r:id="rId9"/>
    <p:sldId id="283" r:id="rId10"/>
    <p:sldId id="284" r:id="rId11"/>
    <p:sldId id="285" r:id="rId12"/>
    <p:sldId id="275" r:id="rId13"/>
    <p:sldId id="276" r:id="rId14"/>
    <p:sldId id="277" r:id="rId15"/>
    <p:sldId id="278" r:id="rId16"/>
    <p:sldId id="279" r:id="rId17"/>
    <p:sldId id="286" r:id="rId18"/>
    <p:sldId id="288" r:id="rId19"/>
    <p:sldId id="289" r:id="rId20"/>
    <p:sldId id="29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000B"/>
    <a:srgbClr val="29364B"/>
    <a:srgbClr val="481419"/>
    <a:srgbClr val="006CFF"/>
    <a:srgbClr val="0041B6"/>
    <a:srgbClr val="F9D600"/>
    <a:srgbClr val="324057"/>
    <a:srgbClr val="007CCE"/>
    <a:srgbClr val="2A1255"/>
    <a:srgbClr val="A58C5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747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36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00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465729"/>
            <a:ext cx="7869891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37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superdatascience.com/wp-content/uploads/2017/07/lbp-labeling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superdatascience.com/wp-content/uploads/2017/07/lbp-histogram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92877" y="3429000"/>
            <a:ext cx="7899785" cy="9561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Распознавание лиц на </a:t>
            </a:r>
            <a:r>
              <a:rPr lang="en-US" sz="6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Python </a:t>
            </a:r>
          </a:p>
          <a:p>
            <a:r>
              <a:rPr lang="en-US" sz="6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(</a:t>
            </a:r>
            <a:r>
              <a:rPr lang="en-US" sz="66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OpenCV</a:t>
            </a:r>
            <a:r>
              <a:rPr lang="en-US" sz="6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 </a:t>
            </a:r>
            <a:r>
              <a:rPr lang="ru-RU" sz="6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и </a:t>
            </a:r>
            <a:r>
              <a:rPr lang="en-US" sz="66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Dlib</a:t>
            </a:r>
            <a:r>
              <a:rPr lang="en-US" sz="6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)</a:t>
            </a:r>
            <a:endParaRPr lang="en-US" sz="6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06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7629" y="231228"/>
            <a:ext cx="7886700" cy="1337732"/>
          </a:xfrm>
        </p:spPr>
        <p:txBody>
          <a:bodyPr/>
          <a:lstStyle/>
          <a:p>
            <a:pPr algn="ctr"/>
            <a:r>
              <a:rPr lang="en-US" b="1" dirty="0" smtClean="0"/>
              <a:t>Local Binary Patterns Histograms</a:t>
            </a:r>
            <a:r>
              <a:rPr lang="ru-RU" b="1" dirty="0" smtClean="0"/>
              <a:t> (</a:t>
            </a:r>
            <a:r>
              <a:rPr lang="en-US" b="1" dirty="0" smtClean="0"/>
              <a:t>LBPH</a:t>
            </a:r>
            <a:r>
              <a:rPr lang="ru-RU" b="1" dirty="0" smtClean="0"/>
              <a:t>)</a:t>
            </a:r>
            <a:endParaRPr lang="ru-RU" dirty="0"/>
          </a:p>
        </p:txBody>
      </p:sp>
      <p:pic>
        <p:nvPicPr>
          <p:cNvPr id="4" name="Picture 2" descr="OpenCV LBPH Recognizer for Face Recogni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31402"/>
            <a:ext cx="6905590" cy="2154545"/>
          </a:xfrm>
          <a:prstGeom prst="rect">
            <a:avLst/>
          </a:prstGeom>
          <a:noFill/>
        </p:spPr>
      </p:pic>
      <p:pic>
        <p:nvPicPr>
          <p:cNvPr id="6" name="Picture 2" descr="LBPH Histogram Samp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25096" y="3590596"/>
            <a:ext cx="38100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7629" y="231228"/>
            <a:ext cx="7886700" cy="1337732"/>
          </a:xfrm>
        </p:spPr>
        <p:txBody>
          <a:bodyPr/>
          <a:lstStyle/>
          <a:p>
            <a:pPr algn="ctr"/>
            <a:r>
              <a:rPr lang="en-US" b="1" dirty="0" smtClean="0"/>
              <a:t>Local Binary Patterns Histograms</a:t>
            </a:r>
            <a:r>
              <a:rPr lang="ru-RU" b="1" dirty="0" smtClean="0"/>
              <a:t> (</a:t>
            </a:r>
            <a:r>
              <a:rPr lang="en-US" b="1" dirty="0" smtClean="0"/>
              <a:t>LBPH</a:t>
            </a:r>
            <a:r>
              <a:rPr lang="ru-RU" b="1" dirty="0" smtClean="0"/>
              <a:t>)</a:t>
            </a:r>
            <a:endParaRPr lang="ru-RU" dirty="0"/>
          </a:p>
        </p:txBody>
      </p:sp>
      <p:pic>
        <p:nvPicPr>
          <p:cNvPr id="5" name="Picture 2" descr="OpenCV LBPH Recognizer Principal Components for Face Recogni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4063" y="2042281"/>
            <a:ext cx="5561656" cy="3181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7650" name="Picture 2" descr="https://2.bp.blogspot.com/-WKpHkXEYCjU/WJ_RsmEFIfI/AAAAAAAAAn8/ovc4Fx5M7IovTiLCrGP4pDsP7emrzqzWQCEw/s1600/deep_learning_magic3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14290"/>
            <a:ext cx="4143404" cy="64335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dirty="0" smtClean="0"/>
              <a:t>Гистограмма направленных градиентов (</a:t>
            </a:r>
            <a:r>
              <a:rPr lang="en-US" sz="3200" dirty="0" smtClean="0"/>
              <a:t>HOG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15313" y="1306880"/>
            <a:ext cx="8429297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200" dirty="0" smtClean="0">
                <a:latin typeface="+mj-lt"/>
                <a:cs typeface="Courier New" pitchFamily="49" charset="0"/>
              </a:rPr>
              <a:t>	Основной </a:t>
            </a:r>
            <a:r>
              <a:rPr lang="ru-RU" sz="2200" dirty="0">
                <a:latin typeface="+mj-lt"/>
                <a:cs typeface="Courier New" pitchFamily="49" charset="0"/>
              </a:rPr>
              <a:t>идеей алгоритма является допущение, что внешний вид и форма объекта на участке изображения могут быть описаны распределением градиентов интенсивности или направлением краев. </a:t>
            </a:r>
          </a:p>
        </p:txBody>
      </p:sp>
      <p:pic>
        <p:nvPicPr>
          <p:cNvPr id="7" name="Picture 2" descr="https://habrastorage.org/files/1c8/cb8/cd6/1c8cb8cd6b344d84a196e4b82d9a406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857496"/>
            <a:ext cx="5338572" cy="37175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9700" name="Picture 4" descr="https://habrastorage.org/getpro/habr/post_images/d0f/149/d6e/d0f149d6e382db17069afd10a823eba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071546"/>
            <a:ext cx="5319048" cy="50620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1746" name="Picture 2" descr="https://habrastorage.org/files/d4a/792/758/d4a792758d3943fcae4ec69ef1fbd06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286256"/>
            <a:ext cx="8490411" cy="2379084"/>
          </a:xfrm>
          <a:prstGeom prst="rect">
            <a:avLst/>
          </a:prstGeom>
          <a:noFill/>
        </p:spPr>
      </p:pic>
      <p:pic>
        <p:nvPicPr>
          <p:cNvPr id="5" name="Picture 6" descr="https://habrastorage.org/getpro/habr/post_images/dd8/f4f/74c/dd8f4f74c7041dd57fbfc3e94a5f5e6f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142852"/>
            <a:ext cx="4572000" cy="39776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95281" y="4685478"/>
            <a:ext cx="3443064" cy="1899253"/>
          </a:xfrm>
        </p:spPr>
        <p:txBody>
          <a:bodyPr/>
          <a:lstStyle/>
          <a:p>
            <a:pPr algn="ctr">
              <a:buNone/>
            </a:pPr>
            <a:r>
              <a:rPr lang="en-US" dirty="0" err="1" smtClean="0"/>
              <a:t>OpenCV</a:t>
            </a:r>
            <a:r>
              <a:rPr lang="en-US" dirty="0" smtClean="0"/>
              <a:t> (</a:t>
            </a:r>
            <a:r>
              <a:rPr lang="en-US" dirty="0" err="1" smtClean="0"/>
              <a:t>Haar</a:t>
            </a:r>
            <a:r>
              <a:rPr lang="en-US" dirty="0" smtClean="0"/>
              <a:t> + LBPH)</a:t>
            </a:r>
          </a:p>
          <a:p>
            <a:pPr algn="ctr">
              <a:buNone/>
            </a:pPr>
            <a:r>
              <a:rPr lang="en-US" dirty="0" smtClean="0"/>
              <a:t>	</a:t>
            </a:r>
            <a:r>
              <a:rPr lang="en-US" dirty="0" smtClean="0"/>
              <a:t>4.5 c</a:t>
            </a:r>
            <a:r>
              <a:rPr lang="ru-RU" dirty="0" err="1" smtClean="0"/>
              <a:t>ек</a:t>
            </a:r>
            <a:endParaRPr lang="ru-RU" dirty="0"/>
          </a:p>
        </p:txBody>
      </p:sp>
      <p:pic>
        <p:nvPicPr>
          <p:cNvPr id="3074" name="Picture 2" descr="https://pp.userapi.com/c837739/v837739550/5ce66/jJ5wcsCdFh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709" y="725213"/>
            <a:ext cx="7632588" cy="37942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660613" y="4687613"/>
            <a:ext cx="6011917" cy="1008993"/>
          </a:xfrm>
        </p:spPr>
        <p:txBody>
          <a:bodyPr/>
          <a:lstStyle/>
          <a:p>
            <a:pPr algn="ctr">
              <a:buNone/>
            </a:pPr>
            <a:r>
              <a:rPr lang="en-US" dirty="0" err="1" smtClean="0"/>
              <a:t>Dlib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16 </a:t>
            </a:r>
            <a:r>
              <a:rPr lang="ru-RU" dirty="0" smtClean="0"/>
              <a:t>сек</a:t>
            </a:r>
            <a:endParaRPr lang="ru-RU" dirty="0"/>
          </a:p>
        </p:txBody>
      </p:sp>
      <p:pic>
        <p:nvPicPr>
          <p:cNvPr id="4" name="Picture 4" descr="https://pp.userapi.com/c837739/v837739550/5ce6f/zrKJQliPQ5g.jpg"/>
          <p:cNvPicPr>
            <a:picLocks noChangeAspect="1" noChangeArrowheads="1"/>
          </p:cNvPicPr>
          <p:nvPr/>
        </p:nvPicPr>
        <p:blipFill>
          <a:blip r:embed="rId2"/>
          <a:srcRect b="12114"/>
          <a:stretch>
            <a:fillRect/>
          </a:stretch>
        </p:blipFill>
        <p:spPr bwMode="auto">
          <a:xfrm>
            <a:off x="675244" y="767254"/>
            <a:ext cx="7833310" cy="39098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95281" y="4685478"/>
            <a:ext cx="3443064" cy="1899253"/>
          </a:xfrm>
        </p:spPr>
        <p:txBody>
          <a:bodyPr/>
          <a:lstStyle/>
          <a:p>
            <a:pPr algn="ctr">
              <a:buNone/>
            </a:pPr>
            <a:r>
              <a:rPr lang="en-US" dirty="0" err="1" smtClean="0"/>
              <a:t>OpenCV</a:t>
            </a:r>
            <a:r>
              <a:rPr lang="en-US" dirty="0" smtClean="0"/>
              <a:t> (</a:t>
            </a:r>
            <a:r>
              <a:rPr lang="en-US" dirty="0" err="1" smtClean="0"/>
              <a:t>Haar</a:t>
            </a:r>
            <a:r>
              <a:rPr lang="en-US" dirty="0" smtClean="0"/>
              <a:t> + LBPH)</a:t>
            </a:r>
          </a:p>
          <a:p>
            <a:pPr algn="ctr">
              <a:buNone/>
            </a:pPr>
            <a:r>
              <a:rPr lang="en-US" dirty="0" smtClean="0"/>
              <a:t>	</a:t>
            </a:r>
            <a:r>
              <a:rPr lang="ru-RU" dirty="0" smtClean="0"/>
              <a:t>3</a:t>
            </a:r>
            <a:r>
              <a:rPr lang="en-US" dirty="0" smtClean="0"/>
              <a:t> c</a:t>
            </a:r>
            <a:r>
              <a:rPr lang="ru-RU" dirty="0" err="1" smtClean="0"/>
              <a:t>ек</a:t>
            </a:r>
            <a:endParaRPr lang="ru-RU" dirty="0"/>
          </a:p>
        </p:txBody>
      </p:sp>
      <p:pic>
        <p:nvPicPr>
          <p:cNvPr id="39938" name="Picture 2" descr="https://pp.userapi.com/c837739/v837739231/5c190/65ci7ZAR2B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8896" y="620110"/>
            <a:ext cx="5937251" cy="38257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660613" y="4687613"/>
            <a:ext cx="6011917" cy="1008993"/>
          </a:xfrm>
        </p:spPr>
        <p:txBody>
          <a:bodyPr/>
          <a:lstStyle/>
          <a:p>
            <a:pPr algn="ctr">
              <a:buNone/>
            </a:pPr>
            <a:r>
              <a:rPr lang="en-US" dirty="0" err="1" smtClean="0"/>
              <a:t>Dlib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1</a:t>
            </a:r>
            <a:r>
              <a:rPr lang="ru-RU" dirty="0" smtClean="0"/>
              <a:t>2</a:t>
            </a:r>
            <a:r>
              <a:rPr lang="en-US" dirty="0" smtClean="0"/>
              <a:t> </a:t>
            </a:r>
            <a:r>
              <a:rPr lang="ru-RU" dirty="0" smtClean="0"/>
              <a:t>сек</a:t>
            </a:r>
            <a:endParaRPr lang="ru-RU" dirty="0"/>
          </a:p>
        </p:txBody>
      </p:sp>
      <p:pic>
        <p:nvPicPr>
          <p:cNvPr id="43010" name="Picture 2" descr="https://pp.userapi.com/c837739/v837739231/5c199/T57eqhOo0B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1925" y="588579"/>
            <a:ext cx="6264845" cy="39803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270"/>
            <a:ext cx="7886700" cy="1337732"/>
          </a:xfrm>
        </p:spPr>
        <p:txBody>
          <a:bodyPr/>
          <a:lstStyle/>
          <a:p>
            <a:pPr algn="ctr"/>
            <a:r>
              <a:rPr lang="ru-RU" b="1" dirty="0" smtClean="0"/>
              <a:t>Классификатор </a:t>
            </a:r>
            <a:r>
              <a:rPr lang="ru-RU" b="1" dirty="0" smtClean="0"/>
              <a:t>Хаара</a:t>
            </a:r>
            <a:r>
              <a:rPr lang="en-US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(</a:t>
            </a:r>
            <a:r>
              <a:rPr lang="en-US" b="1" dirty="0" err="1" smtClean="0"/>
              <a:t>Haar</a:t>
            </a:r>
            <a:r>
              <a:rPr lang="en-US" b="1" dirty="0" smtClean="0"/>
              <a:t> classifier)</a:t>
            </a:r>
            <a:endParaRPr lang="ru-RU" dirty="0"/>
          </a:p>
        </p:txBody>
      </p:sp>
      <p:pic>
        <p:nvPicPr>
          <p:cNvPr id="1026" name="Picture 2" descr="face detection haar featur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144" y="2432970"/>
            <a:ext cx="4393456" cy="2643521"/>
          </a:xfrm>
          <a:prstGeom prst="rect">
            <a:avLst/>
          </a:prstGeom>
          <a:noFill/>
        </p:spPr>
      </p:pic>
      <p:pic>
        <p:nvPicPr>
          <p:cNvPr id="5" name="Picture 2" descr="face-detection-haar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9166" y="2401923"/>
            <a:ext cx="4262175" cy="25904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24438" y="1991246"/>
            <a:ext cx="7869891" cy="471123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Precision = 98.7%</a:t>
            </a:r>
          </a:p>
          <a:p>
            <a:pPr>
              <a:buNone/>
            </a:pPr>
            <a:r>
              <a:rPr lang="en-US" dirty="0" smtClean="0"/>
              <a:t>Recall = 94.27%</a:t>
            </a:r>
            <a:endParaRPr lang="ru-RU" dirty="0"/>
          </a:p>
        </p:txBody>
      </p:sp>
      <p:pic>
        <p:nvPicPr>
          <p:cNvPr id="44034" name="Picture 2" descr="https://upload.wikimedia.org/wikipedia/commons/thumb/2/26/Precisionrecall.svg/350px-Precisionrecall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6153" y="333648"/>
            <a:ext cx="3333750" cy="60579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62152" y="1072056"/>
            <a:ext cx="2904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Face / Not Face: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1202" y="346843"/>
            <a:ext cx="7886700" cy="133773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Классификатор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локальных бинарных шаблонов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(</a:t>
            </a:r>
            <a:r>
              <a:rPr lang="en-US" b="1" dirty="0" smtClean="0"/>
              <a:t>L</a:t>
            </a:r>
            <a:r>
              <a:rPr lang="en-US" b="1" dirty="0" smtClean="0"/>
              <a:t>ocal </a:t>
            </a:r>
            <a:r>
              <a:rPr lang="en-US" b="1" dirty="0" smtClean="0"/>
              <a:t>binary </a:t>
            </a:r>
            <a:r>
              <a:rPr lang="en-US" b="1" dirty="0" smtClean="0"/>
              <a:t>patterns classifier</a:t>
            </a:r>
            <a:r>
              <a:rPr lang="ru-RU" b="1" dirty="0" smtClean="0"/>
              <a:t>)</a:t>
            </a:r>
            <a:endParaRPr lang="ru-RU" dirty="0"/>
          </a:p>
        </p:txBody>
      </p:sp>
      <p:pic>
        <p:nvPicPr>
          <p:cNvPr id="5" name="Picture 2" descr="lbp-binary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36928" y="2442254"/>
            <a:ext cx="8181554" cy="25362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1202" y="346843"/>
            <a:ext cx="7886700" cy="133773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Классификатор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локальных бинарных шаблонов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(</a:t>
            </a:r>
            <a:r>
              <a:rPr lang="en-US" b="1" dirty="0" smtClean="0"/>
              <a:t>L</a:t>
            </a:r>
            <a:r>
              <a:rPr lang="en-US" b="1" dirty="0" smtClean="0"/>
              <a:t>ocal </a:t>
            </a:r>
            <a:r>
              <a:rPr lang="en-US" b="1" dirty="0" smtClean="0"/>
              <a:t>binary </a:t>
            </a:r>
            <a:r>
              <a:rPr lang="en-US" b="1" dirty="0" smtClean="0"/>
              <a:t>patterns classifier</a:t>
            </a:r>
            <a:r>
              <a:rPr lang="ru-RU" b="1" dirty="0" smtClean="0"/>
              <a:t>)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Picture 2" descr="face-detection-histogram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6333" y="2241816"/>
            <a:ext cx="6641676" cy="30343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323101" y="1295334"/>
          <a:ext cx="8495078" cy="4206240"/>
        </p:xfrm>
        <a:graphic>
          <a:graphicData uri="http://schemas.openxmlformats.org/drawingml/2006/table">
            <a:tbl>
              <a:tblPr/>
              <a:tblGrid>
                <a:gridCol w="1348044"/>
                <a:gridCol w="3331779"/>
                <a:gridCol w="3815255"/>
              </a:tblGrid>
              <a:tr h="3201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latin typeface="Times New Roman"/>
                          <a:ea typeface="Calibri"/>
                          <a:cs typeface="Times New Roman"/>
                        </a:rPr>
                        <a:t>Алгоритм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latin typeface="Times New Roman"/>
                          <a:ea typeface="Calibri"/>
                          <a:cs typeface="Times New Roman"/>
                        </a:rPr>
                        <a:t>Плюсы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latin typeface="Times New Roman"/>
                          <a:ea typeface="Calibri"/>
                          <a:cs typeface="Times New Roman"/>
                        </a:rPr>
                        <a:t>Минусы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5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Times New Roman"/>
                        </a:rPr>
                        <a:t>Haar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Calibri"/>
                          <a:cs typeface="Times New Roman"/>
                        </a:rPr>
                        <a:t>1.Высокая точность определения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Calibri"/>
                          <a:cs typeface="Times New Roman"/>
                        </a:rPr>
                        <a:t>2.Низкая доля ошибочных положительных классификаций </a:t>
                      </a: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FPR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1.Сложные и долгие вычисления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2.Большее время обучения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3.Менее точный на темных лицах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4. Ограничения в сложных условиях освещения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5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Times New Roman"/>
                        </a:rPr>
                        <a:t>LBP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1.Проще и быстрее в вычислениях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2.Меньшее время обучения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3.Не чувствителен к локальным изменениям освещения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Calibri"/>
                          <a:cs typeface="Times New Roman"/>
                        </a:rPr>
                        <a:t>1. Менее точный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Calibri"/>
                          <a:cs typeface="Times New Roman"/>
                        </a:rPr>
                        <a:t>2.Высокая доля ошибочных положительных классификаций </a:t>
                      </a: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FPR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29542" y="509288"/>
            <a:ext cx="7869891" cy="688891"/>
          </a:xfrm>
        </p:spPr>
        <p:txBody>
          <a:bodyPr/>
          <a:lstStyle/>
          <a:p>
            <a:pPr>
              <a:buNone/>
            </a:pPr>
            <a:r>
              <a:rPr lang="ru-RU" dirty="0" err="1" smtClean="0"/>
              <a:t>detectMultiScale</a:t>
            </a:r>
            <a:r>
              <a:rPr lang="ru-RU" dirty="0" smtClean="0"/>
              <a:t>(</a:t>
            </a:r>
            <a:r>
              <a:rPr lang="ru-RU" dirty="0" err="1" smtClean="0"/>
              <a:t>image</a:t>
            </a:r>
            <a:r>
              <a:rPr lang="ru-RU" dirty="0" smtClean="0"/>
              <a:t>, </a:t>
            </a:r>
            <a:r>
              <a:rPr lang="ru-RU" dirty="0" err="1" smtClean="0"/>
              <a:t>scaleFactor</a:t>
            </a:r>
            <a:r>
              <a:rPr lang="ru-RU" dirty="0" smtClean="0"/>
              <a:t>, </a:t>
            </a:r>
            <a:r>
              <a:rPr lang="ru-RU" dirty="0" err="1" smtClean="0"/>
              <a:t>minNeighbors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20482" name="Picture 2" descr="face detection test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8483" y="1261242"/>
            <a:ext cx="6842234" cy="2207172"/>
          </a:xfrm>
          <a:prstGeom prst="rect">
            <a:avLst/>
          </a:prstGeom>
          <a:noFill/>
        </p:spPr>
      </p:pic>
      <p:pic>
        <p:nvPicPr>
          <p:cNvPr id="20484" name="Picture 4" descr="face detection test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7461" y="3729883"/>
            <a:ext cx="6664752" cy="26288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err="1" smtClean="0"/>
              <a:t>Eigen</a:t>
            </a:r>
            <a:r>
              <a:rPr lang="en-US" b="1" dirty="0" smtClean="0"/>
              <a:t> </a:t>
            </a:r>
            <a:r>
              <a:rPr lang="ru-RU" b="1" dirty="0" err="1" smtClean="0"/>
              <a:t>Faces</a:t>
            </a:r>
            <a:endParaRPr lang="ru-RU" dirty="0"/>
          </a:p>
        </p:txBody>
      </p:sp>
      <p:pic>
        <p:nvPicPr>
          <p:cNvPr id="21506" name="Picture 2" descr="OpenCV EigenFaces Recognizer Principal Components for Face Recogni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1118" y="1506416"/>
            <a:ext cx="6964491" cy="33914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err="1" smtClean="0"/>
              <a:t>Eigen</a:t>
            </a:r>
            <a:r>
              <a:rPr lang="en-US" b="1" dirty="0" smtClean="0"/>
              <a:t> </a:t>
            </a:r>
            <a:r>
              <a:rPr lang="ru-RU" b="1" dirty="0" err="1" smtClean="0"/>
              <a:t>Faces</a:t>
            </a:r>
            <a:endParaRPr lang="ru-RU" dirty="0"/>
          </a:p>
        </p:txBody>
      </p:sp>
      <p:pic>
        <p:nvPicPr>
          <p:cNvPr id="4" name="Picture 2" descr="Illumination Variati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2838" y="1844881"/>
            <a:ext cx="7072362" cy="20054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Fisher </a:t>
            </a:r>
            <a:r>
              <a:rPr lang="ru-RU" b="1" dirty="0" err="1" smtClean="0"/>
              <a:t>Faces</a:t>
            </a:r>
            <a:endParaRPr lang="ru-RU" dirty="0"/>
          </a:p>
        </p:txBody>
      </p:sp>
      <p:pic>
        <p:nvPicPr>
          <p:cNvPr id="5" name="Picture 2" descr="OpenCV FisherFaces Recognizer Principal Components for Face Recogni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7170" y="1445326"/>
            <a:ext cx="5200759" cy="40515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</TotalTime>
  <Words>134</Words>
  <Application>Microsoft Office PowerPoint</Application>
  <PresentationFormat>Экран (4:3)</PresentationFormat>
  <Paragraphs>40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Office Theme</vt:lpstr>
      <vt:lpstr>Слайд 1</vt:lpstr>
      <vt:lpstr>Классификатор Хаара  (Haar classifier)</vt:lpstr>
      <vt:lpstr>Классификатор  локальных бинарных шаблонов  (Local binary patterns classifier)</vt:lpstr>
      <vt:lpstr>Классификатор  локальных бинарных шаблонов  (Local binary patterns classifier)</vt:lpstr>
      <vt:lpstr>Слайд 5</vt:lpstr>
      <vt:lpstr>Слайд 6</vt:lpstr>
      <vt:lpstr>Eigen Faces</vt:lpstr>
      <vt:lpstr>Eigen Faces</vt:lpstr>
      <vt:lpstr>Fisher Faces</vt:lpstr>
      <vt:lpstr>Local Binary Patterns Histograms (LBPH)</vt:lpstr>
      <vt:lpstr>Local Binary Patterns Histograms (LBPH)</vt:lpstr>
      <vt:lpstr>Слайд 12</vt:lpstr>
      <vt:lpstr>Гистограмма направленных градиентов (HOG)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</vt:vector>
  </TitlesOfParts>
  <Company>PJSC "New Engineering Technologies"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Elvina</cp:lastModifiedBy>
  <cp:revision>104</cp:revision>
  <dcterms:created xsi:type="dcterms:W3CDTF">2016-11-18T14:12:19Z</dcterms:created>
  <dcterms:modified xsi:type="dcterms:W3CDTF">2017-11-27T22:31:23Z</dcterms:modified>
</cp:coreProperties>
</file>