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7" r:id="rId15"/>
    <p:sldId id="278" r:id="rId16"/>
    <p:sldId id="279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35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pic>
        <p:nvPicPr>
          <p:cNvPr id="20" name="Picture 4" descr="Картинки по запросу chernoff fac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3903" y="2817709"/>
            <a:ext cx="2879835" cy="2136949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-168166" y="945931"/>
            <a:ext cx="7614381" cy="26546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Лица Чернова</a:t>
            </a:r>
            <a:br>
              <a:rPr lang="ru-RU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</a:br>
            <a:r>
              <a:rPr lang="ru-RU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(</a:t>
            </a:r>
            <a:r>
              <a:rPr lang="en-US" sz="6600" b="1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Chernoff</a:t>
            </a:r>
            <a:r>
              <a:rPr lang="en-US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 faces)</a:t>
            </a:r>
            <a:r>
              <a:rPr lang="ru-RU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ru-RU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</a:br>
            <a:endParaRPr lang="en-US" sz="66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3"/>
            <a:ext cx="8358246" cy="600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https://i0.wp.com/flowingdata.com/wp-content/uploads/2010/08/Chernoff-faces-showing-crime-part-1.png?resize=550%2C60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290"/>
            <a:ext cx="535785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051034" y="5514819"/>
            <a:ext cx="7840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crime </a:t>
            </a:r>
            <a:r>
              <a:rPr lang="en-US" dirty="0" smtClean="0">
                <a:solidFill>
                  <a:srgbClr val="FF0000"/>
                </a:solidFill>
                <a:latin typeface="Adobe Garamond Pro" pitchFamily="18" charset="0"/>
                <a:cs typeface="Adobe Arabic" pitchFamily="18" charset="-78"/>
              </a:rPr>
              <a:t>&lt;-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 read.csv("</a:t>
            </a:r>
            <a:r>
              <a:rPr lang="en-US" dirty="0" smtClean="0">
                <a:solidFill>
                  <a:srgbClr val="002060"/>
                </a:solidFill>
                <a:latin typeface="Adobe Garamond Pro" pitchFamily="18" charset="0"/>
                <a:cs typeface="Adobe Arabic" pitchFamily="18" charset="-78"/>
              </a:rPr>
              <a:t>http://datasets.flowingdata.com/crimeRatesByState-formatted.csv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")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crime[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dobe Garamond Pro" pitchFamily="18" charset="0"/>
                <a:cs typeface="Adobe Arabic" pitchFamily="18" charset="-78"/>
              </a:rPr>
              <a:t>: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6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,]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library(</a:t>
            </a:r>
            <a:r>
              <a:rPr lang="en-US" dirty="0" err="1" smtClean="0">
                <a:latin typeface="Adobe Garamond Pro" pitchFamily="18" charset="0"/>
                <a:cs typeface="Adobe Arabic" pitchFamily="18" charset="-78"/>
              </a:rPr>
              <a:t>aplpack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faces(crime[,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dobe Garamond Pro" pitchFamily="18" charset="0"/>
                <a:cs typeface="Adobe Arabic" pitchFamily="18" charset="-78"/>
              </a:rPr>
              <a:t>: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8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], </a:t>
            </a:r>
            <a:r>
              <a:rPr lang="en-US" dirty="0" err="1" smtClean="0">
                <a:solidFill>
                  <a:srgbClr val="FFC000"/>
                </a:solidFill>
                <a:latin typeface="Adobe Garamond Pro" pitchFamily="18" charset="0"/>
                <a:cs typeface="Adobe Arabic" pitchFamily="18" charset="-78"/>
              </a:rPr>
              <a:t>face.type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Adobe Garamond Pro" pitchFamily="18" charset="0"/>
                <a:cs typeface="Adobe Arabic" pitchFamily="18" charset="-78"/>
              </a:rPr>
              <a:t>=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 1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https://i1.wp.com/flowingdata.com/wp-content/uploads/2010/08/Chernoff-faces-with-state-names.png?resize=550%2C57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52"/>
            <a:ext cx="6429420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51945" y="6000768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>
                <a:latin typeface="Adobe Garamond Pro" pitchFamily="18" charset="0"/>
                <a:cs typeface="Adobe Arabic" pitchFamily="18" charset="-78"/>
              </a:rPr>
              <a:t>crime_filled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dobe Garamond Pro" pitchFamily="18" charset="0"/>
                <a:cs typeface="Adobe Arabic" pitchFamily="18" charset="-78"/>
              </a:rPr>
              <a:t>&lt;-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 </a:t>
            </a:r>
            <a:r>
              <a:rPr lang="en-US" dirty="0" err="1" smtClean="0">
                <a:latin typeface="Adobe Garamond Pro" pitchFamily="18" charset="0"/>
                <a:cs typeface="Adobe Arabic" pitchFamily="18" charset="-78"/>
              </a:rPr>
              <a:t>cbind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(crime[,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dobe Garamond Pro" pitchFamily="18" charset="0"/>
                <a:cs typeface="Adobe Arabic" pitchFamily="18" charset="-78"/>
              </a:rPr>
              <a:t>: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6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], rep(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0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, length(</a:t>
            </a:r>
            <a:r>
              <a:rPr lang="en-US" dirty="0" err="1" smtClean="0">
                <a:latin typeface="Adobe Garamond Pro" pitchFamily="18" charset="0"/>
                <a:cs typeface="Adobe Arabic" pitchFamily="18" charset="-78"/>
              </a:rPr>
              <a:t>crime</a:t>
            </a:r>
            <a:r>
              <a:rPr lang="en-US" dirty="0" err="1" smtClean="0">
                <a:solidFill>
                  <a:srgbClr val="FF0000"/>
                </a:solidFill>
                <a:latin typeface="Adobe Garamond Pro" pitchFamily="18" charset="0"/>
                <a:cs typeface="Adobe Arabic" pitchFamily="18" charset="-78"/>
              </a:rPr>
              <a:t>$</a:t>
            </a:r>
            <a:r>
              <a:rPr lang="en-US" dirty="0" err="1" smtClean="0">
                <a:latin typeface="Adobe Garamond Pro" pitchFamily="18" charset="0"/>
                <a:cs typeface="Adobe Arabic" pitchFamily="18" charset="-78"/>
              </a:rPr>
              <a:t>state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)), crime[,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7</a:t>
            </a:r>
            <a:r>
              <a:rPr lang="en-US" dirty="0" smtClean="0">
                <a:solidFill>
                  <a:srgbClr val="FF0000"/>
                </a:solidFill>
                <a:latin typeface="Adobe Garamond Pro" pitchFamily="18" charset="0"/>
                <a:cs typeface="Adobe Arabic" pitchFamily="18" charset="-78"/>
              </a:rPr>
              <a:t>: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8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])</a:t>
            </a:r>
          </a:p>
          <a:p>
            <a:pPr>
              <a:buNone/>
            </a:pP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faces(</a:t>
            </a:r>
            <a:r>
              <a:rPr lang="en-US" dirty="0" err="1" smtClean="0">
                <a:latin typeface="Adobe Garamond Pro" pitchFamily="18" charset="0"/>
                <a:cs typeface="Adobe Arabic" pitchFamily="18" charset="-78"/>
              </a:rPr>
              <a:t>crime_filled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[,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dobe Garamond Pro" pitchFamily="18" charset="0"/>
                <a:cs typeface="Adobe Arabic" pitchFamily="18" charset="-78"/>
              </a:rPr>
              <a:t>: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8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], </a:t>
            </a:r>
            <a:r>
              <a:rPr lang="en-US" dirty="0" err="1" smtClean="0">
                <a:solidFill>
                  <a:srgbClr val="FFC000"/>
                </a:solidFill>
                <a:latin typeface="Adobe Garamond Pro" pitchFamily="18" charset="0"/>
                <a:cs typeface="Adobe Arabic" pitchFamily="18" charset="-78"/>
              </a:rPr>
              <a:t>face.type</a:t>
            </a:r>
            <a:r>
              <a:rPr lang="en-US" dirty="0" smtClean="0">
                <a:solidFill>
                  <a:srgbClr val="FFC000"/>
                </a:solidFill>
                <a:latin typeface="Adobe Garamond Pro" pitchFamily="18" charset="0"/>
                <a:cs typeface="Adobe Arabic" pitchFamily="18" charset="-78"/>
              </a:rPr>
              <a:t> =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1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Adobe Garamond Pro" pitchFamily="18" charset="0"/>
                <a:cs typeface="Adobe Arabic" pitchFamily="18" charset="-78"/>
              </a:rPr>
              <a:t>fill =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FALSE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Adobe Garamond Pro" pitchFamily="18" charset="0"/>
                <a:cs typeface="Adobe Arabic" pitchFamily="18" charset="-78"/>
              </a:rPr>
              <a:t>scale =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Adobe Garamond Pro" pitchFamily="18" charset="0"/>
                <a:cs typeface="Adobe Arabic" pitchFamily="18" charset="-78"/>
              </a:rPr>
              <a:t>TRUE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Adobe Garamond Pro" pitchFamily="18" charset="0"/>
                <a:cs typeface="Adobe Arabic" pitchFamily="18" charset="-78"/>
              </a:rPr>
              <a:t>labels=</a:t>
            </a:r>
            <a:r>
              <a:rPr lang="en-US" dirty="0" err="1" smtClean="0">
                <a:latin typeface="Adobe Garamond Pro" pitchFamily="18" charset="0"/>
                <a:cs typeface="Adobe Arabic" pitchFamily="18" charset="-78"/>
              </a:rPr>
              <a:t>crime_filled</a:t>
            </a:r>
            <a:r>
              <a:rPr lang="en-US" dirty="0" err="1" smtClean="0">
                <a:solidFill>
                  <a:srgbClr val="FF0000"/>
                </a:solidFill>
                <a:latin typeface="Adobe Garamond Pro" pitchFamily="18" charset="0"/>
                <a:cs typeface="Adobe Arabic" pitchFamily="18" charset="-78"/>
              </a:rPr>
              <a:t>$</a:t>
            </a:r>
            <a:r>
              <a:rPr lang="en-US" dirty="0" err="1" smtClean="0">
                <a:latin typeface="Adobe Garamond Pro" pitchFamily="18" charset="0"/>
                <a:cs typeface="Adobe Arabic" pitchFamily="18" charset="-78"/>
              </a:rPr>
              <a:t>state</a:t>
            </a:r>
            <a:r>
              <a:rPr lang="en-US" dirty="0" smtClean="0">
                <a:latin typeface="Adobe Garamond Pro" pitchFamily="18" charset="0"/>
                <a:cs typeface="Adobe Arabic" pitchFamily="18" charset="-78"/>
              </a:rPr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i2.wp.com/flowingdata.com/wp-content/uploads/2010/08/Crime-Chernoff-Faces-by-state-edited1-625x871.gif?resize=625%2C871"/>
          <p:cNvPicPr/>
          <p:nvPr/>
        </p:nvPicPr>
        <p:blipFill>
          <a:blip r:embed="rId2"/>
          <a:srcRect t="4339" b="6509"/>
          <a:stretch>
            <a:fillRect/>
          </a:stretch>
        </p:blipFill>
        <p:spPr bwMode="auto">
          <a:xfrm>
            <a:off x="1714480" y="142852"/>
            <a:ext cx="5929354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https://1.bp.blogspot.com/-1lHA7swtX3c/Vhl4_8P5ZRI/AAAAAAABU5Q/En0qS95M-yw/s1600/unnamed-chunk-2-1.png"/>
          <p:cNvPicPr>
            <a:picLocks noChangeAspect="1" noChangeArrowheads="1"/>
          </p:cNvPicPr>
          <p:nvPr/>
        </p:nvPicPr>
        <p:blipFill>
          <a:blip r:embed="rId2"/>
          <a:srcRect t="5624" b="11249"/>
          <a:stretch>
            <a:fillRect/>
          </a:stretch>
        </p:blipFill>
        <p:spPr bwMode="auto">
          <a:xfrm>
            <a:off x="1511409" y="664801"/>
            <a:ext cx="6400800" cy="532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1746" name="Picture 2" descr="https://4.bp.blogspot.com/-QsYw80fb0Us/Vhl4_zpsD5I/AAAAAAABU5Y/yfbzakvsiaM/s1600/unnamed-chunk-5-1.png"/>
          <p:cNvPicPr>
            <a:picLocks noChangeAspect="1" noChangeArrowheads="1"/>
          </p:cNvPicPr>
          <p:nvPr/>
        </p:nvPicPr>
        <p:blipFill>
          <a:blip r:embed="rId2"/>
          <a:srcRect t="5624" b="11249"/>
          <a:stretch>
            <a:fillRect/>
          </a:stretch>
        </p:blipFill>
        <p:spPr bwMode="auto">
          <a:xfrm>
            <a:off x="1532430" y="685822"/>
            <a:ext cx="6400800" cy="532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2770" name="Picture 2" descr="https://1.bp.blogspot.com/-6jhZ8iGscA4/Vhl4_4QybMI/AAAAAAABU5U/BWarXpHIxD8/s1600/unnamed-chunk-6-1.png"/>
          <p:cNvPicPr>
            <a:picLocks noChangeAspect="1" noChangeArrowheads="1"/>
          </p:cNvPicPr>
          <p:nvPr/>
        </p:nvPicPr>
        <p:blipFill>
          <a:blip r:embed="rId2"/>
          <a:srcRect t="5624" b="11249"/>
          <a:stretch>
            <a:fillRect/>
          </a:stretch>
        </p:blipFill>
        <p:spPr bwMode="auto">
          <a:xfrm>
            <a:off x="1532431" y="684619"/>
            <a:ext cx="6400800" cy="5320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0" y="380318"/>
            <a:ext cx="4357718" cy="6286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Cambria" pitchFamily="18" charset="0"/>
              </a:rPr>
              <a:t>	</a:t>
            </a:r>
            <a:r>
              <a:rPr lang="ru-RU" sz="2400" dirty="0" smtClean="0">
                <a:latin typeface="Cambria" pitchFamily="18" charset="0"/>
              </a:rPr>
              <a:t>Игроки сравнивались по следующим показателям:</a:t>
            </a:r>
            <a:endParaRPr lang="ru-RU" sz="2400" dirty="0" smtClean="0">
              <a:latin typeface="Cambria" pitchFamily="18" charset="0"/>
            </a:endParaRPr>
          </a:p>
          <a:p>
            <a:pPr algn="just">
              <a:buNone/>
            </a:pPr>
            <a:r>
              <a:rPr lang="ru-RU" sz="2400" dirty="0" smtClean="0">
                <a:latin typeface="Cambria" pitchFamily="18" charset="0"/>
              </a:rPr>
              <a:t>1. Средний уровень </a:t>
            </a:r>
            <a:r>
              <a:rPr lang="ru-RU" sz="2400" dirty="0" smtClean="0">
                <a:latin typeface="Cambria" pitchFamily="18" charset="0"/>
              </a:rPr>
              <a:t>подачи</a:t>
            </a:r>
            <a:r>
              <a:rPr lang="en-US" sz="2400" dirty="0" smtClean="0">
                <a:latin typeface="Cambria" pitchFamily="18" charset="0"/>
              </a:rPr>
              <a:t> – </a:t>
            </a:r>
            <a:r>
              <a:rPr lang="ru-RU" sz="2400" i="1" dirty="0" smtClean="0">
                <a:latin typeface="Cambria" pitchFamily="18" charset="0"/>
              </a:rPr>
              <a:t>высота лица </a:t>
            </a:r>
            <a:endParaRPr lang="ru-RU" sz="2400" i="1" dirty="0" smtClean="0">
              <a:latin typeface="Cambria" pitchFamily="18" charset="0"/>
            </a:endParaRPr>
          </a:p>
          <a:p>
            <a:pPr algn="just">
              <a:buNone/>
            </a:pPr>
            <a:r>
              <a:rPr lang="ru-RU" sz="2400" dirty="0" smtClean="0">
                <a:latin typeface="Cambria" pitchFamily="18" charset="0"/>
              </a:rPr>
              <a:t>2. Скорость </a:t>
            </a:r>
            <a:r>
              <a:rPr lang="ru-RU" sz="2400" dirty="0" smtClean="0">
                <a:latin typeface="Cambria" pitchFamily="18" charset="0"/>
              </a:rPr>
              <a:t>удара – </a:t>
            </a:r>
            <a:r>
              <a:rPr lang="ru-RU" sz="2400" i="1" dirty="0" smtClean="0">
                <a:latin typeface="Cambria" pitchFamily="18" charset="0"/>
              </a:rPr>
              <a:t>изгиб улыбки</a:t>
            </a:r>
            <a:endParaRPr lang="ru-RU" sz="2400" i="1" dirty="0" smtClean="0">
              <a:latin typeface="Cambria" pitchFamily="18" charset="0"/>
            </a:endParaRPr>
          </a:p>
          <a:p>
            <a:pPr algn="just">
              <a:buNone/>
            </a:pPr>
            <a:r>
              <a:rPr lang="ru-RU" sz="2400" dirty="0" smtClean="0">
                <a:latin typeface="Cambria" pitchFamily="18" charset="0"/>
              </a:rPr>
              <a:t>3. Количество четырех очков в </a:t>
            </a:r>
            <a:r>
              <a:rPr lang="ru-RU" sz="2400" dirty="0" smtClean="0">
                <a:latin typeface="Cambria" pitchFamily="18" charset="0"/>
              </a:rPr>
              <a:t>матче – </a:t>
            </a:r>
            <a:r>
              <a:rPr lang="ru-RU" sz="2400" i="1" dirty="0" smtClean="0">
                <a:latin typeface="Cambria" pitchFamily="18" charset="0"/>
              </a:rPr>
              <a:t>ширина глаз</a:t>
            </a:r>
            <a:endParaRPr lang="ru-RU" sz="2400" i="1" dirty="0" smtClean="0">
              <a:latin typeface="Cambria" pitchFamily="18" charset="0"/>
            </a:endParaRPr>
          </a:p>
          <a:p>
            <a:pPr algn="just">
              <a:buNone/>
            </a:pPr>
            <a:r>
              <a:rPr lang="ru-RU" sz="2400" dirty="0" smtClean="0">
                <a:latin typeface="Cambria" pitchFamily="18" charset="0"/>
              </a:rPr>
              <a:t>4. Количество очков, равных шести, за </a:t>
            </a:r>
            <a:r>
              <a:rPr lang="ru-RU" sz="2400" dirty="0" smtClean="0">
                <a:latin typeface="Cambria" pitchFamily="18" charset="0"/>
              </a:rPr>
              <a:t>матч – </a:t>
            </a:r>
            <a:r>
              <a:rPr lang="ru-RU" sz="2400" i="1" dirty="0" smtClean="0">
                <a:latin typeface="Cambria" pitchFamily="18" charset="0"/>
              </a:rPr>
              <a:t>высота глаз</a:t>
            </a:r>
            <a:endParaRPr lang="ru-RU" sz="2400" i="1" dirty="0" smtClean="0">
              <a:latin typeface="Cambria" pitchFamily="18" charset="0"/>
            </a:endParaRPr>
          </a:p>
          <a:p>
            <a:pPr algn="just">
              <a:buNone/>
            </a:pPr>
            <a:r>
              <a:rPr lang="ru-RU" sz="2400" dirty="0" smtClean="0">
                <a:latin typeface="Cambria" pitchFamily="18" charset="0"/>
              </a:rPr>
              <a:t>5. Соотношение подач мяча к общему количеству сыгранных </a:t>
            </a:r>
            <a:r>
              <a:rPr lang="ru-RU" sz="2400" dirty="0" smtClean="0">
                <a:latin typeface="Cambria" pitchFamily="18" charset="0"/>
              </a:rPr>
              <a:t>матчей – </a:t>
            </a:r>
            <a:r>
              <a:rPr lang="ru-RU" sz="2400" i="1" dirty="0" smtClean="0">
                <a:latin typeface="Cambria" pitchFamily="18" charset="0"/>
              </a:rPr>
              <a:t>ширина лица</a:t>
            </a:r>
            <a:endParaRPr lang="ru-RU" sz="2400" i="1" dirty="0" smtClean="0">
              <a:latin typeface="Cambria" pitchFamily="18" charset="0"/>
            </a:endParaRPr>
          </a:p>
          <a:p>
            <a:pPr algn="just"/>
            <a:endParaRPr lang="ru-RU" sz="2400" dirty="0">
              <a:latin typeface="Cambria" pitchFamily="18" charset="0"/>
            </a:endParaRPr>
          </a:p>
        </p:txBody>
      </p:sp>
      <p:pic>
        <p:nvPicPr>
          <p:cNvPr id="4" name="Рисунок 3" descr="Screen Shot 2016-01-18 at 11.56.45 AM"/>
          <p:cNvPicPr/>
          <p:nvPr/>
        </p:nvPicPr>
        <p:blipFill>
          <a:blip r:embed="rId2"/>
          <a:srcRect r="6761" b="17717"/>
          <a:stretch>
            <a:fillRect/>
          </a:stretch>
        </p:blipFill>
        <p:spPr bwMode="auto">
          <a:xfrm>
            <a:off x="214282" y="1928802"/>
            <a:ext cx="435771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7772400" cy="1143000"/>
          </a:xfrm>
        </p:spPr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357298"/>
            <a:ext cx="8072494" cy="4929222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/>
              <a:t>Данным способом нельзя </a:t>
            </a:r>
            <a:r>
              <a:rPr lang="ru-RU" sz="2400" dirty="0" smtClean="0"/>
              <a:t>проводить количественные </a:t>
            </a:r>
            <a:r>
              <a:rPr lang="ru-RU" sz="2400" dirty="0" smtClean="0"/>
              <a:t>оценки. Можно сделать предварительные выводы исходя из построенных изображений, однако для более глубокого анализа требуется большая работа с данными. </a:t>
            </a:r>
            <a:endParaRPr lang="ru-RU" sz="2400" dirty="0" smtClean="0"/>
          </a:p>
          <a:p>
            <a:pPr algn="just"/>
            <a:r>
              <a:rPr lang="ru-RU" sz="2400" dirty="0" smtClean="0"/>
              <a:t>Сложность заключается в правильном сопоставлении исследуемых переменных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7772400" cy="1143000"/>
          </a:xfrm>
        </p:spPr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357298"/>
            <a:ext cx="8072494" cy="4929222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/>
              <a:t>Даже не смотря на выборку с данными, наблюдатель может идентифицировать уникальные для каждой конфигурации значений наглядные характеристики объектов. </a:t>
            </a:r>
          </a:p>
          <a:p>
            <a:pPr algn="just"/>
            <a:r>
              <a:rPr lang="ru-RU" sz="2400" dirty="0" smtClean="0"/>
              <a:t>Лица Чернова нашли широкое применение для анализа ситуации в самых разных областях. Этот метод позволяет быстро оценивать состояние многофакторных систем (10-30-мерные множества), используя врожденную способность человека быстро оценивать изменения в лице человека по многим параметрам: оценка методов лечения, массива статистических данных, оценки режима на атомных электростанциях, в спорте, находить фальшивые банкноты и др. </a:t>
            </a:r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51646" y="428604"/>
            <a:ext cx="8080514" cy="125729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/>
              <a:t>	Лица Чернова — </a:t>
            </a:r>
            <a:r>
              <a:rPr lang="ru-RU" sz="2400" dirty="0" smtClean="0"/>
              <a:t>отображение многомерных данных в виде человеческого лица, его </a:t>
            </a:r>
            <a:r>
              <a:rPr lang="ru-RU" sz="2400" dirty="0" smtClean="0"/>
              <a:t>отдельных </a:t>
            </a:r>
            <a:r>
              <a:rPr lang="ru-RU" sz="2400" dirty="0" smtClean="0"/>
              <a:t>частей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30014" y="4494005"/>
            <a:ext cx="7744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Анализ информации при помощи такого способа отображения основан на способности человека интуитивно находить сходства и различия в чертах лица.</a:t>
            </a:r>
          </a:p>
        </p:txBody>
      </p:sp>
      <p:pic>
        <p:nvPicPr>
          <p:cNvPr id="5" name="Picture 2" descr="Image result for лица чернов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121" y="1334815"/>
            <a:ext cx="4086040" cy="3064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733117" y="476883"/>
            <a:ext cx="5214974" cy="571504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400" dirty="0" smtClean="0"/>
              <a:t>	Американский </a:t>
            </a:r>
            <a:r>
              <a:rPr lang="ru-RU" sz="2400" dirty="0" smtClean="0"/>
              <a:t>математик Герман Чернов в 1973 году опубликовал работу, в которой изложил концепцию использования этой способности восприятия лица человека для построения </a:t>
            </a:r>
            <a:r>
              <a:rPr lang="ru-RU" sz="2400" dirty="0" err="1" smtClean="0"/>
              <a:t>пиктографиков</a:t>
            </a:r>
            <a:r>
              <a:rPr lang="ru-RU" sz="2400" dirty="0" smtClean="0"/>
              <a:t>. Их применяют, как правило, в двух случаях</a:t>
            </a:r>
            <a:r>
              <a:rPr lang="ru-RU" sz="2400" dirty="0" smtClean="0"/>
              <a:t>:</a:t>
            </a:r>
            <a:endParaRPr lang="ru-RU" sz="2400" dirty="0" smtClean="0"/>
          </a:p>
          <a:p>
            <a:pPr algn="just">
              <a:buFont typeface="Wingdings" pitchFamily="2" charset="2"/>
              <a:buChar char="q"/>
            </a:pPr>
            <a:r>
              <a:rPr lang="ru-RU" sz="2400" dirty="0" smtClean="0"/>
              <a:t> когда </a:t>
            </a:r>
            <a:r>
              <a:rPr lang="ru-RU" sz="2400" dirty="0" smtClean="0"/>
              <a:t>нужно выявить характерные зависимости или группы наблюдений;</a:t>
            </a:r>
          </a:p>
          <a:p>
            <a:pPr algn="just">
              <a:buFont typeface="Wingdings" pitchFamily="2" charset="2"/>
              <a:buChar char="q"/>
            </a:pPr>
            <a:r>
              <a:rPr lang="ru-RU" sz="2400" dirty="0" smtClean="0"/>
              <a:t> когда необходимо исследовать предположительно сложные взаимосвязи между несколькими переменными.</a:t>
            </a:r>
            <a:endParaRPr lang="ru-RU" sz="2400" dirty="0"/>
          </a:p>
        </p:txBody>
      </p:sp>
      <p:pic>
        <p:nvPicPr>
          <p:cNvPr id="4" name="Picture 2" descr="Картинки по запросу herman cherno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43" y="940528"/>
            <a:ext cx="2857520" cy="4133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46234" y="214290"/>
            <a:ext cx="8040575" cy="295983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/>
              <a:t>	Основная </a:t>
            </a:r>
            <a:r>
              <a:rPr lang="ru-RU" sz="2400" dirty="0" smtClean="0"/>
              <a:t>идея представления информации в </a:t>
            </a:r>
            <a:r>
              <a:rPr lang="ru-RU" sz="2400" dirty="0" smtClean="0"/>
              <a:t>"</a:t>
            </a:r>
            <a:r>
              <a:rPr lang="ru-RU" sz="2400" b="1" i="1" dirty="0" smtClean="0"/>
              <a:t>лицах Чернова</a:t>
            </a:r>
            <a:r>
              <a:rPr lang="ru-RU" sz="2400" dirty="0" smtClean="0"/>
              <a:t>" </a:t>
            </a:r>
            <a:r>
              <a:rPr lang="ru-RU" sz="2400" dirty="0" smtClean="0"/>
              <a:t>состоит в кодировании значений различных переменных в характеристиках или чертах человеческого лица</a:t>
            </a:r>
            <a:r>
              <a:rPr lang="ru-RU" sz="2400" dirty="0" smtClean="0"/>
              <a:t>. </a:t>
            </a:r>
            <a:r>
              <a:rPr lang="ru-RU" sz="2400" dirty="0" smtClean="0"/>
              <a:t>Для каждого наблюдения рисуется отдельное "лицо". На каждом "лице" относительные значения переменных представлены как формы и размеры отдельных черт лица (например, </a:t>
            </a:r>
            <a:r>
              <a:rPr lang="ru-RU" sz="2400" i="1" dirty="0" smtClean="0"/>
              <a:t>длина</a:t>
            </a:r>
            <a:r>
              <a:rPr lang="ru-RU" sz="2400" dirty="0" smtClean="0"/>
              <a:t> и ширина носа, размер </a:t>
            </a:r>
            <a:r>
              <a:rPr lang="ru-RU" sz="2400" dirty="0" smtClean="0"/>
              <a:t>глаз).</a:t>
            </a:r>
            <a:endParaRPr lang="ru-RU" sz="2400" dirty="0" smtClean="0"/>
          </a:p>
          <a:p>
            <a:pPr algn="just">
              <a:buNone/>
            </a:pPr>
            <a:endParaRPr lang="ru-RU" sz="2400" dirty="0"/>
          </a:p>
        </p:txBody>
      </p:sp>
      <p:pic>
        <p:nvPicPr>
          <p:cNvPr id="4" name="Рисунок 3" descr="&quot;Лицо Чернова&quot;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496"/>
            <a:ext cx="528641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77769" y="239598"/>
            <a:ext cx="7985920" cy="664371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 smtClean="0"/>
              <a:t>	В первоначальном варианте использовалось </a:t>
            </a:r>
            <a:r>
              <a:rPr lang="ru-RU" sz="2400" dirty="0" smtClean="0"/>
              <a:t>18 параметров: размер глаза, размер зрачка, позиция зрачка, наклон глаза</a:t>
            </a:r>
            <a:r>
              <a:rPr lang="ru-RU" sz="2400" dirty="0" smtClean="0"/>
              <a:t>, </a:t>
            </a:r>
            <a:r>
              <a:rPr lang="ru-RU" sz="2400" dirty="0" smtClean="0"/>
              <a:t>изгиб брови, </a:t>
            </a:r>
            <a:r>
              <a:rPr lang="ru-RU" sz="2400" dirty="0" smtClean="0"/>
              <a:t>верхняя </a:t>
            </a:r>
            <a:r>
              <a:rPr lang="ru-RU" sz="2400" dirty="0" smtClean="0"/>
              <a:t>граница волос, нижняя граница волос, обвод лица, </a:t>
            </a:r>
            <a:r>
              <a:rPr lang="ru-RU" sz="2400" dirty="0" smtClean="0"/>
              <a:t>нос</a:t>
            </a:r>
            <a:r>
              <a:rPr lang="ru-RU" sz="2400" dirty="0" smtClean="0"/>
              <a:t>, размер рта, изгиб </a:t>
            </a:r>
            <a:r>
              <a:rPr lang="ru-RU" sz="2400" dirty="0" smtClean="0"/>
              <a:t>рта и т.д.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>
              <a:buNone/>
            </a:pPr>
            <a:r>
              <a:rPr lang="ru-RU" sz="2400" dirty="0" smtClean="0"/>
              <a:t>	В </a:t>
            </a:r>
            <a:r>
              <a:rPr lang="ru-RU" sz="2400" dirty="0" smtClean="0"/>
              <a:t>1981 году Бернард </a:t>
            </a:r>
            <a:r>
              <a:rPr lang="ru-RU" sz="2400" dirty="0" err="1" smtClean="0"/>
              <a:t>Флури</a:t>
            </a:r>
            <a:r>
              <a:rPr lang="ru-RU" sz="2400" dirty="0" smtClean="0"/>
              <a:t> и </a:t>
            </a:r>
            <a:r>
              <a:rPr lang="ru-RU" sz="2400" dirty="0" err="1" smtClean="0"/>
              <a:t>Ганс</a:t>
            </a:r>
            <a:r>
              <a:rPr lang="ru-RU" sz="2400" dirty="0" smtClean="0"/>
              <a:t> </a:t>
            </a:r>
            <a:r>
              <a:rPr lang="ru-RU" sz="2400" dirty="0" err="1" smtClean="0"/>
              <a:t>Ридвил</a:t>
            </a:r>
            <a:r>
              <a:rPr lang="ru-RU" sz="2400" dirty="0" smtClean="0"/>
              <a:t> (</a:t>
            </a:r>
            <a:r>
              <a:rPr lang="ru-RU" sz="2400" dirty="0" err="1" smtClean="0"/>
              <a:t>Bernhard</a:t>
            </a:r>
            <a:r>
              <a:rPr lang="ru-RU" sz="2400" dirty="0" smtClean="0"/>
              <a:t> </a:t>
            </a:r>
            <a:r>
              <a:rPr lang="ru-RU" sz="2400" dirty="0" err="1" smtClean="0"/>
              <a:t>Flury</a:t>
            </a:r>
            <a:r>
              <a:rPr lang="ru-RU" sz="2400" dirty="0" smtClean="0"/>
              <a:t> </a:t>
            </a:r>
            <a:r>
              <a:rPr lang="ru-RU" sz="2400" dirty="0" err="1" smtClean="0"/>
              <a:t>and</a:t>
            </a:r>
            <a:r>
              <a:rPr lang="ru-RU" sz="2400" dirty="0" smtClean="0"/>
              <a:t> </a:t>
            </a:r>
            <a:r>
              <a:rPr lang="ru-RU" sz="2400" dirty="0" err="1" smtClean="0"/>
              <a:t>Hans</a:t>
            </a:r>
            <a:r>
              <a:rPr lang="ru-RU" sz="2400" dirty="0" smtClean="0"/>
              <a:t> </a:t>
            </a:r>
            <a:r>
              <a:rPr lang="ru-RU" sz="2400" dirty="0" err="1" smtClean="0"/>
              <a:t>Riedwyl</a:t>
            </a:r>
            <a:r>
              <a:rPr lang="ru-RU" sz="2400" dirty="0" smtClean="0"/>
              <a:t>) улучшили концепцию и добавили лицам Чернова асимметрию, что позволило увеличить вдвое количество переменных (до 36).</a:t>
            </a:r>
            <a:endParaRPr lang="ru-RU" sz="2400" dirty="0"/>
          </a:p>
        </p:txBody>
      </p:sp>
      <p:pic>
        <p:nvPicPr>
          <p:cNvPr id="4" name="Picture 2" descr="Datei:Chernoff faces construction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5958" y="1451888"/>
            <a:ext cx="3780619" cy="3780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56744" y="336332"/>
            <a:ext cx="8029904" cy="626533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Флури</a:t>
            </a:r>
            <a:r>
              <a:rPr lang="ru-RU" sz="2400" dirty="0" smtClean="0"/>
              <a:t> </a:t>
            </a:r>
            <a:r>
              <a:rPr lang="ru-RU" sz="2400" dirty="0" smtClean="0"/>
              <a:t>приводит пример удачного многофакторного анализа с помощью лиц. Он проанализировал 100 реальных и 100 поддельных банкнот по параметрам размера границ, </a:t>
            </a:r>
            <a:r>
              <a:rPr lang="ru-RU" sz="2400" dirty="0" smtClean="0"/>
              <a:t> отступов </a:t>
            </a:r>
            <a:r>
              <a:rPr lang="ru-RU" sz="2400" dirty="0" smtClean="0"/>
              <a:t>и диагоналей. 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>
              <a:buNone/>
            </a:pPr>
            <a:r>
              <a:rPr lang="ru-RU" sz="1800" dirty="0" smtClean="0"/>
              <a:t>	</a:t>
            </a:r>
          </a:p>
          <a:p>
            <a:pPr algn="just">
              <a:buNone/>
            </a:pPr>
            <a:endParaRPr lang="ru-RU" sz="1800" dirty="0" smtClean="0"/>
          </a:p>
          <a:p>
            <a:pPr algn="ctr">
              <a:buNone/>
            </a:pPr>
            <a:r>
              <a:rPr lang="ru-RU" sz="1800" dirty="0" smtClean="0"/>
              <a:t>	</a:t>
            </a:r>
            <a:r>
              <a:rPr lang="ru-RU" sz="1800" i="1" dirty="0" smtClean="0"/>
              <a:t>Поддельные </a:t>
            </a:r>
            <a:r>
              <a:rPr lang="ru-RU" sz="1800" i="1" dirty="0" smtClean="0"/>
              <a:t>банкноты четко выделились в отдельную группу. </a:t>
            </a:r>
            <a:endParaRPr lang="ru-RU" sz="1800" i="1" dirty="0" smtClean="0"/>
          </a:p>
          <a:p>
            <a:pPr algn="ctr">
              <a:buNone/>
            </a:pPr>
            <a:r>
              <a:rPr lang="ru-RU" sz="1800" i="1" dirty="0" smtClean="0"/>
              <a:t>Таким </a:t>
            </a:r>
            <a:r>
              <a:rPr lang="ru-RU" sz="1800" i="1" dirty="0" smtClean="0"/>
              <a:t>образом анализ позволил выявить различающиеся группы объектов.</a:t>
            </a:r>
            <a:endParaRPr lang="ru-RU" sz="2400" i="1" dirty="0" smtClean="0"/>
          </a:p>
          <a:p>
            <a:pPr algn="just"/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l="562" r="562"/>
          <a:stretch>
            <a:fillRect/>
          </a:stretch>
        </p:blipFill>
        <p:spPr bwMode="auto">
          <a:xfrm>
            <a:off x="1785918" y="1617766"/>
            <a:ext cx="540909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51338" y="214290"/>
            <a:ext cx="7798677" cy="57340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/>
              <a:t>	Асимметрия </a:t>
            </a:r>
            <a:r>
              <a:rPr lang="ru-RU" sz="2400" dirty="0" smtClean="0"/>
              <a:t>позволяет рассматривать объекты в прогрессе. П</a:t>
            </a:r>
            <a:r>
              <a:rPr lang="ru-RU" sz="2400" dirty="0" smtClean="0"/>
              <a:t>ример </a:t>
            </a:r>
            <a:r>
              <a:rPr lang="ru-RU" sz="2400" dirty="0" smtClean="0"/>
              <a:t>показывает различные факторы у пациентов, к которым применялось лечение. Левая сторона лица показывает значения параметров до, а правая - после лечения.</a:t>
            </a:r>
          </a:p>
          <a:p>
            <a:pPr algn="just"/>
            <a:endParaRPr lang="ru-RU" sz="2400" dirty="0"/>
          </a:p>
        </p:txBody>
      </p:sp>
      <p:pic>
        <p:nvPicPr>
          <p:cNvPr id="5" name="Рисунок 4" descr="http://nordisk.pp.ru/on-line/images/+blog/917511D1-7999-413A-BED4-6ED5D19763C1/f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650" y="1956064"/>
            <a:ext cx="429577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/>
          <a:srcRect l="328"/>
          <a:stretch>
            <a:fillRect/>
          </a:stretch>
        </p:blipFill>
        <p:spPr bwMode="auto">
          <a:xfrm>
            <a:off x="357158" y="285728"/>
            <a:ext cx="8300318" cy="607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14546" y="5572140"/>
            <a:ext cx="5414978" cy="10001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i="1" dirty="0" smtClean="0"/>
              <a:t>Лицо Чернова </a:t>
            </a:r>
            <a:r>
              <a:rPr lang="ru-RU" sz="2400" i="1" dirty="0" smtClean="0"/>
              <a:t>для </a:t>
            </a:r>
            <a:r>
              <a:rPr lang="ru-RU" sz="2400" i="1" dirty="0" smtClean="0"/>
              <a:t>штата </a:t>
            </a:r>
            <a:r>
              <a:rPr lang="ru-RU" sz="2400" i="1" dirty="0" smtClean="0"/>
              <a:t>Огайо</a:t>
            </a:r>
            <a:endParaRPr lang="ru-RU" sz="2400" i="1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 b="14371"/>
          <a:stretch>
            <a:fillRect/>
          </a:stretch>
        </p:blipFill>
        <p:spPr bwMode="auto">
          <a:xfrm>
            <a:off x="1285852" y="357166"/>
            <a:ext cx="6786610" cy="482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162</Words>
  <Application>Microsoft Office PowerPoint</Application>
  <PresentationFormat>Экран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Лица Чернова (Chernoff  faces)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Плюсы и минусы</vt:lpstr>
      <vt:lpstr>Плюсы и минусы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Elvina</cp:lastModifiedBy>
  <cp:revision>55</cp:revision>
  <dcterms:created xsi:type="dcterms:W3CDTF">2016-11-18T14:12:19Z</dcterms:created>
  <dcterms:modified xsi:type="dcterms:W3CDTF">2017-11-10T18:08:27Z</dcterms:modified>
</cp:coreProperties>
</file>