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9" r:id="rId6"/>
    <p:sldId id="273" r:id="rId7"/>
    <p:sldId id="265" r:id="rId8"/>
    <p:sldId id="266" r:id="rId9"/>
    <p:sldId id="27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01" autoAdjust="0"/>
  </p:normalViewPr>
  <p:slideViewPr>
    <p:cSldViewPr snapToGrid="0">
      <p:cViewPr varScale="1">
        <p:scale>
          <a:sx n="68" d="100"/>
          <a:sy n="68" d="100"/>
        </p:scale>
        <p:origin x="10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D55B-9724-4451-8382-0703812E7C2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4AA55-91F0-4C3C-8558-5EF51DE4F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5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AA55-91F0-4C3C-8558-5EF51DE4F4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AA55-91F0-4C3C-8558-5EF51DE4F43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0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AA55-91F0-4C3C-8558-5EF51DE4F43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61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AA55-91F0-4C3C-8558-5EF51DE4F43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6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AA55-91F0-4C3C-8558-5EF51DE4F43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3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Совокупность структурных элементов системы и связей между ними</a:t>
            </a:r>
          </a:p>
          <a:p>
            <a:r>
              <a:rPr lang="ru-RU" dirty="0"/>
              <a:t>Поведение элементов системы в процессе их взаимодействия </a:t>
            </a:r>
          </a:p>
          <a:p>
            <a:r>
              <a:rPr lang="ru-RU" dirty="0"/>
              <a:t>Иерархию подсистем объединяющих структурные элементы</a:t>
            </a:r>
          </a:p>
          <a:p>
            <a:r>
              <a:rPr lang="ru-RU" dirty="0"/>
              <a:t>Исходя из требований к проекту архитектура должна удовлетворять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AA55-91F0-4C3C-8558-5EF51DE4F43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56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Mvc</a:t>
            </a:r>
            <a:r>
              <a:rPr lang="en-US" dirty="0"/>
              <a:t> – </a:t>
            </a:r>
            <a:r>
              <a:rPr lang="ru-RU" dirty="0"/>
              <a:t>модель нарушает правило зависимостей </a:t>
            </a:r>
            <a:r>
              <a:rPr lang="ru-RU" dirty="0" err="1"/>
              <a:t>тк</a:t>
            </a:r>
            <a:r>
              <a:rPr lang="ru-RU" dirty="0"/>
              <a:t> общается напрямую с пользовательским интерфейсом</a:t>
            </a:r>
          </a:p>
          <a:p>
            <a:r>
              <a:rPr lang="en-US" dirty="0" err="1"/>
              <a:t>Mvvm</a:t>
            </a:r>
            <a:r>
              <a:rPr lang="en-US" dirty="0"/>
              <a:t> – </a:t>
            </a:r>
            <a:r>
              <a:rPr lang="ru-RU" dirty="0"/>
              <a:t>отличается только реализацией посредника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AA55-91F0-4C3C-8558-5EF51DE4F4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66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AA55-91F0-4C3C-8558-5EF51DE4F43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02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63-C1C1-47A4-9B6C-FA44CD5E2B53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21FF-FAE7-4D23-AB78-3DE17F307FD4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9285-118D-4479-B88C-F9551868DC90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7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BA7-42AE-4472-AE81-443E13B79FAC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84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EC55-1E8B-4464-84AA-8EF82492FFDB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5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0160-05B0-433B-8B34-885FD7EBE939}" type="datetime1">
              <a:rPr lang="ru-RU" smtClean="0"/>
              <a:t>09.03.2020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9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2F82-548B-4B85-A302-BA01EE2AC1A8}" type="datetime1">
              <a:rPr lang="ru-RU" smtClean="0"/>
              <a:t>09.03.2020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901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E35E-88A4-4AFA-AD63-549996845961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60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7B5-F0CD-4899-B494-462A168AA11F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58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48A8-831C-44BD-ACAC-B852197BD864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D73B-C575-4D87-BFBF-250212092F70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4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14D-89DF-4021-8017-3E07935D5A13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8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638A-5D59-48FD-8504-2D4E4A0D3A7F}" type="datetime1">
              <a:rPr lang="ru-RU" smtClean="0"/>
              <a:t>09.03.2020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74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A22-A3DF-4DDB-9DC2-B119F7270080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0016-E25F-4A60-8D8D-BD7889D1EE15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5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CDE3-8188-4674-BE28-E68331A7EE2C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7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2A00-8D07-4B45-A9D9-83E47B4C67F5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8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A2FD4C-68F4-4C6B-B0C7-96F699460340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63D1-D670-403E-90E3-6D5504323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7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B9C7B-417D-4511-8C09-05503BA38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238" y="1544128"/>
            <a:ext cx="9201524" cy="2367071"/>
          </a:xfrm>
        </p:spPr>
        <p:txBody>
          <a:bodyPr/>
          <a:lstStyle/>
          <a:p>
            <a:pPr algn="ctr"/>
            <a:r>
              <a:rPr lang="ru-RU" sz="3600" dirty="0"/>
              <a:t>Проектная работа на тему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ru-RU" sz="3600" dirty="0"/>
              <a:t>«Облачный определитель номера с функцией блокировки»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C41946-4545-4FDB-9399-C74B26F3B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408" y="5612736"/>
            <a:ext cx="8825658" cy="86142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Студент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Султаняров </a:t>
            </a:r>
            <a:r>
              <a:rPr lang="ru-RU" dirty="0" err="1">
                <a:solidFill>
                  <a:schemeClr val="tx1"/>
                </a:solidFill>
              </a:rPr>
              <a:t>В.а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Руководитель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Петрелевич</a:t>
            </a:r>
            <a:r>
              <a:rPr lang="ru-RU" dirty="0">
                <a:solidFill>
                  <a:schemeClr val="tx1"/>
                </a:solidFill>
              </a:rPr>
              <a:t> С.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22D6AE-15A1-4962-8404-5D78E8D3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2791" y="6090313"/>
            <a:ext cx="838199" cy="767687"/>
          </a:xfrm>
        </p:spPr>
        <p:txBody>
          <a:bodyPr/>
          <a:lstStyle/>
          <a:p>
            <a:fld id="{F4D863D1-D670-403E-90E3-6D550432345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82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B45FF-EF62-4E9B-9EB9-678E4534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1896B4-3061-4489-83D7-B71D4D44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2088" y="6090313"/>
            <a:ext cx="838199" cy="767687"/>
          </a:xfrm>
        </p:spPr>
        <p:txBody>
          <a:bodyPr/>
          <a:lstStyle/>
          <a:p>
            <a:fld id="{F4D863D1-D670-403E-90E3-6D550432345C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0C26337-2BA0-49D0-9F49-A3A190D2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53068"/>
            <a:ext cx="9404723" cy="4995332"/>
          </a:xfrm>
        </p:spPr>
        <p:txBody>
          <a:bodyPr/>
          <a:lstStyle/>
          <a:p>
            <a:r>
              <a:rPr lang="ru-RU" dirty="0"/>
              <a:t>В результате выполнения данной работы я научился разрабатывать клиентские приложения для </a:t>
            </a:r>
            <a:r>
              <a:rPr lang="en-US" dirty="0"/>
              <a:t>Android OS</a:t>
            </a:r>
            <a:r>
              <a:rPr lang="ru-RU" dirty="0"/>
              <a:t>, узнал ряд особенностей данной операционной системы. Также я научился создавать серверные приложения с помощью </a:t>
            </a:r>
            <a:r>
              <a:rPr lang="en-US" dirty="0"/>
              <a:t>Spring Boot </a:t>
            </a:r>
            <a:r>
              <a:rPr lang="ru-RU" dirty="0"/>
              <a:t>и смог на практике применить полученные на курсе знания.</a:t>
            </a:r>
          </a:p>
        </p:txBody>
      </p:sp>
    </p:spTree>
    <p:extLst>
      <p:ext uri="{BB962C8B-B14F-4D97-AF65-F5344CB8AC3E}">
        <p14:creationId xmlns:p14="http://schemas.microsoft.com/office/powerpoint/2010/main" val="8892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0D960-0E28-463B-A091-878BFA60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766D7-0972-4BF1-8280-BE2F2830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41690"/>
            <a:ext cx="11343639" cy="4949043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Разработать клиент-серверный продукт для ограждения абонентов от нежелательных звонков.</a:t>
            </a:r>
          </a:p>
          <a:p>
            <a:r>
              <a:rPr lang="ru-RU" sz="2800" dirty="0"/>
              <a:t>Освоить необходимый для этого стек технологий.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38D6C-9B84-486D-B918-DAB656D0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2088" y="6090313"/>
            <a:ext cx="838199" cy="767687"/>
          </a:xfrm>
        </p:spPr>
        <p:txBody>
          <a:bodyPr/>
          <a:lstStyle/>
          <a:p>
            <a:fld id="{F4D863D1-D670-403E-90E3-6D550432345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61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6092F-4F8D-47B4-BD53-C6435976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716"/>
            <a:ext cx="9404723" cy="1400530"/>
          </a:xfrm>
        </p:spPr>
        <p:txBody>
          <a:bodyPr/>
          <a:lstStyle/>
          <a:p>
            <a:r>
              <a:rPr lang="ru-RU" dirty="0"/>
              <a:t>Функционал, который планировался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C6436-FBF0-4640-89C6-057116F7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3246"/>
            <a:ext cx="11232543" cy="4736110"/>
          </a:xfrm>
        </p:spPr>
        <p:txBody>
          <a:bodyPr>
            <a:noAutofit/>
          </a:bodyPr>
          <a:lstStyle/>
          <a:p>
            <a:r>
              <a:rPr lang="ru-RU" sz="1950" dirty="0"/>
              <a:t>1. Серверное приложение</a:t>
            </a:r>
          </a:p>
          <a:p>
            <a:r>
              <a:rPr lang="ru-RU" sz="1950" dirty="0"/>
              <a:t>1.1. Метод для ввода данных об абоненте.</a:t>
            </a:r>
          </a:p>
          <a:p>
            <a:r>
              <a:rPr lang="ru-RU" sz="1950" dirty="0"/>
              <a:t>1.2. Метод для получения информации об абоненте. </a:t>
            </a:r>
          </a:p>
          <a:p>
            <a:r>
              <a:rPr lang="ru-RU" sz="1950" dirty="0"/>
              <a:t>2. Мобильный клиент</a:t>
            </a:r>
          </a:p>
          <a:p>
            <a:r>
              <a:rPr lang="ru-RU" sz="1950" dirty="0"/>
              <a:t>2.1. Создание главного экрана приложения с возможностью просмотра номеров в списке спама, добавления или удаления других номеров.</a:t>
            </a:r>
          </a:p>
          <a:p>
            <a:r>
              <a:rPr lang="ru-RU" sz="1950" dirty="0"/>
              <a:t>2.2. Перехват входящего вызова от абонента не из списка контактов.</a:t>
            </a:r>
          </a:p>
          <a:p>
            <a:r>
              <a:rPr lang="ru-RU" sz="1950" dirty="0"/>
              <a:t>2.3. Отправка запроса на сервер для получения информации об абоненте (передаём номер).</a:t>
            </a:r>
          </a:p>
          <a:p>
            <a:r>
              <a:rPr lang="ru-RU" sz="1950" dirty="0"/>
              <a:t>2.4. Создание формы для вывода информации об абоненте (описание или имя и категории спама, если есть).</a:t>
            </a:r>
          </a:p>
          <a:p>
            <a:r>
              <a:rPr lang="ru-RU" sz="1950" dirty="0"/>
              <a:t>2.5. Создание экрана для негативной оценки абонента с последующим внесением номера в черный список( на экране можно ввести краткое описание абонента и указать категории спама с возможностью создать свою категорию).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7A48A-B2CC-4D2D-97BE-A478899D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2088" y="6090313"/>
            <a:ext cx="838199" cy="767687"/>
          </a:xfrm>
        </p:spPr>
        <p:txBody>
          <a:bodyPr/>
          <a:lstStyle/>
          <a:p>
            <a:fld id="{F4D863D1-D670-403E-90E3-6D550432345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29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D152F-E058-47AB-991F-A9B028A0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Функционал, который успел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1F5A4-4FD0-42FF-8F91-3540697B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85334"/>
            <a:ext cx="9626777" cy="5063066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1. Серверное приложение</a:t>
            </a:r>
          </a:p>
          <a:p>
            <a:r>
              <a:rPr lang="ru-RU" sz="3600" dirty="0"/>
              <a:t>1.1. Метод для ввода данных об абоненте.</a:t>
            </a:r>
          </a:p>
          <a:p>
            <a:r>
              <a:rPr lang="ru-RU" sz="3600" dirty="0"/>
              <a:t>1.2. Метод для получения информации об абоненте. </a:t>
            </a:r>
          </a:p>
          <a:p>
            <a:r>
              <a:rPr lang="ru-RU" sz="3600" dirty="0"/>
              <a:t>2. Мобильный клиент</a:t>
            </a:r>
          </a:p>
          <a:p>
            <a:r>
              <a:rPr lang="ru-RU" sz="3600" dirty="0"/>
              <a:t>2.1. Создание главного экрана приложения с возможностью просмотра номеров в списке спама, добавления или удаления других номеров.</a:t>
            </a:r>
          </a:p>
          <a:p>
            <a:r>
              <a:rPr lang="ru-RU" sz="3600" dirty="0"/>
              <a:t>2.2. Перехват входящего вызова от абонента.</a:t>
            </a:r>
          </a:p>
          <a:p>
            <a:r>
              <a:rPr lang="ru-RU" sz="3600" dirty="0"/>
              <a:t>2.3. Отправка запроса на сервер для получения информации об абоненте (передаём номер).</a:t>
            </a:r>
          </a:p>
          <a:p>
            <a:r>
              <a:rPr lang="ru-RU" sz="3600" dirty="0"/>
              <a:t>2.4. Создание формы для вывода информации об абоненте (описание или имя и категории спама, если есть).</a:t>
            </a:r>
          </a:p>
          <a:p>
            <a:r>
              <a:rPr lang="ru-RU" sz="3600" dirty="0"/>
              <a:t>2.5. Добавление пользователя в спам или закрытие формы</a:t>
            </a:r>
          </a:p>
          <a:p>
            <a:endParaRPr lang="ru-RU" sz="36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B050AD2-33D0-4CB2-AA35-89B021E3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2088" y="6090313"/>
            <a:ext cx="838199" cy="767687"/>
          </a:xfrm>
        </p:spPr>
        <p:txBody>
          <a:bodyPr/>
          <a:lstStyle/>
          <a:p>
            <a:fld id="{F4D863D1-D670-403E-90E3-6D550432345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24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5BAEB-EE9A-4360-9CE5-75C55DEB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19132"/>
            <a:ext cx="10383140" cy="1307506"/>
          </a:xfrm>
        </p:spPr>
        <p:txBody>
          <a:bodyPr/>
          <a:lstStyle/>
          <a:p>
            <a:pPr algn="just"/>
            <a:r>
              <a:rPr lang="ru-RU" sz="3200" dirty="0"/>
              <a:t>Схема взаимодействия базы данных и клиента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95E6023-9FF6-4F51-BEA2-C68AD87B1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4" y="1061156"/>
            <a:ext cx="9550399" cy="511386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1DD7B-041F-456A-BC75-07ABDDCD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2088" y="6090313"/>
            <a:ext cx="838199" cy="767687"/>
          </a:xfrm>
        </p:spPr>
        <p:txBody>
          <a:bodyPr/>
          <a:lstStyle/>
          <a:p>
            <a:fld id="{F4D863D1-D670-403E-90E3-6D550432345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20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E7C45-CB1D-4161-BC2F-16AC2041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25757"/>
            <a:ext cx="9404723" cy="767687"/>
          </a:xfrm>
        </p:spPr>
        <p:txBody>
          <a:bodyPr/>
          <a:lstStyle/>
          <a:p>
            <a:r>
              <a:rPr lang="ru-RU" dirty="0"/>
              <a:t>Особенности работы </a:t>
            </a:r>
            <a:r>
              <a:rPr lang="en-US" dirty="0"/>
              <a:t>Java </a:t>
            </a:r>
            <a:r>
              <a:rPr lang="ru-RU" dirty="0"/>
              <a:t>под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B912A-4F38-4391-AB75-90E2BE4F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25600"/>
            <a:ext cx="11445270" cy="5232400"/>
          </a:xfrm>
        </p:spPr>
        <p:txBody>
          <a:bodyPr>
            <a:normAutofit/>
          </a:bodyPr>
          <a:lstStyle/>
          <a:p>
            <a:r>
              <a:rPr lang="ru-RU" sz="2200" dirty="0"/>
              <a:t>В операционной системе </a:t>
            </a:r>
            <a:r>
              <a:rPr lang="ru-RU" sz="2200" dirty="0" err="1"/>
              <a:t>Android</a:t>
            </a:r>
            <a:r>
              <a:rPr lang="ru-RU" sz="2200" dirty="0"/>
              <a:t> для разработки приложений используется </a:t>
            </a:r>
            <a:r>
              <a:rPr lang="ru-RU" sz="2200" dirty="0" err="1"/>
              <a:t>Java</a:t>
            </a:r>
            <a:r>
              <a:rPr lang="ru-RU" sz="2200" dirty="0"/>
              <a:t>. Можно писать код приложения для </a:t>
            </a:r>
            <a:r>
              <a:rPr lang="ru-RU" sz="2200" dirty="0" err="1"/>
              <a:t>Android</a:t>
            </a:r>
            <a:r>
              <a:rPr lang="ru-RU" sz="2200" dirty="0"/>
              <a:t> с помощью предоставляемого </a:t>
            </a:r>
            <a:r>
              <a:rPr lang="ru-RU" sz="2200" b="1" i="1" dirty="0" err="1"/>
              <a:t>Google</a:t>
            </a:r>
            <a:r>
              <a:rPr lang="ru-RU" sz="2200" b="1" i="1" dirty="0"/>
              <a:t> API </a:t>
            </a:r>
            <a:r>
              <a:rPr lang="ru-RU" sz="2200" b="1" i="1" dirty="0" err="1"/>
              <a:t>Java</a:t>
            </a:r>
            <a:r>
              <a:rPr lang="ru-RU" sz="2200" dirty="0"/>
              <a:t>, который затем будет скомпилирован в файлы классов. На этом схожесть заканчивается. </a:t>
            </a:r>
            <a:r>
              <a:rPr lang="ru-RU" sz="2200" dirty="0" err="1"/>
              <a:t>Android</a:t>
            </a:r>
            <a:r>
              <a:rPr lang="ru-RU" sz="2200" dirty="0"/>
              <a:t> не использует виртуальную машину </a:t>
            </a:r>
            <a:r>
              <a:rPr lang="ru-RU" sz="2200" dirty="0" err="1"/>
              <a:t>Java</a:t>
            </a:r>
            <a:r>
              <a:rPr lang="ru-RU" sz="2200" dirty="0"/>
              <a:t> (JVM) для выполнения файлов классов, вместо этого, в нём используется виртуальная машина </a:t>
            </a:r>
            <a:r>
              <a:rPr lang="ru-RU" sz="2200" b="1" i="1" dirty="0" err="1"/>
              <a:t>Dalvik</a:t>
            </a:r>
            <a:r>
              <a:rPr lang="ru-RU" sz="2200" dirty="0"/>
              <a:t>, не являющаяся истинной JVM и не работающая с </a:t>
            </a:r>
            <a:r>
              <a:rPr lang="ru-RU" sz="2200" dirty="0" err="1"/>
              <a:t>Java-байткодом</a:t>
            </a:r>
            <a:r>
              <a:rPr lang="ru-RU" sz="2200" dirty="0"/>
              <a:t>. Для выполнения на виртуальных машинах </a:t>
            </a:r>
            <a:r>
              <a:rPr lang="ru-RU" sz="2200" dirty="0" err="1"/>
              <a:t>Dalvik</a:t>
            </a:r>
            <a:r>
              <a:rPr lang="ru-RU" sz="2200" dirty="0"/>
              <a:t>, файлы классов компилируются в формат DEX (</a:t>
            </a:r>
            <a:r>
              <a:rPr lang="ru-RU" sz="2200" dirty="0" err="1"/>
              <a:t>Dalvik</a:t>
            </a:r>
            <a:r>
              <a:rPr lang="ru-RU" sz="2200" dirty="0"/>
              <a:t> </a:t>
            </a:r>
            <a:r>
              <a:rPr lang="ru-RU" sz="2200" dirty="0" err="1"/>
              <a:t>EXecutable</a:t>
            </a:r>
            <a:r>
              <a:rPr lang="ru-RU" sz="2200" dirty="0"/>
              <a:t> – исполняемые файлы </a:t>
            </a:r>
            <a:r>
              <a:rPr lang="ru-RU" sz="2200" dirty="0" err="1"/>
              <a:t>Dalvik</a:t>
            </a:r>
            <a:r>
              <a:rPr lang="ru-RU" sz="2200" dirty="0"/>
              <a:t>). После преобразования в формат DEX, файлы классов вместе с другими ресурсами объединяются в пакеты </a:t>
            </a:r>
            <a:r>
              <a:rPr lang="ru-RU" sz="2200" dirty="0" err="1"/>
              <a:t>Android</a:t>
            </a:r>
            <a:r>
              <a:rPr lang="ru-RU" sz="2200" dirty="0"/>
              <a:t> (APK) для распространения и инсталляции на различных устройствах. Главное, что следует знать: в основе базовой библиотеки классов виртуальной машины </a:t>
            </a:r>
            <a:r>
              <a:rPr lang="ru-RU" sz="2200" dirty="0" err="1"/>
              <a:t>Dalvik</a:t>
            </a:r>
            <a:r>
              <a:rPr lang="ru-RU" sz="2200" dirty="0"/>
              <a:t> лежит подмножество проекта </a:t>
            </a:r>
            <a:r>
              <a:rPr lang="ru-RU" sz="2200" dirty="0" err="1"/>
              <a:t>Apache</a:t>
            </a:r>
            <a:r>
              <a:rPr lang="ru-RU" sz="2200" dirty="0"/>
              <a:t> </a:t>
            </a:r>
            <a:r>
              <a:rPr lang="ru-RU" sz="2200" dirty="0" err="1"/>
              <a:t>Harmony</a:t>
            </a:r>
            <a:r>
              <a:rPr lang="ru-RU" sz="2200" dirty="0"/>
              <a:t>, вследствие чего она не поддерживает всё API J2SE.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97C54F-B2E6-4172-9FFA-BC341C1A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3069" y="6090313"/>
            <a:ext cx="838199" cy="767687"/>
          </a:xfrm>
        </p:spPr>
        <p:txBody>
          <a:bodyPr/>
          <a:lstStyle/>
          <a:p>
            <a:fld id="{F4D863D1-D670-403E-90E3-6D550432345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5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C9FE8-299F-4748-A2F4-F07ADC98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Чистая 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AB9E5-4FF9-4794-87DE-893D10BC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15.jpeg">
            <a:extLst>
              <a:ext uri="{FF2B5EF4-FFF2-40B4-BE49-F238E27FC236}">
                <a16:creationId xmlns:a16="http://schemas.microsoft.com/office/drawing/2014/main" id="{22F398AD-B40E-4B6C-8659-F055B0B359A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197" y="1620803"/>
            <a:ext cx="5980958" cy="46275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9F8FD7-5B15-4037-93F0-3763BA0C9BC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155" y="2351864"/>
            <a:ext cx="599884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2853CB-3ADF-41FE-B470-9DBCAE88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6903" y="6090313"/>
            <a:ext cx="838199" cy="767687"/>
          </a:xfrm>
        </p:spPr>
        <p:txBody>
          <a:bodyPr/>
          <a:lstStyle/>
          <a:p>
            <a:fld id="{F4D863D1-D670-403E-90E3-6D550432345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75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CEE05-3ECF-4931-874B-265E801F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Модель-Вид-Представитель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55749C-B239-4603-B667-5A2733B09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95" y="1193893"/>
            <a:ext cx="5167423" cy="5515788"/>
          </a:xfr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C4FA3D0-0E99-4E36-9610-9226A96A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2701" y="6090313"/>
            <a:ext cx="838199" cy="767687"/>
          </a:xfrm>
        </p:spPr>
        <p:txBody>
          <a:bodyPr/>
          <a:lstStyle/>
          <a:p>
            <a:fld id="{F4D863D1-D670-403E-90E3-6D550432345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24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5F373-23B7-46F8-AE40-4A050B6B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0049D-4D00-4D4A-9E5C-991AEC94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2088" y="6090313"/>
            <a:ext cx="838199" cy="767687"/>
          </a:xfrm>
        </p:spPr>
        <p:txBody>
          <a:bodyPr/>
          <a:lstStyle/>
          <a:p>
            <a:fld id="{F4D863D1-D670-403E-90E3-6D550432345C}" type="slidenum">
              <a:rPr lang="ru-RU" smtClean="0"/>
              <a:t>9</a:t>
            </a:fld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077B95E-F4AB-45AE-BA80-2E12C5B74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6" y="1399823"/>
            <a:ext cx="7984074" cy="4806334"/>
          </a:xfrm>
        </p:spPr>
      </p:pic>
    </p:spTree>
    <p:extLst>
      <p:ext uri="{BB962C8B-B14F-4D97-AF65-F5344CB8AC3E}">
        <p14:creationId xmlns:p14="http://schemas.microsoft.com/office/powerpoint/2010/main" val="3071806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537</Words>
  <Application>Microsoft Office PowerPoint</Application>
  <PresentationFormat>Широкоэкранный</PresentationFormat>
  <Paragraphs>58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Проектная работа на тему: «Облачный определитель номера с функцией блокировки»</vt:lpstr>
      <vt:lpstr>Цели</vt:lpstr>
      <vt:lpstr>Функционал, который планировался</vt:lpstr>
      <vt:lpstr>Функционал, который успел </vt:lpstr>
      <vt:lpstr>Схема взаимодействия базы данных и клиента</vt:lpstr>
      <vt:lpstr>Особенности работы Java под Android</vt:lpstr>
      <vt:lpstr>Чистая архитектура</vt:lpstr>
      <vt:lpstr>Модель-Вид-Представитель</vt:lpstr>
      <vt:lpstr>Схема базы данных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«Разработка клиентского мобильного приложения для корпоративной системы бухгалтерского учета»</dc:title>
  <dc:creator>Владислав Султаняров</dc:creator>
  <cp:lastModifiedBy>Владислав Султаняров</cp:lastModifiedBy>
  <cp:revision>49</cp:revision>
  <dcterms:created xsi:type="dcterms:W3CDTF">2018-06-10T12:06:33Z</dcterms:created>
  <dcterms:modified xsi:type="dcterms:W3CDTF">2020-03-09T13:48:25Z</dcterms:modified>
</cp:coreProperties>
</file>