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75" r:id="rId3"/>
    <p:sldId id="257" r:id="rId4"/>
    <p:sldId id="258" r:id="rId5"/>
    <p:sldId id="282" r:id="rId6"/>
    <p:sldId id="283" r:id="rId7"/>
    <p:sldId id="270" r:id="rId8"/>
    <p:sldId id="271" r:id="rId9"/>
    <p:sldId id="272" r:id="rId10"/>
    <p:sldId id="273" r:id="rId11"/>
    <p:sldId id="268" r:id="rId12"/>
    <p:sldId id="259" r:id="rId13"/>
    <p:sldId id="260" r:id="rId14"/>
    <p:sldId id="261" r:id="rId15"/>
    <p:sldId id="262" r:id="rId16"/>
    <p:sldId id="263" r:id="rId17"/>
    <p:sldId id="264" r:id="rId18"/>
    <p:sldId id="269" r:id="rId19"/>
    <p:sldId id="274" r:id="rId20"/>
    <p:sldId id="267" r:id="rId21"/>
    <p:sldId id="265" r:id="rId22"/>
    <p:sldId id="276" r:id="rId23"/>
    <p:sldId id="277" r:id="rId24"/>
    <p:sldId id="278" r:id="rId25"/>
    <p:sldId id="279" r:id="rId26"/>
    <p:sldId id="280" r:id="rId27"/>
    <p:sldId id="284" r:id="rId28"/>
    <p:sldId id="281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D11A5-28FA-4FFF-A505-25C1FDB759A0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1A49D-08ED-4665-A21A-B347E5D1A2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273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16E4E4-6FA6-49E7-71DB-F2271E35F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36F4D4C-04A0-285C-B71E-DAA95CFA5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33DC9E-BE62-D924-E905-E35B7E9A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BF5E-9C4D-4853-9F6E-0BD5C1F81E3A}" type="datetime1">
              <a:rPr lang="ru-RU" smtClean="0"/>
              <a:t>05.09.2022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A8B028-2486-6FE7-788E-15088CF3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A3E818-33A9-41CF-8D31-70E84822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00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5119F-AD96-33D3-9199-C2479268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4AFC2B-C76F-07C5-88AF-FDF3E57E5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3F5090-5579-0A8C-6442-1B23D13D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D4BE-6C5C-4CC1-B36C-29084F4E9572}" type="datetime1">
              <a:rPr lang="ru-RU" smtClean="0"/>
              <a:t>05.09.2022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9493DC-ABF5-4AE2-1330-972A8942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332631-7C56-FD7E-A847-37CA139A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99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714000B-1D4A-A973-48E4-106EC478F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2CDDF9-90C5-C550-B010-589B48C3E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C5BC9D-9418-5A34-1F51-52AAE06A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8F6C-8163-48D7-B02F-7E9BBD58E787}" type="datetime1">
              <a:rPr lang="ru-RU" smtClean="0"/>
              <a:t>05.09.2022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13B76C-F20B-5438-2D49-1742BA707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A29E1A-CFB7-5391-4BD0-F1337781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78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10299-3552-D723-FF4D-E03E5837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FFE3D0-70EB-B5CD-6E11-21A7105ED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9F3807-6A38-4D42-B40D-4EB9C4B51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11A3-C7EA-4B9D-A268-A890DA238FEC}" type="datetime1">
              <a:rPr lang="ru-RU" smtClean="0"/>
              <a:t>05.09.2022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5EDDF7-3EC7-4933-FA80-9A02EB5F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B5A412-A8E7-0ED8-F28D-F03ABCDF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99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234D2D-FF27-FE92-1B2E-782807C54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647E26-3346-7BA2-0E89-8C3BEA470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7531E6-8B22-24D6-9863-15FDB554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4E21-F7A4-467F-8C00-81CBE82FA656}" type="datetime1">
              <a:rPr lang="ru-RU" smtClean="0"/>
              <a:t>05.09.2022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0AE244-A7D6-D5DF-C5CC-A7D8FBD40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75DF28-D3C4-9C06-551B-3447AA22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86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78CB-488A-02D1-C31B-4EA95D84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03EE1E-2F2D-7129-7029-BBAFC8DC7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7A243D-DE1A-6029-5E25-9BB89C600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19180A-287B-25D7-7600-8DC8D4AF5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3CCE-7E0D-426E-8EF0-F499A4893903}" type="datetime1">
              <a:rPr lang="ru-RU" smtClean="0"/>
              <a:t>05.09.2022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0E7628-8EA6-2D63-170A-C2363306E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C841C4-648D-BA5C-9F91-522EF2ACB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84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BA47A-61C3-3142-136E-458F998A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09D88D-B7A0-0A74-2684-4A4C397F3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CEDA7A-F6CE-E777-BC01-C37949BF7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580C84-25DE-D838-48CF-59FC7D0EE7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9715B46-9707-7A85-F618-F741DC860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B730C41-188C-454E-3332-17398D80D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65F-5022-4F61-94B9-BF5DC6132D3B}" type="datetime1">
              <a:rPr lang="ru-RU" smtClean="0"/>
              <a:t>05.09.2022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EA8C461-A7CC-335E-5AD3-A62CD82C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C5188C3-668A-C97D-F77A-78ED2767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6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B04030-72A9-A1D3-9C09-69946C4C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6D0F016-6D63-E566-E094-8CC0ADD1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B450-0520-4817-BF2C-69E50E4B2591}" type="datetime1">
              <a:rPr lang="ru-RU" smtClean="0"/>
              <a:t>05.09.2022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0E5C9BB-CBA2-B47D-55C1-AA5F9DA35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C3AA50-D0E0-8F8B-24BA-A3AEEF760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44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ECF4B2-6507-E062-7245-D5C18587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68BC-CA6C-4BF7-A30A-2CB8DB55F426}" type="datetime1">
              <a:rPr lang="ru-RU" smtClean="0"/>
              <a:t>05.09.2022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546AE77-D468-9234-7D52-9F081AC6C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810B3D-7E05-21BB-1E5C-8E8F95BF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27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4FE48-F391-4EBC-16F8-F5B466DF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61D3F6-CDAB-C444-FE7E-FB47DB69C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790558-1829-4B73-C804-B5D66C4B7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0C61C9-E2BD-01C4-1090-9053A6EF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D4BF-2206-475A-A97D-424DC4BAF6F9}" type="datetime1">
              <a:rPr lang="ru-RU" smtClean="0"/>
              <a:t>05.09.2022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37E84A-0579-2570-80C1-0676493C6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8C30CA-3446-AF82-7DD8-41C61AE8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8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B4FCB-451D-DED5-00E5-E73D900D8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1E54E5F-C4E3-4D78-C631-9F2871078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FDE65D-E910-DFA6-0069-D3D274B3D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9689B5-B6BE-4AEE-3370-8FDB0EA43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7B9B-C2A5-4E1A-A84A-FDCED43316CA}" type="datetime1">
              <a:rPr lang="ru-RU" smtClean="0"/>
              <a:t>05.09.2022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6BCCB3-09C1-D691-BCD8-8623F400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2D9FC7-C6CB-C909-885C-E893335C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81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C1547-6460-F419-195A-F805AC13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B01F2E-924D-43F0-A174-67E1A0E29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D5DD98-9869-4794-2C3E-F3D9045DF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909C-02E5-4FD1-8654-6F0617C85795}" type="datetime1">
              <a:rPr lang="ru-RU" smtClean="0"/>
              <a:t>05.09.2022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EBEB98-4DB2-947E-0649-CB8479CCA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D4D7D7-0AB5-E2CA-2B8D-3AB0FAF0E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110E4-62BB-43ED-9C58-95D1B7998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09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C123D-9458-B0D4-D37A-45D61C5D7B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Ubuntu" panose="020B0504030602030204" pitchFamily="34" charset="0"/>
              </a:rPr>
              <a:t>Машинное обучение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53EAA8-0CBF-4D31-FFB0-FB791B187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endParaRPr lang="ru-RU" sz="1400" dirty="0">
              <a:latin typeface="Ubuntu" panose="020B0504030602030204" pitchFamily="34" charset="0"/>
            </a:endParaRPr>
          </a:p>
          <a:p>
            <a:pPr algn="r"/>
            <a:endParaRPr lang="ru-RU" sz="1400" dirty="0">
              <a:latin typeface="Ubuntu" panose="020B0504030602030204" pitchFamily="34" charset="0"/>
            </a:endParaRPr>
          </a:p>
          <a:p>
            <a:pPr algn="r"/>
            <a:endParaRPr lang="ru-RU" sz="1400" dirty="0">
              <a:latin typeface="Ubuntu" panose="020B0504030602030204" pitchFamily="34" charset="0"/>
            </a:endParaRPr>
          </a:p>
          <a:p>
            <a:pPr algn="r"/>
            <a:r>
              <a:rPr lang="ru-RU" sz="1400" dirty="0">
                <a:latin typeface="Ubuntu" panose="020B0504030602030204" pitchFamily="34" charset="0"/>
              </a:rPr>
              <a:t>2022</a:t>
            </a:r>
          </a:p>
          <a:p>
            <a:pPr algn="r"/>
            <a:r>
              <a:rPr lang="ru-RU" sz="1400" dirty="0">
                <a:latin typeface="Ubuntu" panose="020B0504030602030204" pitchFamily="34" charset="0"/>
              </a:rPr>
              <a:t>Ершов Александр</a:t>
            </a:r>
          </a:p>
          <a:p>
            <a:pPr algn="r"/>
            <a:r>
              <a:rPr lang="ru-RU" sz="1400" dirty="0">
                <a:latin typeface="Ubuntu" panose="020B0504030602030204" pitchFamily="34" charset="0"/>
              </a:rPr>
              <a:t>Курмакаева Алсу</a:t>
            </a:r>
          </a:p>
        </p:txBody>
      </p:sp>
    </p:spTree>
    <p:extLst>
      <p:ext uri="{BB962C8B-B14F-4D97-AF65-F5344CB8AC3E}">
        <p14:creationId xmlns:p14="http://schemas.microsoft.com/office/powerpoint/2010/main" val="1335628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92278-A8EC-FC43-6F8F-02AC35439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формирования умозаключений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9724F6-EA87-B6C0-8388-EBCCFB9A2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Индукция</a:t>
            </a:r>
          </a:p>
          <a:p>
            <a:pPr marL="457200" lvl="1" indent="0">
              <a:buNone/>
            </a:pPr>
            <a:r>
              <a:rPr lang="ru-RU" dirty="0"/>
              <a:t>Общее правило выводится из набора наблюдений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Золото, железо,…др. – металлы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Золото, железо,…др. – тяжелее воды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Следовательно, все металлы тяжелее воды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E9B8D6-8A78-06A9-0751-736F89DE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035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40297-B1B8-4410-A70A-95BE474D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Юма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9595A7-D43C-4258-80A7-01D01C3C9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6769"/>
            <a:ext cx="5257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+mj-lt"/>
              </a:rPr>
              <a:t>«Все лебеди, которых мы видели – белые. Значит все лебеди белые»</a:t>
            </a:r>
          </a:p>
          <a:p>
            <a:pPr marL="0" indent="0">
              <a:buNone/>
            </a:pPr>
            <a:r>
              <a:rPr lang="ru-RU" sz="1600" dirty="0">
                <a:latin typeface="+mj-lt"/>
              </a:rPr>
              <a:t>(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+mj-lt"/>
              </a:rPr>
              <a:t>Обобщения о свойствах одного класса объектов на основе некоторого числа наблюдений отдельных экземпляров этого класса</a:t>
            </a:r>
            <a:r>
              <a:rPr lang="ru-RU" sz="1600" dirty="0">
                <a:latin typeface="+mj-lt"/>
              </a:rPr>
              <a:t>)</a:t>
            </a:r>
          </a:p>
          <a:p>
            <a:pPr marL="0" indent="0">
              <a:buNone/>
            </a:pPr>
            <a:endParaRPr lang="ru-RU" dirty="0">
              <a:latin typeface="+mj-lt"/>
            </a:endParaRPr>
          </a:p>
          <a:p>
            <a:pPr marL="0" indent="0">
              <a:buNone/>
            </a:pPr>
            <a:r>
              <a:rPr lang="ru-RU" dirty="0">
                <a:latin typeface="+mj-lt"/>
              </a:rPr>
              <a:t>«Физические законы будут такими же, так как они всегда наблюдались до этого»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(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+mj-lt"/>
              </a:rPr>
              <a:t>Предположения, что последовательность событий в будущем будет происходить, как это было всегда в прошлом</a:t>
            </a:r>
            <a:r>
              <a:rPr lang="en-US" sz="1600" dirty="0">
                <a:latin typeface="+mj-lt"/>
              </a:rPr>
              <a:t>)</a:t>
            </a:r>
            <a:endParaRPr lang="ru-RU" sz="1600" dirty="0">
              <a:latin typeface="+mj-lt"/>
            </a:endParaRPr>
          </a:p>
        </p:txBody>
      </p:sp>
      <p:pic>
        <p:nvPicPr>
          <p:cNvPr id="13314" name="Picture 2" descr="Стикер ВК Миу-Мяу #29">
            <a:extLst>
              <a:ext uri="{FF2B5EF4-FFF2-40B4-BE49-F238E27FC236}">
                <a16:creationId xmlns:a16="http://schemas.microsoft.com/office/drawing/2014/main" id="{411B84B5-64BF-4E8C-BB08-F87035482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794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6AB356-84CC-4003-9151-135D6EF7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B969-6828-4EBD-8351-7F5740A5145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210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766F0-4248-1950-32F0-1E563BD5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Ubuntu" panose="020B0504030602030204" pitchFamily="34" charset="0"/>
              </a:rPr>
              <a:t>Три составляющие обучения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119E23-0A5E-F6C1-B284-C07C24B9F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effectLst/>
              </a:rPr>
              <a:t>Цель машинного обучения — предсказать результат по входным данным. Чем разнообразнее входные данные, тем проще машине найти закономерности и тем точнее результат.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BA55A25-9B88-9947-0DD1-E79F8994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12</a:t>
            </a:fld>
            <a:endParaRPr lang="ru-RU"/>
          </a:p>
        </p:txBody>
      </p:sp>
      <p:pic>
        <p:nvPicPr>
          <p:cNvPr id="6146" name="Picture 2" descr="Стикер ВК Паппи #34">
            <a:extLst>
              <a:ext uri="{FF2B5EF4-FFF2-40B4-BE49-F238E27FC236}">
                <a16:creationId xmlns:a16="http://schemas.microsoft.com/office/drawing/2014/main" id="{0354FABC-CEA1-429C-2016-2CBF90F17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613" y="3229245"/>
            <a:ext cx="3492230" cy="349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612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766F0-4248-1950-32F0-1E563BD5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Ubuntu" panose="020B0504030602030204" pitchFamily="34" charset="0"/>
              </a:rPr>
              <a:t>Три составляющие обучения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119E23-0A5E-F6C1-B284-C07C24B9F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32643" cy="4351338"/>
          </a:xfrm>
        </p:spPr>
        <p:txBody>
          <a:bodyPr/>
          <a:lstStyle/>
          <a:p>
            <a:pPr marL="0" indent="0">
              <a:buNone/>
            </a:pPr>
            <a:r>
              <a:rPr lang="ru-RU" b="0" i="0" u="sng" dirty="0">
                <a:effectLst/>
                <a:latin typeface="+mj-lt"/>
              </a:rPr>
              <a:t>Данные </a:t>
            </a:r>
            <a:endParaRPr lang="en-US" b="0" i="0" u="sng" dirty="0">
              <a:effectLst/>
              <a:latin typeface="+mj-lt"/>
            </a:endParaRPr>
          </a:p>
          <a:p>
            <a:pPr marL="0" indent="0">
              <a:buNone/>
            </a:pPr>
            <a:r>
              <a:rPr lang="ru-RU" b="0" i="0" dirty="0">
                <a:effectLst/>
                <a:latin typeface="+mj-lt"/>
              </a:rPr>
              <a:t>Хотим определять спам — нужны примеры спам-писем, предсказывать курс акций — нужна история цен, узнать интересы пользователя — нужны его лайки или посты. Данных нужно как можно больше. </a:t>
            </a:r>
            <a:endParaRPr lang="ru-RU" dirty="0">
              <a:latin typeface="+mj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E9C4BE6-B4A6-FCFB-BE27-A3F6E859F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426" y="1638395"/>
            <a:ext cx="2762013" cy="453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D298EE-23EC-E4E9-F156-81A6AE14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454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766F0-4248-1950-32F0-1E563BD5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Ubuntu" panose="020B0504030602030204" pitchFamily="34" charset="0"/>
              </a:rPr>
              <a:t>Три составляющие обучения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119E23-0A5E-F6C1-B284-C07C24B9F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3695"/>
            <a:ext cx="10515600" cy="2273267"/>
          </a:xfrm>
        </p:spPr>
        <p:txBody>
          <a:bodyPr/>
          <a:lstStyle/>
          <a:p>
            <a:pPr marL="0" indent="0">
              <a:buNone/>
            </a:pPr>
            <a:r>
              <a:rPr lang="ru-RU" b="0" i="0" u="sng" dirty="0">
                <a:effectLst/>
                <a:latin typeface="+mj-lt"/>
              </a:rPr>
              <a:t>Признаки </a:t>
            </a:r>
            <a:endParaRPr lang="en-US" b="0" i="0" u="sng" dirty="0">
              <a:effectLst/>
              <a:latin typeface="+mj-lt"/>
            </a:endParaRPr>
          </a:p>
          <a:p>
            <a:pPr marL="0" indent="0">
              <a:buNone/>
            </a:pPr>
            <a:r>
              <a:rPr lang="ru-RU" b="0" i="0" dirty="0">
                <a:effectLst/>
                <a:latin typeface="+mj-lt"/>
              </a:rPr>
              <a:t>Мы называем их фичами (</a:t>
            </a:r>
            <a:r>
              <a:rPr lang="ru-RU" b="0" i="0" dirty="0" err="1">
                <a:effectLst/>
                <a:latin typeface="+mj-lt"/>
              </a:rPr>
              <a:t>features</a:t>
            </a:r>
            <a:r>
              <a:rPr lang="ru-RU" b="0" i="0" dirty="0">
                <a:effectLst/>
                <a:latin typeface="+mj-lt"/>
              </a:rPr>
              <a:t>)</a:t>
            </a:r>
            <a:r>
              <a:rPr lang="en-US" b="0" i="0" dirty="0">
                <a:effectLst/>
                <a:latin typeface="+mj-lt"/>
              </a:rPr>
              <a:t>. </a:t>
            </a:r>
            <a:r>
              <a:rPr lang="ru-RU" b="0" i="0" dirty="0">
                <a:effectLst/>
                <a:latin typeface="+mj-lt"/>
              </a:rPr>
              <a:t>Фичи, свойства, характеристики, признаки — ими могут быть пробег автомобиля, пол пользователя, цена акций, даже счетчик частоты появления слова в тексте может быть фичей.</a:t>
            </a:r>
            <a:endParaRPr lang="ru-RU" dirty="0"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95546C-AE32-99E9-FDD3-A55591A4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14</a:t>
            </a:fld>
            <a:endParaRPr lang="ru-RU"/>
          </a:p>
        </p:txBody>
      </p:sp>
      <p:pic>
        <p:nvPicPr>
          <p:cNvPr id="10242" name="Picture 2" descr="Стикер ВК Кусалочка #13">
            <a:extLst>
              <a:ext uri="{FF2B5EF4-FFF2-40B4-BE49-F238E27FC236}">
                <a16:creationId xmlns:a16="http://schemas.microsoft.com/office/drawing/2014/main" id="{0A059AC6-A033-92C2-83EC-02AA6EDDA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030" y="797669"/>
            <a:ext cx="3633282" cy="363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345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766F0-4248-1950-32F0-1E563BD5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Ubuntu" panose="020B0504030602030204" pitchFamily="34" charset="0"/>
              </a:rPr>
              <a:t>Три составляющие обучения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119E23-0A5E-F6C1-B284-C07C24B9F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3132" y="1825625"/>
            <a:ext cx="5750668" cy="4351338"/>
          </a:xfrm>
        </p:spPr>
        <p:txBody>
          <a:bodyPr/>
          <a:lstStyle/>
          <a:p>
            <a:pPr marL="0" indent="0">
              <a:buNone/>
            </a:pPr>
            <a:r>
              <a:rPr lang="ru-RU" b="0" i="0" u="sng" dirty="0">
                <a:effectLst/>
                <a:latin typeface="+mj-lt"/>
              </a:rPr>
              <a:t>Алгоритм </a:t>
            </a:r>
            <a:endParaRPr lang="en-US" b="0" i="0" u="sng" dirty="0">
              <a:effectLst/>
              <a:latin typeface="+mj-lt"/>
            </a:endParaRPr>
          </a:p>
          <a:p>
            <a:pPr marL="0" indent="0">
              <a:buNone/>
            </a:pPr>
            <a:r>
              <a:rPr lang="ru-RU" b="0" i="0" dirty="0">
                <a:effectLst/>
                <a:latin typeface="+mj-lt"/>
              </a:rPr>
              <a:t>Одну задачу можно решить разными методами примерно всегда. От выбора метода зависит точность, скорость работы и размер готовой модели. Но есть один нюанс: если данные ***, даже самый лучший алгоритм не поможет.</a:t>
            </a:r>
            <a:endParaRPr lang="ru-RU" dirty="0"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B8198C-6BC1-F6CF-30AE-5D968A0D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15</a:t>
            </a:fld>
            <a:endParaRPr lang="ru-RU"/>
          </a:p>
        </p:txBody>
      </p:sp>
      <p:pic>
        <p:nvPicPr>
          <p:cNvPr id="11266" name="Picture 2" descr="Стикер ВК Мелори #38">
            <a:extLst>
              <a:ext uri="{FF2B5EF4-FFF2-40B4-BE49-F238E27FC236}">
                <a16:creationId xmlns:a16="http://schemas.microsoft.com/office/drawing/2014/main" id="{FE6AD3F4-14B2-FD9F-4B26-B1492B381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327" y="2044733"/>
            <a:ext cx="3492230" cy="349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585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8DD339E-7689-1C33-D09A-9CB8856F20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276" y="643466"/>
            <a:ext cx="1051144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B8EA4AA-155C-78EF-312A-6A14DF68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107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6C0863-32E8-F060-2B37-7D8788735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Обучение vs Интеллект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5541987-11CC-D8F9-ACFB-177AA1AAFC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6718" y="1863801"/>
            <a:ext cx="8458563" cy="444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7989BC-2E55-261E-C5CC-454F7E21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891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3C76E765-B785-4368-9B8C-7671EC8B2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48892"/>
            <a:ext cx="5181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>
                <a:solidFill>
                  <a:schemeClr val="accent6"/>
                </a:solidFill>
              </a:rPr>
              <a:t>Машина может</a:t>
            </a:r>
            <a:endParaRPr lang="ru-RU" sz="3600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ru-RU" dirty="0"/>
              <a:t>предсказывать</a:t>
            </a:r>
          </a:p>
          <a:p>
            <a:pPr marL="0" indent="0" algn="ctr">
              <a:buNone/>
            </a:pPr>
            <a:r>
              <a:rPr lang="ru-RU" dirty="0"/>
              <a:t>запоминать</a:t>
            </a:r>
          </a:p>
          <a:p>
            <a:pPr marL="0" indent="0" algn="ctr">
              <a:buNone/>
            </a:pPr>
            <a:r>
              <a:rPr lang="ru-RU" dirty="0"/>
              <a:t>воспроизводить</a:t>
            </a:r>
          </a:p>
          <a:p>
            <a:pPr marL="0" indent="0" algn="ctr">
              <a:buNone/>
            </a:pPr>
            <a:r>
              <a:rPr lang="ru-RU" dirty="0"/>
              <a:t>выбирать лучшее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7D18A6E-CDDC-4AA7-806D-30931F55A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48892"/>
            <a:ext cx="5181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rgbClr val="C00000"/>
                </a:solidFill>
              </a:rPr>
              <a:t>Машина не может</a:t>
            </a:r>
          </a:p>
          <a:p>
            <a:pPr marL="0" indent="0" algn="ctr">
              <a:buNone/>
            </a:pPr>
            <a:endParaRPr lang="ru-RU" sz="36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ru-RU" dirty="0"/>
              <a:t>создавать новое</a:t>
            </a:r>
          </a:p>
          <a:p>
            <a:pPr marL="0" indent="0" algn="ctr">
              <a:buNone/>
            </a:pPr>
            <a:r>
              <a:rPr lang="ru-RU" dirty="0"/>
              <a:t>резко поумнеть</a:t>
            </a:r>
          </a:p>
          <a:p>
            <a:pPr marL="0" indent="0" algn="ctr">
              <a:buNone/>
            </a:pPr>
            <a:r>
              <a:rPr lang="ru-RU" dirty="0"/>
              <a:t>выйти за рамки задачи</a:t>
            </a:r>
          </a:p>
          <a:p>
            <a:pPr marL="0" indent="0" algn="ctr">
              <a:buNone/>
            </a:pPr>
            <a:r>
              <a:rPr lang="ru-RU" dirty="0"/>
              <a:t>убить всех людей</a:t>
            </a:r>
          </a:p>
        </p:txBody>
      </p:sp>
      <p:pic>
        <p:nvPicPr>
          <p:cNvPr id="7" name="Picture 6" descr="Стикер ВК Мелори #1">
            <a:extLst>
              <a:ext uri="{FF2B5EF4-FFF2-40B4-BE49-F238E27FC236}">
                <a16:creationId xmlns:a16="http://schemas.microsoft.com/office/drawing/2014/main" id="{10BA8BEE-542C-490C-8F3C-72394EFE5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034" y="3739793"/>
            <a:ext cx="2957572" cy="295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Стикер ВК Мелори #32">
            <a:extLst>
              <a:ext uri="{FF2B5EF4-FFF2-40B4-BE49-F238E27FC236}">
                <a16:creationId xmlns:a16="http://schemas.microsoft.com/office/drawing/2014/main" id="{EAC94679-93B5-4AAC-AD76-015490F6F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28" y="3739793"/>
            <a:ext cx="2815975" cy="281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BF05A92-0FA9-4BDE-BFEE-6D24590C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B969-6828-4EBD-8351-7F5740A5145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231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87D518D3-B7D0-4636-BC4E-D0A9FE565D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12431"/>
            <a:ext cx="5519895" cy="687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Стикер ВК Кусалочка #15">
            <a:extLst>
              <a:ext uri="{FF2B5EF4-FFF2-40B4-BE49-F238E27FC236}">
                <a16:creationId xmlns:a16="http://schemas.microsoft.com/office/drawing/2014/main" id="{1B1C5AB3-F2BD-4421-B3A5-07D19411D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5" y="1165608"/>
            <a:ext cx="4203205" cy="420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D91A935-6AB8-4B02-B255-D601476B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B969-6828-4EBD-8351-7F5740A5145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77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6964ECB-1EC8-D712-78E9-60B106458B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017B4CAB-727B-1CD8-3CA2-452D049FD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4F6B01D-589A-C7D7-25CB-EF5F6C61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456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717BC44C-56AB-40A0-BD2C-769BCBDE93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9" y="2107727"/>
            <a:ext cx="945403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Стикер ВК Мелори #6">
            <a:extLst>
              <a:ext uri="{FF2B5EF4-FFF2-40B4-BE49-F238E27FC236}">
                <a16:creationId xmlns:a16="http://schemas.microsoft.com/office/drawing/2014/main" id="{D8804CA7-547E-4FE4-8894-E08EA9745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310" y="522286"/>
            <a:ext cx="4040221" cy="404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986991-A897-474D-B218-E2561EC9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B969-6828-4EBD-8351-7F5740A5145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272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39B554A-85D4-93CD-360C-5C9224060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Данные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545614A6-85B2-7E03-81BC-31846C3FE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4E60B2-3E5C-4762-024C-4E2CF402E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368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FC43B-DFE6-3041-85C5-14CE34948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A24D12-B9BF-FCB7-878D-DDFF15E3A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22</a:t>
            </a:fld>
            <a:endParaRPr lang="ru-RU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4005887-4C10-667F-4499-B16112186B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581" y="1629063"/>
            <a:ext cx="4508838" cy="45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898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9DA548-C9CE-A0D3-0C4A-8F726A85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Числовые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816567-A587-7B1A-94EB-D3E822462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Дискретные</a:t>
            </a:r>
          </a:p>
          <a:p>
            <a:r>
              <a:rPr lang="ru-RU" dirty="0"/>
              <a:t>Непрерывные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189DC2-E56F-45D3-40D2-90C84851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23</a:t>
            </a:fld>
            <a:endParaRPr lang="ru-RU"/>
          </a:p>
        </p:txBody>
      </p:sp>
      <p:pic>
        <p:nvPicPr>
          <p:cNvPr id="8194" name="Picture 2" descr="Discrete Data - Cuemath">
            <a:extLst>
              <a:ext uri="{FF2B5EF4-FFF2-40B4-BE49-F238E27FC236}">
                <a16:creationId xmlns:a16="http://schemas.microsoft.com/office/drawing/2014/main" id="{9007ACA3-E32A-5045-1854-ADFE17FE9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59" y="2926890"/>
            <a:ext cx="5913437" cy="342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487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CDBA4-84D1-5AAD-FA5E-A52AFD52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Категориальные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6861F1-C8EA-C4AE-5A57-B831AB0F7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Категориальные данные представляют собой такие характеристики, как позиция хоккеиста, команда, родной город. Категориальные данные могут принимать числовые значения. Например, возможно, мы бы использовали 1 для красного цвета и 2 для синего. Но эти цифры не имеют математического значения.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F1E52B-26F5-4126-9BBC-16A67B0F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38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494CE-72E7-33E4-F212-D54086F7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 временного ряда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DC6853-A8FA-66DE-6EB0-942BB4C85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679332" cy="4351338"/>
          </a:xfrm>
        </p:spPr>
        <p:txBody>
          <a:bodyPr>
            <a:normAutofit/>
          </a:bodyPr>
          <a:lstStyle/>
          <a:p>
            <a:r>
              <a:rPr lang="ru-RU" sz="2000" dirty="0"/>
              <a:t>Данные временного ряда представляют собой последовательность чисел, собираемых через регулярные интервалы в течение некоторого периода времени. Это очень важно, особенно в таких областях, как финансы. К данным временного ряда прикреплено временное значение, поэтому это будет что-то вроде даты или отметки времени, в которой вы можете искать тренды во времени.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6405EB-4932-0955-000C-43EC4213E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25</a:t>
            </a:fld>
            <a:endParaRPr lang="ru-RU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D2986B9-9F18-B817-C13B-C7883A049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543" y="2374239"/>
            <a:ext cx="4751602" cy="325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550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A8E702-4EFA-AC7C-B13C-4FED6B915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Текст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E3B152-E6F4-904A-D8F5-99FB6839F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Текстовые данные в основном просто слова. В большинстве случаев первое, что вы делаете с текстом, это превращаете его в числа, используя некоторые интересные функции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06AB40-F553-685E-959C-F44F8184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26</a:t>
            </a:fld>
            <a:endParaRPr lang="ru-RU"/>
          </a:p>
        </p:txBody>
      </p:sp>
      <p:pic>
        <p:nvPicPr>
          <p:cNvPr id="5" name="Picture 8" descr="Стикер ВК Луна #45">
            <a:extLst>
              <a:ext uri="{FF2B5EF4-FFF2-40B4-BE49-F238E27FC236}">
                <a16:creationId xmlns:a16="http://schemas.microsoft.com/office/drawing/2014/main" id="{FA09F5DB-1E2F-021C-9463-735059FF5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305" y="3228887"/>
            <a:ext cx="3263988" cy="326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738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4DECD6BA-3A2D-66BC-810F-EA7EAA93D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707" y="643466"/>
            <a:ext cx="9246586" cy="5571067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268E77-897F-DC70-FD86-90D26AC4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5110E4-62BB-43ED-9C58-95D1B7998FA6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24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AED307-C58C-74EC-2933-166B97B6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4 характеристики качественных данных для обучения ML моделей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B1678C-5CE8-74C6-1D60-DE8B01DD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fontAlgn="base"/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1. Релевантность (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inherit"/>
              </a:rPr>
              <a:t>relevancy</a:t>
            </a:r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)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— набор данных должен содержать только те признаки, которые предоставляют модели значимую информацию. </a:t>
            </a:r>
          </a:p>
          <a:p>
            <a:pPr algn="l" fontAlgn="base"/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2. Постоянство (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inherit"/>
              </a:rPr>
              <a:t>consistency</a:t>
            </a:r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) 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— схожие примеры должны иметь схожие метки, обеспечивая однородность набора данных.</a:t>
            </a:r>
          </a:p>
          <a:p>
            <a:pPr algn="l" fontAlgn="base"/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3. Однородность (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inherit"/>
              </a:rPr>
              <a:t>uniformity</a:t>
            </a:r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)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— значения всех атрибутов должны быть сравнимыми для всех данных. Неравномерности или наличие выбросов в наборах данных отрицательно влияют на качество данных обучения.</a:t>
            </a:r>
          </a:p>
          <a:p>
            <a:pPr algn="l" fontAlgn="base"/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4. Полнота (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inherit"/>
              </a:rPr>
              <a:t>comprehensiveness</a:t>
            </a:r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)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— набор данных должен содержать достаточное количество параметров или признаков, чтобы не осталось неохваченных пограничных случаев.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0DC2F8-A0B1-8A41-979F-BA4B6769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00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D9ABBB2-6695-BBF9-40F6-1600B6D310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9528" y="643466"/>
            <a:ext cx="8132944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5316AE-F8E7-91D9-5648-CDF3B62A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016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A2E5E4-3A71-4273-90EB-0612FB8B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Ubuntu" panose="020B0604020202020204" pitchFamily="34" charset="0"/>
              </a:rPr>
              <a:t>Зачем обучать машины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7D7675-66C3-51AD-E32D-E4AC0BBF7C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256" y="1825625"/>
            <a:ext cx="408148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D27E2D-DF8F-E266-DDAE-81F1E426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58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32634-00F2-5097-2E90-3BFF28FD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Сферы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E8A6E4-E10D-999F-32C5-801ED1E2A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Компьютерное зрение</a:t>
            </a:r>
          </a:p>
          <a:p>
            <a:r>
              <a:rPr lang="ru-RU" dirty="0"/>
              <a:t>Распознавание речи</a:t>
            </a:r>
          </a:p>
          <a:p>
            <a:r>
              <a:rPr lang="ru-RU" dirty="0"/>
              <a:t>Компьютерная лингвистика и обработка естественных языков</a:t>
            </a:r>
          </a:p>
          <a:p>
            <a:r>
              <a:rPr lang="ru-RU" dirty="0"/>
              <a:t>Медицинская диагностика</a:t>
            </a:r>
          </a:p>
          <a:p>
            <a:r>
              <a:rPr lang="ru-RU" dirty="0"/>
              <a:t>Биоинформатика</a:t>
            </a:r>
          </a:p>
          <a:p>
            <a:r>
              <a:rPr lang="ru-RU" dirty="0"/>
              <a:t>Техническая диагностика</a:t>
            </a:r>
          </a:p>
          <a:p>
            <a:r>
              <a:rPr lang="ru-RU" dirty="0"/>
              <a:t>Финансовые приложения</a:t>
            </a:r>
          </a:p>
          <a:p>
            <a:r>
              <a:rPr lang="ru-RU" dirty="0"/>
              <a:t>Поиск и рубрикация текстов</a:t>
            </a:r>
          </a:p>
          <a:p>
            <a:r>
              <a:rPr lang="ru-RU" dirty="0"/>
              <a:t>Интеллектуальные игры</a:t>
            </a:r>
          </a:p>
          <a:p>
            <a:r>
              <a:rPr lang="ru-RU" dirty="0"/>
              <a:t>Экспертные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659422-1990-ED89-56A3-989A08C6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58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7332B3-08F0-A56D-D049-08BCA49F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Смежные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D32966-4CD3-7BCC-14B5-125DE3CD3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 Recognition (</a:t>
            </a:r>
            <a:r>
              <a:rPr lang="ru-RU" dirty="0"/>
              <a:t>распознавание образов)</a:t>
            </a:r>
          </a:p>
          <a:p>
            <a:r>
              <a:rPr lang="ru-RU" dirty="0"/>
              <a:t>Data Mining / Data Science (интеллектуальный анализ данных</a:t>
            </a:r>
          </a:p>
          <a:p>
            <a:r>
              <a:rPr lang="ru-RU" dirty="0"/>
              <a:t>Big Data (обработка больших данных)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F1C105-ED4B-CBB7-F110-F00109376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8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92278-A8EC-FC43-6F8F-02AC35439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формирования умозаключений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9724F6-EA87-B6C0-8388-EBCCFB9A2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Дедукция</a:t>
            </a:r>
          </a:p>
          <a:p>
            <a:pPr marL="457200" lvl="1" indent="0">
              <a:buNone/>
            </a:pPr>
            <a:r>
              <a:rPr lang="ru-RU" dirty="0"/>
              <a:t>Частное заключение выводится из общего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Элементы множества А обладают признаком В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Элемент </a:t>
            </a:r>
            <a:r>
              <a:rPr lang="en-US" dirty="0"/>
              <a:t>Ai </a:t>
            </a:r>
            <a:r>
              <a:rPr lang="ru-RU" dirty="0"/>
              <a:t>принадлежит множеству </a:t>
            </a:r>
            <a:r>
              <a:rPr lang="en-US" dirty="0"/>
              <a:t>A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Следовательно, </a:t>
            </a:r>
            <a:r>
              <a:rPr lang="en-US" dirty="0"/>
              <a:t>Ai </a:t>
            </a:r>
            <a:r>
              <a:rPr lang="ru-RU" dirty="0"/>
              <a:t>имеет признак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1B6B98-45C3-D5D2-9186-125CD4B8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835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92278-A8EC-FC43-6F8F-02AC35439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формирования умозаключений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9724F6-EA87-B6C0-8388-EBCCFB9A2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Дедукция</a:t>
            </a:r>
          </a:p>
          <a:p>
            <a:pPr marL="457200" lvl="1" indent="0">
              <a:buNone/>
            </a:pPr>
            <a:r>
              <a:rPr lang="ru-RU" dirty="0"/>
              <a:t>Частное заключение выводится из общего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Все люди смертны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Сократ - человек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Следовательно, Сократ смертен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17549E-AED7-54B6-3B4E-6175948E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64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92278-A8EC-FC43-6F8F-02AC35439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формирования умозаключений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9724F6-EA87-B6C0-8388-EBCCFB9A2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Индукция</a:t>
            </a:r>
          </a:p>
          <a:p>
            <a:pPr marL="457200" lvl="1" indent="0">
              <a:buNone/>
            </a:pPr>
            <a:r>
              <a:rPr lang="ru-RU" dirty="0"/>
              <a:t>Общее правило выводится из набора наблюдений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Множество состоит из элементов </a:t>
            </a:r>
            <a:r>
              <a:rPr lang="en-US" dirty="0"/>
              <a:t>A1, A2, …, An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Элементы от </a:t>
            </a:r>
            <a:r>
              <a:rPr lang="en-US" dirty="0"/>
              <a:t>A1 </a:t>
            </a:r>
            <a:r>
              <a:rPr lang="ru-RU" dirty="0"/>
              <a:t>до </a:t>
            </a:r>
            <a:r>
              <a:rPr lang="en-US" dirty="0"/>
              <a:t>An </a:t>
            </a:r>
            <a:r>
              <a:rPr lang="ru-RU" dirty="0"/>
              <a:t>имеют признак </a:t>
            </a:r>
            <a:r>
              <a:rPr lang="en-US" dirty="0"/>
              <a:t>B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Следовательно, все элементы множества А имеют признак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3CA073-9666-7600-3826-1E9C99F4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1344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2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691</Words>
  <Application>Microsoft Office PowerPoint</Application>
  <PresentationFormat>Широкоэкранный</PresentationFormat>
  <Paragraphs>121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5" baseType="lpstr">
      <vt:lpstr>-apple-system</vt:lpstr>
      <vt:lpstr>Arial</vt:lpstr>
      <vt:lpstr>Calibri</vt:lpstr>
      <vt:lpstr>inherit</vt:lpstr>
      <vt:lpstr>Roboto</vt:lpstr>
      <vt:lpstr>Ubuntu</vt:lpstr>
      <vt:lpstr>Тема Office</vt:lpstr>
      <vt:lpstr>Машинное обучение</vt:lpstr>
      <vt:lpstr>Введение</vt:lpstr>
      <vt:lpstr>Презентация PowerPoint</vt:lpstr>
      <vt:lpstr>Зачем обучать машины</vt:lpstr>
      <vt:lpstr>Сферы приложения</vt:lpstr>
      <vt:lpstr>Смежные области</vt:lpstr>
      <vt:lpstr>Способы формирования умозаключений</vt:lpstr>
      <vt:lpstr>Способы формирования умозаключений</vt:lpstr>
      <vt:lpstr>Способы формирования умозаключений</vt:lpstr>
      <vt:lpstr>Способы формирования умозаключений</vt:lpstr>
      <vt:lpstr>Проблема Юма</vt:lpstr>
      <vt:lpstr>Три составляющие обучения</vt:lpstr>
      <vt:lpstr>Три составляющие обучения</vt:lpstr>
      <vt:lpstr>Три составляющие обучения</vt:lpstr>
      <vt:lpstr>Три составляющие обучения</vt:lpstr>
      <vt:lpstr>Презентация PowerPoint</vt:lpstr>
      <vt:lpstr>Обучение vs Интеллект</vt:lpstr>
      <vt:lpstr>Презентация PowerPoint</vt:lpstr>
      <vt:lpstr>Презентация PowerPoint</vt:lpstr>
      <vt:lpstr>Презентация PowerPoint</vt:lpstr>
      <vt:lpstr>Данные</vt:lpstr>
      <vt:lpstr>Типы данных</vt:lpstr>
      <vt:lpstr>Числовые данные</vt:lpstr>
      <vt:lpstr>Категориальные данные</vt:lpstr>
      <vt:lpstr>Данные временного ряда</vt:lpstr>
      <vt:lpstr>Текст</vt:lpstr>
      <vt:lpstr>Презентация PowerPoint</vt:lpstr>
      <vt:lpstr>4 характеристики качественных данных для обучения ML моделей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Машинное обучение</dc:title>
  <dc:creator>Ершов Александр Дмитриевич</dc:creator>
  <cp:lastModifiedBy>Ершов Александр Дмитриевич</cp:lastModifiedBy>
  <cp:revision>3</cp:revision>
  <dcterms:created xsi:type="dcterms:W3CDTF">2022-09-04T11:10:34Z</dcterms:created>
  <dcterms:modified xsi:type="dcterms:W3CDTF">2022-09-05T06:35:06Z</dcterms:modified>
</cp:coreProperties>
</file>