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75" r:id="rId3"/>
    <p:sldId id="257" r:id="rId4"/>
    <p:sldId id="258" r:id="rId5"/>
    <p:sldId id="282" r:id="rId6"/>
    <p:sldId id="283" r:id="rId7"/>
    <p:sldId id="270" r:id="rId8"/>
    <p:sldId id="271" r:id="rId9"/>
    <p:sldId id="272" r:id="rId10"/>
    <p:sldId id="273" r:id="rId11"/>
    <p:sldId id="268" r:id="rId12"/>
    <p:sldId id="259" r:id="rId13"/>
    <p:sldId id="260" r:id="rId14"/>
    <p:sldId id="261" r:id="rId15"/>
    <p:sldId id="262" r:id="rId16"/>
    <p:sldId id="263" r:id="rId17"/>
    <p:sldId id="264" r:id="rId18"/>
    <p:sldId id="269" r:id="rId19"/>
    <p:sldId id="274" r:id="rId20"/>
    <p:sldId id="267" r:id="rId21"/>
    <p:sldId id="265" r:id="rId22"/>
    <p:sldId id="276" r:id="rId23"/>
    <p:sldId id="277" r:id="rId24"/>
    <p:sldId id="278" r:id="rId25"/>
    <p:sldId id="279" r:id="rId26"/>
    <p:sldId id="280" r:id="rId27"/>
    <p:sldId id="284" r:id="rId28"/>
    <p:sldId id="281" r:id="rId29"/>
    <p:sldId id="286" r:id="rId30"/>
    <p:sldId id="287" r:id="rId31"/>
    <p:sldId id="285" r:id="rId32"/>
    <p:sldId id="288" r:id="rId33"/>
    <p:sldId id="289" r:id="rId34"/>
    <p:sldId id="290" r:id="rId35"/>
    <p:sldId id="293" r:id="rId36"/>
    <p:sldId id="292" r:id="rId37"/>
    <p:sldId id="294" r:id="rId38"/>
    <p:sldId id="291" r:id="rId39"/>
    <p:sldId id="295" r:id="rId40"/>
    <p:sldId id="296" r:id="rId41"/>
    <p:sldId id="298" r:id="rId42"/>
    <p:sldId id="297" r:id="rId43"/>
    <p:sldId id="299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D11A5-28FA-4FFF-A505-25C1FDB759A0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1A49D-08ED-4665-A21A-B347E5D1A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27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6E4E4-6FA6-49E7-71DB-F2271E35F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6F4D4C-04A0-285C-B71E-DAA95CFA5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33DC9E-BE62-D924-E905-E35B7E9A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BF5E-9C4D-4853-9F6E-0BD5C1F81E3A}" type="datetime1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8B028-2486-6FE7-788E-15088CF3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A3E818-33A9-41CF-8D31-70E84822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00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5119F-AD96-33D3-9199-C2479268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4AFC2B-C76F-07C5-88AF-FDF3E57E5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3F5090-5579-0A8C-6442-1B23D13D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D4BE-6C5C-4CC1-B36C-29084F4E9572}" type="datetime1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9493DC-ABF5-4AE2-1330-972A8942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332631-7C56-FD7E-A847-37CA139A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99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14000B-1D4A-A973-48E4-106EC478F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2CDDF9-90C5-C550-B010-589B48C3E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C5BC9D-9418-5A34-1F51-52AAE06A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8F6C-8163-48D7-B02F-7E9BBD58E787}" type="datetime1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13B76C-F20B-5438-2D49-1742BA70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A29E1A-CFB7-5391-4BD0-F1337781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78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10299-3552-D723-FF4D-E03E5837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FFE3D0-70EB-B5CD-6E11-21A7105ED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F3807-6A38-4D42-B40D-4EB9C4B5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1A3-C7EA-4B9D-A268-A890DA238FEC}" type="datetime1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5EDDF7-3EC7-4933-FA80-9A02EB5F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5A412-A8E7-0ED8-F28D-F03ABCDF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99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34D2D-FF27-FE92-1B2E-782807C5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647E26-3346-7BA2-0E89-8C3BEA470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7531E6-8B22-24D6-9863-15FDB554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4E21-F7A4-467F-8C00-81CBE82FA656}" type="datetime1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0AE244-A7D6-D5DF-C5CC-A7D8FBD4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5DF28-D3C4-9C06-551B-3447AA22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86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78CB-488A-02D1-C31B-4EA95D84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3EE1E-2F2D-7129-7029-BBAFC8DC7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7A243D-DE1A-6029-5E25-9BB89C600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9180A-287B-25D7-7600-8DC8D4AF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3CCE-7E0D-426E-8EF0-F499A4893903}" type="datetime1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0E7628-8EA6-2D63-170A-C2363306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C841C4-648D-BA5C-9F91-522EF2AC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84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BA47A-61C3-3142-136E-458F998A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09D88D-B7A0-0A74-2684-4A4C397F3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CEDA7A-F6CE-E777-BC01-C37949BF7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580C84-25DE-D838-48CF-59FC7D0EE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715B46-9707-7A85-F618-F741DC860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730C41-188C-454E-3332-17398D80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65F-5022-4F61-94B9-BF5DC6132D3B}" type="datetime1">
              <a:rPr lang="ru-RU" smtClean="0"/>
              <a:t>19.09.2022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A8C461-A7CC-335E-5AD3-A62CD82C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C5188C3-668A-C97D-F77A-78ED2767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6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04030-72A9-A1D3-9C09-69946C4C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D0F016-6D63-E566-E094-8CC0ADD1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B450-0520-4817-BF2C-69E50E4B2591}" type="datetime1">
              <a:rPr lang="ru-RU" smtClean="0"/>
              <a:t>19.09.2022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E5C9BB-CBA2-B47D-55C1-AA5F9DA3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C3AA50-D0E0-8F8B-24BA-A3AEEF76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44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ECF4B2-6507-E062-7245-D5C18587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68BC-CA6C-4BF7-A30A-2CB8DB55F426}" type="datetime1">
              <a:rPr lang="ru-RU" smtClean="0"/>
              <a:t>19.09.2022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46AE77-D468-9234-7D52-9F081AC6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810B3D-7E05-21BB-1E5C-8E8F95BF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27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4FE48-F391-4EBC-16F8-F5B466DF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61D3F6-CDAB-C444-FE7E-FB47DB69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790558-1829-4B73-C804-B5D66C4B7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0C61C9-E2BD-01C4-1090-9053A6EF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D4BF-2206-475A-A97D-424DC4BAF6F9}" type="datetime1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37E84A-0579-2570-80C1-0676493C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8C30CA-3446-AF82-7DD8-41C61AE8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8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B4FCB-451D-DED5-00E5-E73D900D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E54E5F-C4E3-4D78-C631-9F2871078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FDE65D-E910-DFA6-0069-D3D274B3D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9689B5-B6BE-4AEE-3370-8FDB0EA4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B9B-C2A5-4E1A-A84A-FDCED43316CA}" type="datetime1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6BCCB3-09C1-D691-BCD8-8623F400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2D9FC7-C6CB-C909-885C-E893335C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81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C1547-6460-F419-195A-F805AC13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B01F2E-924D-43F0-A174-67E1A0E29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D5DD98-9869-4794-2C3E-F3D9045DF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909C-02E5-4FD1-8654-6F0617C85795}" type="datetime1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EBEB98-4DB2-947E-0649-CB8479CCA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D4D7D7-0AB5-E2CA-2B8D-3AB0FAF0E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09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gif"/><Relationship Id="rId5" Type="http://schemas.openxmlformats.org/officeDocument/2006/relationships/image" Target="../media/image29.png"/><Relationship Id="rId4" Type="http://schemas.openxmlformats.org/officeDocument/2006/relationships/image" Target="../media/image28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C123D-9458-B0D4-D37A-45D61C5D7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Ubuntu" panose="020B0504030602030204" pitchFamily="34" charset="0"/>
              </a:rPr>
              <a:t>Машинное обучение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53EAA8-0CBF-4D31-FFB0-FB791B187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ru-RU" sz="1400" dirty="0">
              <a:latin typeface="Ubuntu" panose="020B0504030602030204" pitchFamily="34" charset="0"/>
            </a:endParaRPr>
          </a:p>
          <a:p>
            <a:pPr algn="r"/>
            <a:endParaRPr lang="ru-RU" sz="1400" dirty="0">
              <a:latin typeface="Ubuntu" panose="020B0504030602030204" pitchFamily="34" charset="0"/>
            </a:endParaRPr>
          </a:p>
          <a:p>
            <a:pPr algn="r"/>
            <a:endParaRPr lang="ru-RU" sz="1400" dirty="0">
              <a:latin typeface="Ubuntu" panose="020B0504030602030204" pitchFamily="34" charset="0"/>
            </a:endParaRPr>
          </a:p>
          <a:p>
            <a:pPr algn="r"/>
            <a:r>
              <a:rPr lang="ru-RU" sz="1400" dirty="0">
                <a:latin typeface="Ubuntu" panose="020B0504030602030204" pitchFamily="34" charset="0"/>
              </a:rPr>
              <a:t>2022</a:t>
            </a:r>
          </a:p>
          <a:p>
            <a:pPr algn="r"/>
            <a:r>
              <a:rPr lang="ru-RU" sz="1400" dirty="0">
                <a:latin typeface="Ubuntu" panose="020B0504030602030204" pitchFamily="34" charset="0"/>
              </a:rPr>
              <a:t>Ершов Александр</a:t>
            </a:r>
          </a:p>
          <a:p>
            <a:pPr algn="r"/>
            <a:r>
              <a:rPr lang="ru-RU" sz="1400" dirty="0">
                <a:latin typeface="Ubuntu" panose="020B0504030602030204" pitchFamily="34" charset="0"/>
              </a:rPr>
              <a:t>Курмакаева Алсу</a:t>
            </a:r>
          </a:p>
        </p:txBody>
      </p:sp>
    </p:spTree>
    <p:extLst>
      <p:ext uri="{BB962C8B-B14F-4D97-AF65-F5344CB8AC3E}">
        <p14:creationId xmlns:p14="http://schemas.microsoft.com/office/powerpoint/2010/main" val="133562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92278-A8EC-FC43-6F8F-02AC3543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формирования умозаключений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9724F6-EA87-B6C0-8388-EBCCFB9A2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Индукция</a:t>
            </a:r>
          </a:p>
          <a:p>
            <a:pPr marL="457200" lvl="1" indent="0">
              <a:buNone/>
            </a:pPr>
            <a:r>
              <a:rPr lang="ru-RU" dirty="0"/>
              <a:t>Общее правило выводится из набора наблюдений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Золото, железо,…др. – металлы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Золото, железо,…др. – тяжелее воды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Следовательно, все металлы тяжелее воды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E9B8D6-8A78-06A9-0751-736F89DE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03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40297-B1B8-4410-A70A-95BE474D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Юма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9595A7-D43C-4258-80A7-01D01C3C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6769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«Все лебеди, которых мы видели – белые. Значит все лебеди белые»</a:t>
            </a:r>
          </a:p>
          <a:p>
            <a:pPr marL="0" indent="0">
              <a:buNone/>
            </a:pPr>
            <a:r>
              <a:rPr lang="ru-RU" sz="1600" dirty="0">
                <a:latin typeface="+mj-lt"/>
              </a:rPr>
              <a:t>(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+mj-lt"/>
              </a:rPr>
              <a:t>Обобщения о свойствах одного класса объектов на основе некоторого числа наблюдений отдельных экземпляров этого класса</a:t>
            </a:r>
            <a:r>
              <a:rPr lang="ru-RU" sz="1600" dirty="0">
                <a:latin typeface="+mj-lt"/>
              </a:rPr>
              <a:t>)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«Физические законы будут такими же, так как они всегда наблюдались до этого»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(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+mj-lt"/>
              </a:rPr>
              <a:t>Предположения, что последовательность событий в будущем будет происходить, как это было всегда в прошлом</a:t>
            </a:r>
            <a:r>
              <a:rPr lang="en-US" sz="1600" dirty="0">
                <a:latin typeface="+mj-lt"/>
              </a:rPr>
              <a:t>)</a:t>
            </a:r>
            <a:endParaRPr lang="ru-RU" sz="1600" dirty="0">
              <a:latin typeface="+mj-lt"/>
            </a:endParaRPr>
          </a:p>
        </p:txBody>
      </p:sp>
      <p:pic>
        <p:nvPicPr>
          <p:cNvPr id="13314" name="Picture 2" descr="Стикер ВК Миу-Мяу #29">
            <a:extLst>
              <a:ext uri="{FF2B5EF4-FFF2-40B4-BE49-F238E27FC236}">
                <a16:creationId xmlns:a16="http://schemas.microsoft.com/office/drawing/2014/main" id="{411B84B5-64BF-4E8C-BB08-F87035482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794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6AB356-84CC-4003-9151-135D6EF7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B969-6828-4EBD-8351-7F5740A5145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21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766F0-4248-1950-32F0-1E563BD5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Ubuntu" panose="020B0504030602030204" pitchFamily="34" charset="0"/>
              </a:rPr>
              <a:t>Три составляющие обучения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19E23-0A5E-F6C1-B284-C07C24B9F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</a:rPr>
              <a:t>Цель машинного обучения — предсказать результат по входным данным. Чем разнообразнее входные данные, тем проще машине найти закономерности и тем точнее результат.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A55A25-9B88-9947-0DD1-E79F8994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12</a:t>
            </a:fld>
            <a:endParaRPr lang="ru-RU"/>
          </a:p>
        </p:txBody>
      </p:sp>
      <p:pic>
        <p:nvPicPr>
          <p:cNvPr id="6146" name="Picture 2" descr="Стикер ВК Паппи #34">
            <a:extLst>
              <a:ext uri="{FF2B5EF4-FFF2-40B4-BE49-F238E27FC236}">
                <a16:creationId xmlns:a16="http://schemas.microsoft.com/office/drawing/2014/main" id="{0354FABC-CEA1-429C-2016-2CBF90F17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13" y="3229245"/>
            <a:ext cx="3492230" cy="349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1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766F0-4248-1950-32F0-1E563BD5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Ubuntu" panose="020B0504030602030204" pitchFamily="34" charset="0"/>
              </a:rPr>
              <a:t>Три составляющие обучения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19E23-0A5E-F6C1-B284-C07C24B9F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2643" cy="4351338"/>
          </a:xfrm>
        </p:spPr>
        <p:txBody>
          <a:bodyPr/>
          <a:lstStyle/>
          <a:p>
            <a:pPr marL="0" indent="0">
              <a:buNone/>
            </a:pPr>
            <a:r>
              <a:rPr lang="ru-RU" b="0" i="0" u="sng" dirty="0">
                <a:effectLst/>
                <a:latin typeface="+mj-lt"/>
              </a:rPr>
              <a:t>Данные </a:t>
            </a:r>
            <a:endParaRPr lang="en-US" b="0" i="0" u="sng" dirty="0">
              <a:effectLst/>
              <a:latin typeface="+mj-lt"/>
            </a:endParaRPr>
          </a:p>
          <a:p>
            <a:pPr marL="0" indent="0">
              <a:buNone/>
            </a:pPr>
            <a:r>
              <a:rPr lang="ru-RU" b="0" i="0" dirty="0">
                <a:effectLst/>
                <a:latin typeface="+mj-lt"/>
              </a:rPr>
              <a:t>Хотим определять спам — нужны примеры спам-писем, предсказывать курс акций — нужна история цен, узнать интересы пользователя — нужны его лайки или посты. Данных нужно как можно больше. </a:t>
            </a:r>
            <a:endParaRPr lang="ru-RU" dirty="0">
              <a:latin typeface="+mj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9C4BE6-B4A6-FCFB-BE27-A3F6E859F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426" y="1638395"/>
            <a:ext cx="2762013" cy="45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D298EE-23EC-E4E9-F156-81A6AE14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45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766F0-4248-1950-32F0-1E563BD5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Ubuntu" panose="020B0504030602030204" pitchFamily="34" charset="0"/>
              </a:rPr>
              <a:t>Три составляющие обучения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19E23-0A5E-F6C1-B284-C07C24B9F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3695"/>
            <a:ext cx="10515600" cy="2273267"/>
          </a:xfrm>
        </p:spPr>
        <p:txBody>
          <a:bodyPr/>
          <a:lstStyle/>
          <a:p>
            <a:pPr marL="0" indent="0">
              <a:buNone/>
            </a:pPr>
            <a:r>
              <a:rPr lang="ru-RU" b="0" i="0" u="sng" dirty="0">
                <a:effectLst/>
                <a:latin typeface="+mj-lt"/>
              </a:rPr>
              <a:t>Признаки </a:t>
            </a:r>
            <a:endParaRPr lang="en-US" b="0" i="0" u="sng" dirty="0">
              <a:effectLst/>
              <a:latin typeface="+mj-lt"/>
            </a:endParaRPr>
          </a:p>
          <a:p>
            <a:pPr marL="0" indent="0">
              <a:buNone/>
            </a:pPr>
            <a:r>
              <a:rPr lang="ru-RU" b="0" i="0" dirty="0">
                <a:effectLst/>
                <a:latin typeface="+mj-lt"/>
              </a:rPr>
              <a:t>Мы называем их фичами (</a:t>
            </a:r>
            <a:r>
              <a:rPr lang="ru-RU" b="0" i="0" dirty="0" err="1">
                <a:effectLst/>
                <a:latin typeface="+mj-lt"/>
              </a:rPr>
              <a:t>features</a:t>
            </a:r>
            <a:r>
              <a:rPr lang="ru-RU" b="0" i="0" dirty="0">
                <a:effectLst/>
                <a:latin typeface="+mj-lt"/>
              </a:rPr>
              <a:t>)</a:t>
            </a:r>
            <a:r>
              <a:rPr lang="en-US" b="0" i="0" dirty="0">
                <a:effectLst/>
                <a:latin typeface="+mj-lt"/>
              </a:rPr>
              <a:t>. </a:t>
            </a:r>
            <a:r>
              <a:rPr lang="ru-RU" b="0" i="0" dirty="0">
                <a:effectLst/>
                <a:latin typeface="+mj-lt"/>
              </a:rPr>
              <a:t>Фичи, свойства, характеристики, признаки — ими могут быть пробег автомобиля, пол пользователя, цена акций, даже счетчик частоты появления слова в тексте может быть фичей.</a:t>
            </a:r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95546C-AE32-99E9-FDD3-A55591A4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14</a:t>
            </a:fld>
            <a:endParaRPr lang="ru-RU"/>
          </a:p>
        </p:txBody>
      </p:sp>
      <p:pic>
        <p:nvPicPr>
          <p:cNvPr id="10242" name="Picture 2" descr="Стикер ВК Кусалочка #13">
            <a:extLst>
              <a:ext uri="{FF2B5EF4-FFF2-40B4-BE49-F238E27FC236}">
                <a16:creationId xmlns:a16="http://schemas.microsoft.com/office/drawing/2014/main" id="{0A059AC6-A033-92C2-83EC-02AA6EDDA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030" y="797669"/>
            <a:ext cx="3633282" cy="363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34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766F0-4248-1950-32F0-1E563BD5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Ubuntu" panose="020B0504030602030204" pitchFamily="34" charset="0"/>
              </a:rPr>
              <a:t>Три составляющие обучения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19E23-0A5E-F6C1-B284-C07C24B9F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132" y="1825625"/>
            <a:ext cx="5750668" cy="4351338"/>
          </a:xfrm>
        </p:spPr>
        <p:txBody>
          <a:bodyPr/>
          <a:lstStyle/>
          <a:p>
            <a:pPr marL="0" indent="0">
              <a:buNone/>
            </a:pPr>
            <a:r>
              <a:rPr lang="ru-RU" b="0" i="0" u="sng" dirty="0">
                <a:effectLst/>
                <a:latin typeface="+mj-lt"/>
              </a:rPr>
              <a:t>Алгоритм </a:t>
            </a:r>
            <a:endParaRPr lang="en-US" b="0" i="0" u="sng" dirty="0">
              <a:effectLst/>
              <a:latin typeface="+mj-lt"/>
            </a:endParaRPr>
          </a:p>
          <a:p>
            <a:pPr marL="0" indent="0">
              <a:buNone/>
            </a:pPr>
            <a:r>
              <a:rPr lang="ru-RU" b="0" i="0" dirty="0">
                <a:effectLst/>
                <a:latin typeface="+mj-lt"/>
              </a:rPr>
              <a:t>Одну задачу можно решить разными методами примерно всегда. От выбора метода зависит точность, скорость работы и размер готовой модели. Но есть один нюанс: если данные ***, даже самый лучший алгоритм не поможет.</a:t>
            </a:r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B8198C-6BC1-F6CF-30AE-5D968A0D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15</a:t>
            </a:fld>
            <a:endParaRPr lang="ru-RU"/>
          </a:p>
        </p:txBody>
      </p:sp>
      <p:pic>
        <p:nvPicPr>
          <p:cNvPr id="11266" name="Picture 2" descr="Стикер ВК Мелори #38">
            <a:extLst>
              <a:ext uri="{FF2B5EF4-FFF2-40B4-BE49-F238E27FC236}">
                <a16:creationId xmlns:a16="http://schemas.microsoft.com/office/drawing/2014/main" id="{FE6AD3F4-14B2-FD9F-4B26-B1492B381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327" y="2044733"/>
            <a:ext cx="3492230" cy="349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585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DD339E-7689-1C33-D09A-9CB8856F2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276" y="643466"/>
            <a:ext cx="1051144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8EA4AA-155C-78EF-312A-6A14DF68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107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C0863-32E8-F060-2B37-7D878873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Обучение vs Интеллект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5541987-11CC-D8F9-ACFB-177AA1AAFC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6718" y="1863801"/>
            <a:ext cx="8458563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7989BC-2E55-261E-C5CC-454F7E21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89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3C76E765-B785-4368-9B8C-7671EC8B2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48892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>
                <a:solidFill>
                  <a:schemeClr val="accent6"/>
                </a:solidFill>
              </a:rPr>
              <a:t>Машина может</a:t>
            </a:r>
            <a:endParaRPr lang="ru-RU" sz="3600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ru-RU" dirty="0"/>
              <a:t>предсказывать</a:t>
            </a:r>
          </a:p>
          <a:p>
            <a:pPr marL="0" indent="0" algn="ctr">
              <a:buNone/>
            </a:pPr>
            <a:r>
              <a:rPr lang="ru-RU" dirty="0"/>
              <a:t>запоминать</a:t>
            </a:r>
          </a:p>
          <a:p>
            <a:pPr marL="0" indent="0" algn="ctr">
              <a:buNone/>
            </a:pPr>
            <a:r>
              <a:rPr lang="ru-RU" dirty="0"/>
              <a:t>воспроизводить</a:t>
            </a:r>
          </a:p>
          <a:p>
            <a:pPr marL="0" indent="0" algn="ctr">
              <a:buNone/>
            </a:pPr>
            <a:r>
              <a:rPr lang="ru-RU" dirty="0"/>
              <a:t>выбирать лучшее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D18A6E-CDDC-4AA7-806D-30931F55A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48892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rgbClr val="C00000"/>
                </a:solidFill>
              </a:rPr>
              <a:t>Машина не может</a:t>
            </a:r>
          </a:p>
          <a:p>
            <a:pPr marL="0" indent="0" algn="ctr">
              <a:buNone/>
            </a:pPr>
            <a:endParaRPr lang="ru-RU" sz="36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ru-RU" dirty="0"/>
              <a:t>создавать новое</a:t>
            </a:r>
          </a:p>
          <a:p>
            <a:pPr marL="0" indent="0" algn="ctr">
              <a:buNone/>
            </a:pPr>
            <a:r>
              <a:rPr lang="ru-RU" dirty="0"/>
              <a:t>резко поумнеть</a:t>
            </a:r>
          </a:p>
          <a:p>
            <a:pPr marL="0" indent="0" algn="ctr">
              <a:buNone/>
            </a:pPr>
            <a:r>
              <a:rPr lang="ru-RU" dirty="0"/>
              <a:t>выйти за рамки задачи</a:t>
            </a:r>
          </a:p>
          <a:p>
            <a:pPr marL="0" indent="0" algn="ctr">
              <a:buNone/>
            </a:pPr>
            <a:r>
              <a:rPr lang="ru-RU" dirty="0"/>
              <a:t>убить всех людей</a:t>
            </a:r>
          </a:p>
        </p:txBody>
      </p:sp>
      <p:pic>
        <p:nvPicPr>
          <p:cNvPr id="7" name="Picture 6" descr="Стикер ВК Мелори #1">
            <a:extLst>
              <a:ext uri="{FF2B5EF4-FFF2-40B4-BE49-F238E27FC236}">
                <a16:creationId xmlns:a16="http://schemas.microsoft.com/office/drawing/2014/main" id="{10BA8BEE-542C-490C-8F3C-72394EFE5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034" y="3739793"/>
            <a:ext cx="2957572" cy="295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Стикер ВК Мелори #32">
            <a:extLst>
              <a:ext uri="{FF2B5EF4-FFF2-40B4-BE49-F238E27FC236}">
                <a16:creationId xmlns:a16="http://schemas.microsoft.com/office/drawing/2014/main" id="{EAC94679-93B5-4AAC-AD76-015490F6F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28" y="3739793"/>
            <a:ext cx="2815975" cy="2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BF05A92-0FA9-4BDE-BFEE-6D24590C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B969-6828-4EBD-8351-7F5740A5145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231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87D518D3-B7D0-4636-BC4E-D0A9FE565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12431"/>
            <a:ext cx="5519895" cy="687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Стикер ВК Кусалочка #15">
            <a:extLst>
              <a:ext uri="{FF2B5EF4-FFF2-40B4-BE49-F238E27FC236}">
                <a16:creationId xmlns:a16="http://schemas.microsoft.com/office/drawing/2014/main" id="{1B1C5AB3-F2BD-4421-B3A5-07D19411D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5" y="1165608"/>
            <a:ext cx="4203205" cy="420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91A935-6AB8-4B02-B255-D601476B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B969-6828-4EBD-8351-7F5740A5145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7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6964ECB-1EC8-D712-78E9-60B106458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017B4CAB-727B-1CD8-3CA2-452D049FD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F6B01D-589A-C7D7-25CB-EF5F6C61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456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717BC44C-56AB-40A0-BD2C-769BCBDE93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9" y="2107727"/>
            <a:ext cx="945403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Стикер ВК Мелори #6">
            <a:extLst>
              <a:ext uri="{FF2B5EF4-FFF2-40B4-BE49-F238E27FC236}">
                <a16:creationId xmlns:a16="http://schemas.microsoft.com/office/drawing/2014/main" id="{D8804CA7-547E-4FE4-8894-E08EA9745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310" y="522286"/>
            <a:ext cx="4040221" cy="404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986991-A897-474D-B218-E2561EC9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B969-6828-4EBD-8351-7F5740A5145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272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39B554A-85D4-93CD-360C-5C9224060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545614A6-85B2-7E03-81BC-31846C3FE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4E60B2-3E5C-4762-024C-4E2CF402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368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FC43B-DFE6-3041-85C5-14CE3494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A24D12-B9BF-FCB7-878D-DDFF15E3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22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4005887-4C10-667F-4499-B16112186B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581" y="1629063"/>
            <a:ext cx="4508838" cy="45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898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DA548-C9CE-A0D3-0C4A-8F726A85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Числовые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816567-A587-7B1A-94EB-D3E82246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Дискретные</a:t>
            </a:r>
          </a:p>
          <a:p>
            <a:r>
              <a:rPr lang="ru-RU" dirty="0"/>
              <a:t>Непрерывные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189DC2-E56F-45D3-40D2-90C84851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23</a:t>
            </a:fld>
            <a:endParaRPr lang="ru-RU"/>
          </a:p>
        </p:txBody>
      </p:sp>
      <p:pic>
        <p:nvPicPr>
          <p:cNvPr id="8194" name="Picture 2" descr="Discrete Data - Cuemath">
            <a:extLst>
              <a:ext uri="{FF2B5EF4-FFF2-40B4-BE49-F238E27FC236}">
                <a16:creationId xmlns:a16="http://schemas.microsoft.com/office/drawing/2014/main" id="{9007ACA3-E32A-5045-1854-ADFE17FE9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59" y="2926890"/>
            <a:ext cx="5913437" cy="342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487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CDBA4-84D1-5AAD-FA5E-A52AFD52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Категориальные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861F1-C8EA-C4AE-5A57-B831AB0F7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Категориальные данные представляют собой такие характеристики, как позиция хоккеиста, команда, родной город. Категориальные данные могут принимать числовые значения. Например, возможно, мы бы использовали 1 для красного цвета и 2 для синего. Но эти цифры не имеют математического значения.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F1E52B-26F5-4126-9BBC-16A67B0F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38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494CE-72E7-33E4-F212-D54086F7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временного ряда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DC6853-A8FA-66DE-6EB0-942BB4C8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79332" cy="4351338"/>
          </a:xfrm>
        </p:spPr>
        <p:txBody>
          <a:bodyPr>
            <a:normAutofit/>
          </a:bodyPr>
          <a:lstStyle/>
          <a:p>
            <a:r>
              <a:rPr lang="ru-RU" sz="2000" dirty="0"/>
              <a:t>Данные временного ряда представляют собой последовательность чисел, собираемых через регулярные интервалы в течение некоторого периода времени. Это очень важно, особенно в таких областях, как финансы. К данным временного ряда прикреплено временное значение, поэтому это будет что-то вроде даты или отметки времени, в которой вы можете искать тренды во времени.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6405EB-4932-0955-000C-43EC4213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25</a:t>
            </a:fld>
            <a:endParaRPr lang="ru-RU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D2986B9-9F18-B817-C13B-C7883A049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543" y="2374239"/>
            <a:ext cx="4751602" cy="325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550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8E702-4EFA-AC7C-B13C-4FED6B91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E3B152-E6F4-904A-D8F5-99FB6839F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Текстовые данные в основном просто слова. В большинстве случаев первое, что вы делаете с текстом, это превращаете его в числа, используя некоторые интересные функции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06AB40-F553-685E-959C-F44F8184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26</a:t>
            </a:fld>
            <a:endParaRPr lang="ru-RU"/>
          </a:p>
        </p:txBody>
      </p:sp>
      <p:pic>
        <p:nvPicPr>
          <p:cNvPr id="5" name="Picture 8" descr="Стикер ВК Луна #45">
            <a:extLst>
              <a:ext uri="{FF2B5EF4-FFF2-40B4-BE49-F238E27FC236}">
                <a16:creationId xmlns:a16="http://schemas.microsoft.com/office/drawing/2014/main" id="{FA09F5DB-1E2F-021C-9463-735059FF5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305" y="3228887"/>
            <a:ext cx="3263988" cy="326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738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4DECD6BA-3A2D-66BC-810F-EA7EAA93D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707" y="643466"/>
            <a:ext cx="9246586" cy="5571067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268E77-897F-DC70-FD86-90D26AC4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5110E4-62BB-43ED-9C58-95D1B7998FA6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24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ED307-C58C-74EC-2933-166B97B6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4 характеристики качественных данных для обучения ML моделей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B1678C-5CE8-74C6-1D60-DE8B01DD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1. Релевантность (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relevancy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)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— набор данных должен содержать только те признаки, которые предоставляют модели значимую информацию. </a:t>
            </a:r>
          </a:p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2. Постоянство (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consistency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) 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— схожие примеры должны иметь схожие метки, обеспечивая однородность набора данных.</a:t>
            </a:r>
          </a:p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3. Однородность (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uniformity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)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— значения всех атрибутов должны быть сравнимыми для всех данных. Неравномерности или наличие выбросов в наборах данных отрицательно влияют на качество данных обучения.</a:t>
            </a:r>
          </a:p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4. Полнота (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comprehensiveness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)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— набор данных должен содержать достаточное количество параметров или признаков, чтобы не осталось неохваченных пограничных случаев.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0DC2F8-A0B1-8A41-979F-BA4B6769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003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39B554A-85D4-93CD-360C-5C9224060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Классическое обучение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545614A6-85B2-7E03-81BC-31846C3FE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4E60B2-3E5C-4762-024C-4E2CF402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87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D9ABBB2-6695-BBF9-40F6-1600B6D310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9528" y="643466"/>
            <a:ext cx="813294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5316AE-F8E7-91D9-5648-CDF3B62A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016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B8BFFD8-201C-ED3B-9C61-D5DB4AE9E4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6213" y="643466"/>
            <a:ext cx="711957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50482E-D51D-66CF-BAB0-FA81D461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5110E4-62BB-43ED-9C58-95D1B7998FA6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26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DB9D4-35FC-ECA8-01D6-55CE6618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с учителем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AE5237-DF93-FD4F-1940-00154381F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356" y="1825625"/>
            <a:ext cx="6937443" cy="4351338"/>
          </a:xfrm>
        </p:spPr>
        <p:txBody>
          <a:bodyPr/>
          <a:lstStyle/>
          <a:p>
            <a:r>
              <a:rPr lang="ru-RU" dirty="0">
                <a:latin typeface="-apple-system"/>
              </a:rPr>
              <a:t>у машины есть некий учитель, который говорит ей как правильно. Рассказывает, что на этой картинке кошка, а на этой собака. То есть учитель уже заранее разделил (разметил) все данные на кошек и собак, а машина учится на конкретных примерах.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5D1772-1C8C-2E7E-E127-0E299C89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31</a:t>
            </a:fld>
            <a:endParaRPr lang="ru-RU"/>
          </a:p>
        </p:txBody>
      </p:sp>
      <p:pic>
        <p:nvPicPr>
          <p:cNvPr id="2052" name="Picture 4" descr="Стикер ВК Учебные будни #19">
            <a:extLst>
              <a:ext uri="{FF2B5EF4-FFF2-40B4-BE49-F238E27FC236}">
                <a16:creationId xmlns:a16="http://schemas.microsoft.com/office/drawing/2014/main" id="{F90CD772-107B-1569-DD7C-E5427E269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60" y="2370137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561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016C0-6BD9-5FCB-9469-781CA6C3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без учителя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A64225-0AF6-9DBD-AB0C-8E30E2D1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7545" cy="4351338"/>
          </a:xfrm>
        </p:spPr>
        <p:txBody>
          <a:bodyPr/>
          <a:lstStyle/>
          <a:p>
            <a:r>
              <a:rPr lang="ru-RU" dirty="0"/>
              <a:t>В обучении без учителя, машине просто вываливают кучу фотографий животных на стол и говорят «разберись, кто здесь на кого похож». Данные не размечены, у машины нет учителя, и она пытается сама найти любые закономерности.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6E182E-9BAE-62B9-8E59-8BA3EA3C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32</a:t>
            </a:fld>
            <a:endParaRPr lang="ru-RU"/>
          </a:p>
        </p:txBody>
      </p:sp>
      <p:pic>
        <p:nvPicPr>
          <p:cNvPr id="3074" name="Picture 2" descr="Стикер ВК Миу-Мяу #13">
            <a:extLst>
              <a:ext uri="{FF2B5EF4-FFF2-40B4-BE49-F238E27FC236}">
                <a16:creationId xmlns:a16="http://schemas.microsoft.com/office/drawing/2014/main" id="{502AB3F9-6444-C888-2112-715AC275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6" y="161607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574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2FEA9-84D1-7732-5B33-5DEB76ED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Регрессия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8421F6-B119-7D70-1867-0E27266A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«Нарисуй линию вдоль моих точек. Да, это машинное обучение»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88D520-9042-30DE-8A79-A78D036F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33</a:t>
            </a:fld>
            <a:endParaRPr lang="ru-R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29A0A91-0824-A699-6887-4CA223B0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57" y="2757791"/>
            <a:ext cx="3735084" cy="373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516D74-4ED6-3B0E-ABD9-469F9A7416C3}"/>
              </a:ext>
            </a:extLst>
          </p:cNvPr>
          <p:cNvSpPr txBox="1"/>
          <p:nvPr/>
        </p:nvSpPr>
        <p:spPr>
          <a:xfrm>
            <a:off x="4408527" y="2757791"/>
            <a:ext cx="4751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  <a:latin typeface="+mj-lt"/>
              </a:rPr>
              <a:t>Сегодня используют для:</a:t>
            </a:r>
          </a:p>
          <a:p>
            <a:endParaRPr lang="ru-RU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+mj-lt"/>
              </a:rPr>
              <a:t>Прогноз стоимости ценных бумаг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+mj-lt"/>
              </a:rPr>
              <a:t>Анализ спроса, объема продаж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+mj-lt"/>
              </a:rPr>
              <a:t>Медицинские диагнозы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+mj-lt"/>
              </a:rPr>
              <a:t>Любые зависимости числа от времени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2999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DD17B-B859-C8BD-7965-ED5A6DED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Регрессия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7313ED-30D4-9AE7-54F1-5F349835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34</a:t>
            </a:fld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2B00E01-C321-930C-73AA-44B983ECDB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30" y="1825625"/>
            <a:ext cx="756093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729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C9B86-A11F-D1FC-EB09-33E4C7D6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AF4A68-47EF-4AE8-0A0A-6622A679F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 зависимости переменной x от одной или нескольких других переменных (факторов, регрессоров, независимых переменных) с линейной функцией зависимости.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717184-976E-9B5D-6CB8-25C649BD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043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B4E52-5A9C-E13A-8682-2BA46CC4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A21B28-3F2A-CBF4-F3A2-D5F36D025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A9489E-ECDF-4231-266C-103EA9F3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36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7FDE942-879D-473B-8925-E555FB4A5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550851"/>
            <a:ext cx="1659236" cy="42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4273050-F069-4549-BD75-400A2A313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106715"/>
            <a:ext cx="1355777" cy="37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19D43F-B5AF-42C8-AFC6-B65F8AC71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613634"/>
            <a:ext cx="2300416" cy="4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линейная регрессия">
            <a:extLst>
              <a:ext uri="{FF2B5EF4-FFF2-40B4-BE49-F238E27FC236}">
                <a16:creationId xmlns:a16="http://schemas.microsoft.com/office/drawing/2014/main" id="{711E5A6D-5EBB-4E52-A009-90F6FE36A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270" y="2349082"/>
            <a:ext cx="5874530" cy="330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7680C06-6AC6-480C-BD36-8CFF4DB64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208654"/>
            <a:ext cx="3348873" cy="4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C9D90E52-F1A4-4E50-832C-E7A7F6E2736A}"/>
              </a:ext>
            </a:extLst>
          </p:cNvPr>
          <p:cNvSpPr txBox="1"/>
          <p:nvPr/>
        </p:nvSpPr>
        <p:spPr>
          <a:xfrm>
            <a:off x="838199" y="4803674"/>
            <a:ext cx="4135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latin typeface="Lora" pitchFamily="2" charset="-52"/>
              </a:rPr>
              <a:t>w</a:t>
            </a:r>
            <a:r>
              <a:rPr lang="en-US" sz="2800" dirty="0">
                <a:latin typeface="Lora" pitchFamily="2" charset="-52"/>
              </a:rPr>
              <a:t> – </a:t>
            </a:r>
            <a:r>
              <a:rPr lang="ru-RU" sz="2800" dirty="0">
                <a:latin typeface="Lora" pitchFamily="2" charset="-52"/>
              </a:rPr>
              <a:t>веса</a:t>
            </a:r>
            <a:endParaRPr lang="en-US" sz="2800" dirty="0">
              <a:latin typeface="Lora" pitchFamily="2" charset="-52"/>
            </a:endParaRPr>
          </a:p>
          <a:p>
            <a:r>
              <a:rPr lang="en-US" sz="2800" i="1" dirty="0">
                <a:latin typeface="Lora" pitchFamily="2" charset="-52"/>
              </a:rPr>
              <a:t>b – </a:t>
            </a:r>
            <a:r>
              <a:rPr lang="ru-RU" sz="2800" dirty="0">
                <a:latin typeface="Lora" pitchFamily="2" charset="-52"/>
              </a:rPr>
              <a:t>свободный член</a:t>
            </a:r>
          </a:p>
        </p:txBody>
      </p:sp>
    </p:spTree>
    <p:extLst>
      <p:ext uri="{BB962C8B-B14F-4D97-AF65-F5344CB8AC3E}">
        <p14:creationId xmlns:p14="http://schemas.microsoft.com/office/powerpoint/2010/main" val="1294425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9E5FF-8B06-582E-F76B-779FDAB7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выбрать линию?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F1E7BA-4BCF-6A7C-26A5-C77610E8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37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32CFE6E-70FA-476B-B6DA-14A3F53AE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740" y="1481476"/>
            <a:ext cx="3202021" cy="24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3737C0B-1208-4993-A096-312F1437D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872" y="3962941"/>
            <a:ext cx="8005053" cy="231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Стикер ВК Кусалочка #13">
            <a:extLst>
              <a:ext uri="{FF2B5EF4-FFF2-40B4-BE49-F238E27FC236}">
                <a16:creationId xmlns:a16="http://schemas.microsoft.com/office/drawing/2014/main" id="{BBB19A96-C621-F147-87B0-D10480AB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96" y="1481476"/>
            <a:ext cx="3514353" cy="351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328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5FB8A-66FB-9CF0-5790-075AB0C8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измерить </a:t>
            </a:r>
            <a:r>
              <a:rPr lang="ru-RU" dirty="0" err="1"/>
              <a:t>хорошесть</a:t>
            </a:r>
            <a:r>
              <a:rPr lang="ru-RU" dirty="0"/>
              <a:t> предсказания?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50E3D8-692C-A1A1-AA06-39D6C09F1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Squared Error (MSE)</a:t>
            </a:r>
          </a:p>
          <a:p>
            <a:endParaRPr lang="en-US" dirty="0"/>
          </a:p>
          <a:p>
            <a:r>
              <a:rPr lang="en-US" dirty="0"/>
              <a:t>Mean Absolute Error (MAE)</a:t>
            </a:r>
          </a:p>
          <a:p>
            <a:endParaRPr lang="en-US" dirty="0"/>
          </a:p>
          <a:p>
            <a:r>
              <a:rPr lang="en-US" dirty="0"/>
              <a:t>Mean Absolute Percentage Error (MAPE)</a:t>
            </a:r>
          </a:p>
          <a:p>
            <a:endParaRPr lang="en-US" dirty="0"/>
          </a:p>
          <a:p>
            <a:r>
              <a:rPr lang="en-US" dirty="0"/>
              <a:t>Root Mean Squared Error (RMSE)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253331-278D-245F-FBC8-28C04CE9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38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D76379-7671-C6AB-3AF5-E5A3477A0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52" y="2310295"/>
            <a:ext cx="2143125" cy="5619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1452EE-C0DF-604F-B18E-A0FBFBFB0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52" y="4362450"/>
            <a:ext cx="2924175" cy="571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D8DD7C6-902B-E34B-09FA-CC89D12F9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952" y="3355422"/>
            <a:ext cx="2076450" cy="5238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65605B5-9C5E-54EB-D75F-91A617C61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952" y="5417103"/>
            <a:ext cx="2457450" cy="581025"/>
          </a:xfrm>
          <a:prstGeom prst="rect">
            <a:avLst/>
          </a:prstGeom>
        </p:spPr>
      </p:pic>
      <p:pic>
        <p:nvPicPr>
          <p:cNvPr id="7170" name="Picture 2" descr="Стикер ВК Миу-Мяу и Кусалочка #19">
            <a:extLst>
              <a:ext uri="{FF2B5EF4-FFF2-40B4-BE49-F238E27FC236}">
                <a16:creationId xmlns:a16="http://schemas.microsoft.com/office/drawing/2014/main" id="{0FE97D75-AB5D-EEC0-A723-30C67B390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748" y="1348770"/>
            <a:ext cx="4537178" cy="453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062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941DD-C4A7-7B6D-03CC-1E68DBFB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BA0A27-20C8-92B3-F7AA-DFCDCFCDD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46276" cy="1247089"/>
          </a:xfrm>
        </p:spPr>
        <p:txBody>
          <a:bodyPr/>
          <a:lstStyle/>
          <a:p>
            <a:pPr marL="0" indent="0">
              <a:buNone/>
            </a:pPr>
            <a:r>
              <a:rPr lang="ru-RU" i="1" dirty="0"/>
              <a:t>«Разделяет объекты по заранее известному признаку. Документы по языкам, музыку по жанрам, листочки по цветам.»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7004FC-1A41-D612-8047-4672D298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39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DEC73-A2A2-460B-BFF8-E4453EB3EDF5}"/>
              </a:ext>
            </a:extLst>
          </p:cNvPr>
          <p:cNvSpPr txBox="1"/>
          <p:nvPr/>
        </p:nvSpPr>
        <p:spPr>
          <a:xfrm>
            <a:off x="6096000" y="3072714"/>
            <a:ext cx="52100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Сегодня используют для: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Спам-фильтры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Определение языка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Поиск похожих документов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Анализ тональности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Распознавание рукописных букв и цифр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Определение подозрительных транзакций</a:t>
            </a:r>
          </a:p>
        </p:txBody>
      </p:sp>
      <p:pic>
        <p:nvPicPr>
          <p:cNvPr id="8194" name="Picture 2" descr="Стикер ВК Квип #16">
            <a:extLst>
              <a:ext uri="{FF2B5EF4-FFF2-40B4-BE49-F238E27FC236}">
                <a16:creationId xmlns:a16="http://schemas.microsoft.com/office/drawing/2014/main" id="{81438861-79C7-DFEB-CB42-60A6C1ED6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95" y="3072714"/>
            <a:ext cx="3650349" cy="365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56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2E5E4-3A71-4273-90EB-0612FB8B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Ubuntu" panose="020B0604020202020204" pitchFamily="34" charset="0"/>
              </a:rPr>
              <a:t>Зачем обучать машины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7D7675-66C3-51AD-E32D-E4AC0BBF7C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256" y="1825625"/>
            <a:ext cx="40814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D27E2D-DF8F-E266-DDAE-81F1E426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583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C8A5A-E225-7573-FB8E-56767939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Логистическая регрессия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53D30-4A99-F40A-2FF4-CB882EC58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простейшем случае бинарной классификации все как в линейной регрессии, только запихнем результат в логистическую функцию: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B0DC9F-2905-C817-088E-3A1CD2D5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40</a:t>
            </a:fld>
            <a:endParaRPr lang="ru-RU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9E32A13-5915-FB22-79EE-5AA95F6CD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38" y="3207476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AA7346-1D3E-8E13-BF8E-FAE6707B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331" y="5628413"/>
            <a:ext cx="1560414" cy="683487"/>
          </a:xfrm>
          <a:prstGeom prst="rect">
            <a:avLst/>
          </a:prstGeom>
        </p:spPr>
      </p:pic>
      <p:pic>
        <p:nvPicPr>
          <p:cNvPr id="9220" name="Picture 4" descr="Стикер ВК Кусалочка #8">
            <a:extLst>
              <a:ext uri="{FF2B5EF4-FFF2-40B4-BE49-F238E27FC236}">
                <a16:creationId xmlns:a16="http://schemas.microsoft.com/office/drawing/2014/main" id="{94D82DBE-7F4E-3E3C-C56A-490F0E624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873" y="2714321"/>
            <a:ext cx="3824591" cy="382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52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11355-7206-FE6C-D94B-BF06A1AF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132598-3AB3-A711-69A2-EF5725FEB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Precision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Recall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E5EB51-86F9-BECC-D1C3-7F77A2A0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41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7B6E95-1178-0418-0C8B-7046E75FD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21" y="2374556"/>
            <a:ext cx="3076575" cy="6096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A53FE3-B079-F1A9-F73B-62699FDC1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21" y="4001294"/>
            <a:ext cx="2009775" cy="6286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78797A6-45AC-390B-6F4D-772CDFCB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821" y="5485691"/>
            <a:ext cx="1866900" cy="657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B4AF17-F961-CFB8-537A-9A3D3D4EA393}"/>
              </a:ext>
            </a:extLst>
          </p:cNvPr>
          <p:cNvSpPr txBox="1"/>
          <p:nvPr/>
        </p:nvSpPr>
        <p:spPr>
          <a:xfrm>
            <a:off x="3873843" y="5153712"/>
            <a:ext cx="6268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Recall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демонстрирует способность алгоритма обнаруживать данный класс вообще, а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precision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— способность отличать этот класс от других классов.</a:t>
            </a:r>
            <a:endParaRPr lang="ru-RU" dirty="0"/>
          </a:p>
        </p:txBody>
      </p:sp>
      <p:pic>
        <p:nvPicPr>
          <p:cNvPr id="11266" name="Picture 2" descr="Стикер ВК Учебные будни #6">
            <a:extLst>
              <a:ext uri="{FF2B5EF4-FFF2-40B4-BE49-F238E27FC236}">
                <a16:creationId xmlns:a16="http://schemas.microsoft.com/office/drawing/2014/main" id="{33295F22-E732-60B5-B1BC-F467DB205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69" y="1988452"/>
            <a:ext cx="3002433" cy="300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577E76-C5DA-B4CF-CCA6-D78CF914E8D2}"/>
              </a:ext>
            </a:extLst>
          </p:cNvPr>
          <p:cNvSpPr txBox="1"/>
          <p:nvPr/>
        </p:nvSpPr>
        <p:spPr>
          <a:xfrm>
            <a:off x="7927862" y="2276270"/>
            <a:ext cx="3425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Что выбрать?</a:t>
            </a:r>
          </a:p>
        </p:txBody>
      </p:sp>
    </p:spTree>
    <p:extLst>
      <p:ext uri="{BB962C8B-B14F-4D97-AF65-F5344CB8AC3E}">
        <p14:creationId xmlns:p14="http://schemas.microsoft.com/office/powerpoint/2010/main" val="3299654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CA3F2-549B-BD15-79BA-381CBAD0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0BEB20-A60E-1FEE-3163-89E5D254B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26" y="1825625"/>
            <a:ext cx="4047573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сколько выбранных элементов оказались правильными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сколько правильных элементов оказались выбраны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01B1E4-F3B8-7FE8-9FA0-E50F14B5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42</a:t>
            </a:fld>
            <a:endParaRPr lang="ru-RU"/>
          </a:p>
        </p:txBody>
      </p:sp>
      <p:pic>
        <p:nvPicPr>
          <p:cNvPr id="10242" name="Picture 2" descr="Метрики в задачах машинного обучения / Хабр">
            <a:extLst>
              <a:ext uri="{FF2B5EF4-FFF2-40B4-BE49-F238E27FC236}">
                <a16:creationId xmlns:a16="http://schemas.microsoft.com/office/drawing/2014/main" id="{E4AD3E2E-1B84-E283-3A04-EA0A7E967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56"/>
          <a:stretch/>
        </p:blipFill>
        <p:spPr bwMode="auto">
          <a:xfrm>
            <a:off x="838200" y="1437942"/>
            <a:ext cx="4047572" cy="483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Метрики в задачах машинного обучения / Хабр">
            <a:extLst>
              <a:ext uri="{FF2B5EF4-FFF2-40B4-BE49-F238E27FC236}">
                <a16:creationId xmlns:a16="http://schemas.microsoft.com/office/drawing/2014/main" id="{BDE3E8A1-AC53-A5C7-69F8-193305EF3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7" t="77264" r="52874" b="7781"/>
          <a:stretch/>
        </p:blipFill>
        <p:spPr bwMode="auto">
          <a:xfrm>
            <a:off x="5734496" y="2376568"/>
            <a:ext cx="1571730" cy="111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AB701D-98EF-95E4-1D4C-C6D048C9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69" y="4215874"/>
            <a:ext cx="1434527" cy="12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21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53415-8FC7-75A5-5FA0-A3A72109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1556A-4CB2-8621-C51A-F29AACD7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F-</a:t>
            </a:r>
            <a:r>
              <a:rPr lang="ru-RU" dirty="0"/>
              <a:t>мера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— среднее гармоническое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precision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recall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03DC94-BA40-197C-F62D-52D70650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43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B7C43E-A34D-1118-B5A7-B62141222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62" y="2395409"/>
            <a:ext cx="34099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5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32634-00F2-5097-2E90-3BFF28FD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Сферы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E8A6E4-E10D-999F-32C5-801ED1E2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Компьютерное зрение</a:t>
            </a:r>
          </a:p>
          <a:p>
            <a:r>
              <a:rPr lang="ru-RU" dirty="0"/>
              <a:t>Распознавание речи</a:t>
            </a:r>
          </a:p>
          <a:p>
            <a:r>
              <a:rPr lang="ru-RU" dirty="0"/>
              <a:t>Компьютерная лингвистика и обработка естественных языков</a:t>
            </a:r>
          </a:p>
          <a:p>
            <a:r>
              <a:rPr lang="ru-RU" dirty="0"/>
              <a:t>Медицинская диагностика</a:t>
            </a:r>
          </a:p>
          <a:p>
            <a:r>
              <a:rPr lang="ru-RU" dirty="0"/>
              <a:t>Биоинформатика</a:t>
            </a:r>
          </a:p>
          <a:p>
            <a:r>
              <a:rPr lang="ru-RU" dirty="0"/>
              <a:t>Техническая диагностика</a:t>
            </a:r>
          </a:p>
          <a:p>
            <a:r>
              <a:rPr lang="ru-RU" dirty="0"/>
              <a:t>Финансовые приложения</a:t>
            </a:r>
          </a:p>
          <a:p>
            <a:r>
              <a:rPr lang="ru-RU" dirty="0"/>
              <a:t>Поиск и рубрикация текстов</a:t>
            </a:r>
          </a:p>
          <a:p>
            <a:r>
              <a:rPr lang="ru-RU" dirty="0"/>
              <a:t>Интеллектуальные игры</a:t>
            </a:r>
          </a:p>
          <a:p>
            <a:r>
              <a:rPr lang="ru-RU" dirty="0"/>
              <a:t>Экспертные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659422-1990-ED89-56A3-989A08C6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58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332B3-08F0-A56D-D049-08BCA49F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Смежные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D32966-4CD3-7BCC-14B5-125DE3CD3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Recognition (</a:t>
            </a:r>
            <a:r>
              <a:rPr lang="ru-RU" dirty="0"/>
              <a:t>распознавание образов)</a:t>
            </a:r>
          </a:p>
          <a:p>
            <a:r>
              <a:rPr lang="ru-RU" dirty="0"/>
              <a:t>Data Mining / Data Science (интеллектуальный анализ данных</a:t>
            </a:r>
          </a:p>
          <a:p>
            <a:r>
              <a:rPr lang="ru-RU" dirty="0"/>
              <a:t>Big Data (обработка больших данных)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F1C105-ED4B-CBB7-F110-F0010937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8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92278-A8EC-FC43-6F8F-02AC3543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формирования умозаключений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9724F6-EA87-B6C0-8388-EBCCFB9A2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Дедукция</a:t>
            </a:r>
          </a:p>
          <a:p>
            <a:pPr marL="457200" lvl="1" indent="0">
              <a:buNone/>
            </a:pPr>
            <a:r>
              <a:rPr lang="ru-RU" dirty="0"/>
              <a:t>Частное заключение выводится из общего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Элементы множества А обладают признаком В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Элемент </a:t>
            </a:r>
            <a:r>
              <a:rPr lang="en-US" dirty="0"/>
              <a:t>Ai </a:t>
            </a:r>
            <a:r>
              <a:rPr lang="ru-RU" dirty="0"/>
              <a:t>принадлежит множеству </a:t>
            </a:r>
            <a:r>
              <a:rPr lang="en-US" dirty="0"/>
              <a:t>A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Следовательно, </a:t>
            </a:r>
            <a:r>
              <a:rPr lang="en-US" dirty="0"/>
              <a:t>Ai </a:t>
            </a:r>
            <a:r>
              <a:rPr lang="ru-RU" dirty="0"/>
              <a:t>имеет признак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1B6B98-45C3-D5D2-9186-125CD4B8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83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92278-A8EC-FC43-6F8F-02AC3543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формирования умозаключений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9724F6-EA87-B6C0-8388-EBCCFB9A2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Дедукция</a:t>
            </a:r>
          </a:p>
          <a:p>
            <a:pPr marL="457200" lvl="1" indent="0">
              <a:buNone/>
            </a:pPr>
            <a:r>
              <a:rPr lang="ru-RU" dirty="0"/>
              <a:t>Частное заключение выводится из общего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Все люди смертны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Сократ - человек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Следовательно, Сократ смертен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17549E-AED7-54B6-3B4E-6175948E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64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92278-A8EC-FC43-6F8F-02AC3543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формирования умозаключений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9724F6-EA87-B6C0-8388-EBCCFB9A2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Индукция</a:t>
            </a:r>
          </a:p>
          <a:p>
            <a:pPr marL="457200" lvl="1" indent="0">
              <a:buNone/>
            </a:pPr>
            <a:r>
              <a:rPr lang="ru-RU" dirty="0"/>
              <a:t>Общее правило выводится из набора наблюдений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Множество состоит из элементов </a:t>
            </a:r>
            <a:r>
              <a:rPr lang="en-US" dirty="0"/>
              <a:t>A1, A2, …, An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Элементы от </a:t>
            </a:r>
            <a:r>
              <a:rPr lang="en-US" dirty="0"/>
              <a:t>A1 </a:t>
            </a:r>
            <a:r>
              <a:rPr lang="ru-RU" dirty="0"/>
              <a:t>до </a:t>
            </a:r>
            <a:r>
              <a:rPr lang="en-US" dirty="0"/>
              <a:t>An </a:t>
            </a:r>
            <a:r>
              <a:rPr lang="ru-RU" dirty="0"/>
              <a:t>имеют признак </a:t>
            </a:r>
            <a:r>
              <a:rPr lang="en-US" dirty="0"/>
              <a:t>B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Следовательно, все элементы множества А имеют признак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3CA073-9666-7600-3826-1E9C99F4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1344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2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1020</Words>
  <Application>Microsoft Office PowerPoint</Application>
  <PresentationFormat>Широкоэкранный</PresentationFormat>
  <Paragraphs>194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1" baseType="lpstr">
      <vt:lpstr>-apple-system</vt:lpstr>
      <vt:lpstr>Arial</vt:lpstr>
      <vt:lpstr>Calibri</vt:lpstr>
      <vt:lpstr>inherit</vt:lpstr>
      <vt:lpstr>Lora</vt:lpstr>
      <vt:lpstr>Roboto</vt:lpstr>
      <vt:lpstr>Ubuntu</vt:lpstr>
      <vt:lpstr>Тема Office</vt:lpstr>
      <vt:lpstr>Машинное обучение</vt:lpstr>
      <vt:lpstr>Введение</vt:lpstr>
      <vt:lpstr>Презентация PowerPoint</vt:lpstr>
      <vt:lpstr>Зачем обучать машины</vt:lpstr>
      <vt:lpstr>Сферы приложения</vt:lpstr>
      <vt:lpstr>Смежные области</vt:lpstr>
      <vt:lpstr>Способы формирования умозаключений</vt:lpstr>
      <vt:lpstr>Способы формирования умозаключений</vt:lpstr>
      <vt:lpstr>Способы формирования умозаключений</vt:lpstr>
      <vt:lpstr>Способы формирования умозаключений</vt:lpstr>
      <vt:lpstr>Проблема Юма</vt:lpstr>
      <vt:lpstr>Три составляющие обучения</vt:lpstr>
      <vt:lpstr>Три составляющие обучения</vt:lpstr>
      <vt:lpstr>Три составляющие обучения</vt:lpstr>
      <vt:lpstr>Три составляющие обучения</vt:lpstr>
      <vt:lpstr>Презентация PowerPoint</vt:lpstr>
      <vt:lpstr>Обучение vs Интеллект</vt:lpstr>
      <vt:lpstr>Презентация PowerPoint</vt:lpstr>
      <vt:lpstr>Презентация PowerPoint</vt:lpstr>
      <vt:lpstr>Презентация PowerPoint</vt:lpstr>
      <vt:lpstr>Данные</vt:lpstr>
      <vt:lpstr>Типы данных</vt:lpstr>
      <vt:lpstr>Числовые данные</vt:lpstr>
      <vt:lpstr>Категориальные данные</vt:lpstr>
      <vt:lpstr>Данные временного ряда</vt:lpstr>
      <vt:lpstr>Текст</vt:lpstr>
      <vt:lpstr>Презентация PowerPoint</vt:lpstr>
      <vt:lpstr>4 характеристики качественных данных для обучения ML моделей</vt:lpstr>
      <vt:lpstr>Классическое обучение</vt:lpstr>
      <vt:lpstr>Презентация PowerPoint</vt:lpstr>
      <vt:lpstr>Обучение с учителем</vt:lpstr>
      <vt:lpstr>Обучение без учителя</vt:lpstr>
      <vt:lpstr>Регрессия</vt:lpstr>
      <vt:lpstr>Регрессия</vt:lpstr>
      <vt:lpstr>Линейная регрессия</vt:lpstr>
      <vt:lpstr>Линейная регрессия</vt:lpstr>
      <vt:lpstr>Как выбрать линию?</vt:lpstr>
      <vt:lpstr>Как измерить хорошесть предсказания?</vt:lpstr>
      <vt:lpstr>Классификация</vt:lpstr>
      <vt:lpstr>Логистическая регрессия</vt:lpstr>
      <vt:lpstr>Метрики классификации</vt:lpstr>
      <vt:lpstr>Метрики классификации</vt:lpstr>
      <vt:lpstr>Метрики классификации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обучение</dc:title>
  <dc:creator>Ершов Александр Дмитриевич</dc:creator>
  <cp:lastModifiedBy>Ершов Александр Дмитриевич</cp:lastModifiedBy>
  <cp:revision>4</cp:revision>
  <dcterms:created xsi:type="dcterms:W3CDTF">2022-09-04T11:10:34Z</dcterms:created>
  <dcterms:modified xsi:type="dcterms:W3CDTF">2022-09-18T23:09:24Z</dcterms:modified>
</cp:coreProperties>
</file>