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7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>
      <p:cViewPr>
        <p:scale>
          <a:sx n="100" d="100"/>
          <a:sy n="100" d="100"/>
        </p:scale>
        <p:origin x="145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FC07F-A370-429A-9E1A-32247DAA7F51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6E92-BE8F-4EC5-B493-FC97BCE63D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00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467544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58788" y="585889"/>
            <a:ext cx="8275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</a:t>
            </a:r>
            <a:r>
              <a:rPr lang="ru-RU" sz="1400" dirty="0" smtClean="0"/>
              <a:t>центральной части </a:t>
            </a:r>
            <a:r>
              <a:rPr lang="ru-RU" sz="1400" dirty="0" smtClean="0"/>
              <a:t>слайда </a:t>
            </a:r>
            <a:r>
              <a:rPr lang="ru-RU" sz="1400" dirty="0" smtClean="0"/>
              <a:t>приведена формула </a:t>
            </a:r>
            <a:r>
              <a:rPr lang="ru-RU" sz="1400" dirty="0" smtClean="0"/>
              <a:t>(1) для </a:t>
            </a:r>
            <a:r>
              <a:rPr lang="ru-RU" sz="1400" dirty="0" smtClean="0"/>
              <a:t>описания</a:t>
            </a:r>
            <a:r>
              <a:rPr lang="en-US" sz="1400" dirty="0" smtClean="0"/>
              <a:t> </a:t>
            </a:r>
            <a:r>
              <a:rPr lang="ru-RU" sz="1400" dirty="0" smtClean="0"/>
              <a:t>квантования путем соотнесения значения сигнала с ближайшим снизу значением уровня. </a:t>
            </a:r>
            <a:r>
              <a:rPr lang="ru-RU" sz="1400" dirty="0" smtClean="0"/>
              <a:t>В </a:t>
            </a:r>
            <a:r>
              <a:rPr lang="ru-RU" sz="1400" dirty="0" smtClean="0"/>
              <a:t>нижней </a:t>
            </a:r>
            <a:r>
              <a:rPr lang="ru-RU" sz="1400" dirty="0" smtClean="0"/>
              <a:t>части слайда </a:t>
            </a:r>
            <a:r>
              <a:rPr lang="ru-RU" sz="1400" dirty="0" smtClean="0"/>
              <a:t>приведена формула </a:t>
            </a:r>
            <a:r>
              <a:rPr lang="ru-RU" sz="1400" dirty="0" smtClean="0"/>
              <a:t>(2) для описания квантования сигнала типа </a:t>
            </a:r>
            <a:r>
              <a:rPr lang="ru-RU" sz="1400" dirty="0" smtClean="0"/>
              <a:t>«</a:t>
            </a:r>
            <a:r>
              <a:rPr lang="en-US" sz="1400" dirty="0" smtClean="0"/>
              <a:t>midrise</a:t>
            </a:r>
            <a:r>
              <a:rPr lang="ru-RU" sz="1400" dirty="0"/>
              <a:t>» (</a:t>
            </a:r>
            <a:r>
              <a:rPr lang="ru-RU" sz="1400" dirty="0" err="1"/>
              <a:t>midrise</a:t>
            </a:r>
            <a:r>
              <a:rPr lang="ru-RU" sz="1400" dirty="0"/>
              <a:t> — характеристика квантования с нулём на границе шага квантования). </a:t>
            </a:r>
            <a:r>
              <a:rPr lang="ru-RU" sz="1400" dirty="0" smtClean="0"/>
              <a:t>В литературе возможно найти упоминание способов квантования, описываемых формулами (1) и (2). В формулах используется значение непрерывного по амплитуде сигнала и амплитуды младшего значащего разряда АЦП.</a:t>
            </a:r>
            <a:endParaRPr lang="ru-RU" sz="1400" dirty="0">
              <a:solidFill>
                <a:srgbClr val="C00000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300121" y="2204864"/>
            <a:ext cx="8700682" cy="3312238"/>
            <a:chOff x="251520" y="2492896"/>
            <a:chExt cx="8700682" cy="331223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51520" y="2492896"/>
              <a:ext cx="8700682" cy="3312238"/>
              <a:chOff x="257320" y="1233364"/>
              <a:chExt cx="8700682" cy="3312238"/>
            </a:xfrm>
          </p:grpSpPr>
          <p:graphicFrame>
            <p:nvGraphicFramePr>
              <p:cNvPr id="21" name="Объект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4096929"/>
                  </p:ext>
                </p:extLst>
              </p:nvPr>
            </p:nvGraphicFramePr>
            <p:xfrm>
              <a:off x="257320" y="1233364"/>
              <a:ext cx="3851151" cy="937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" name="Equation" r:id="rId3" imgW="3301920" imgH="812520" progId="Equation.3">
                      <p:embed/>
                    </p:oleObj>
                  </mc:Choice>
                  <mc:Fallback>
                    <p:oleObj name="Equation" r:id="rId3" imgW="3301920" imgH="812520" progId="Equation.3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320" y="1233364"/>
                            <a:ext cx="3851151" cy="937219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" name="Группа 49"/>
              <p:cNvGrpSpPr/>
              <p:nvPr/>
            </p:nvGrpSpPr>
            <p:grpSpPr>
              <a:xfrm>
                <a:off x="278240" y="2321441"/>
                <a:ext cx="8679762" cy="1391401"/>
                <a:chOff x="350248" y="1496493"/>
                <a:chExt cx="8679762" cy="1391401"/>
              </a:xfrm>
            </p:grpSpPr>
            <p:graphicFrame>
              <p:nvGraphicFramePr>
                <p:cNvPr id="41" name="Объект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64961475"/>
                    </p:ext>
                  </p:extLst>
                </p:nvPr>
              </p:nvGraphicFramePr>
              <p:xfrm>
                <a:off x="350248" y="1502778"/>
                <a:ext cx="1905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6" name="Equation" r:id="rId5" imgW="190440" imgH="228600" progId="Equation.3">
                        <p:embed/>
                      </p:oleObj>
                    </mc:Choice>
                    <mc:Fallback>
                      <p:oleObj name="Equation" r:id="rId5" imgW="190440" imgH="2286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248" y="1502778"/>
                              <a:ext cx="190500" cy="2286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2" name="Объект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21525545"/>
                    </p:ext>
                  </p:extLst>
                </p:nvPr>
              </p:nvGraphicFramePr>
              <p:xfrm>
                <a:off x="350248" y="1772429"/>
                <a:ext cx="285750" cy="238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7" name="Equation" r:id="rId7" imgW="291973" imgH="241195" progId="Equation.3">
                        <p:embed/>
                      </p:oleObj>
                    </mc:Choice>
                    <mc:Fallback>
                      <p:oleObj name="Equation" r:id="rId7" imgW="291973" imgH="241195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248" y="1772429"/>
                              <a:ext cx="285750" cy="23812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Объект 4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1404616"/>
                    </p:ext>
                  </p:extLst>
                </p:nvPr>
              </p:nvGraphicFramePr>
              <p:xfrm>
                <a:off x="350248" y="2027826"/>
                <a:ext cx="838200" cy="4000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8" name="Equation" r:id="rId9" imgW="837836" imgH="393529" progId="Equation.3">
                        <p:embed/>
                      </p:oleObj>
                    </mc:Choice>
                    <mc:Fallback>
                      <p:oleObj name="Equation" r:id="rId9" imgW="837836" imgH="393529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248" y="2027826"/>
                              <a:ext cx="838200" cy="4000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" name="Объект 4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28022778"/>
                    </p:ext>
                  </p:extLst>
                </p:nvPr>
              </p:nvGraphicFramePr>
              <p:xfrm>
                <a:off x="350248" y="2659294"/>
                <a:ext cx="228600" cy="228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89" name="Equation" r:id="rId11" imgW="228600" imgH="228600" progId="Equation.3">
                        <p:embed/>
                      </p:oleObj>
                    </mc:Choice>
                    <mc:Fallback>
                      <p:oleObj name="Equation" r:id="rId11" imgW="228600" imgH="22860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0248" y="2659294"/>
                              <a:ext cx="228600" cy="2286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6" name="Rectangle 26"/>
                <p:cNvSpPr>
                  <a:spLocks noChangeArrowheads="1"/>
                </p:cNvSpPr>
                <p:nvPr/>
              </p:nvSpPr>
              <p:spPr bwMode="auto">
                <a:xfrm>
                  <a:off x="1205576" y="1496493"/>
                  <a:ext cx="7824434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180975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–</a:t>
                  </a:r>
                  <a:r>
                    <a:rPr kumimoji="0" lang="en-US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m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-</a:t>
                  </a:r>
                  <a:r>
                    <a:rPr kumimoji="0" lang="ru-RU" altLang="ru-RU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ый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элемент вектора амплитуды дискретно-квантованного сигнала;</a:t>
                  </a:r>
                  <a:r>
                    <a:rPr kumimoji="0" lang="ru-RU" altLang="ru-RU" sz="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:endParaRPr kumimoji="0" lang="ru-RU" alt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7" name="Rectangle 27"/>
                <p:cNvSpPr>
                  <a:spLocks noChangeArrowheads="1"/>
                </p:cNvSpPr>
                <p:nvPr/>
              </p:nvSpPr>
              <p:spPr bwMode="auto">
                <a:xfrm>
                  <a:off x="1205576" y="1772428"/>
                  <a:ext cx="7398872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180975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–</a:t>
                  </a:r>
                  <a:r>
                    <a:rPr kumimoji="0" lang="en-US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m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-</a:t>
                  </a:r>
                  <a:r>
                    <a:rPr kumimoji="0" lang="ru-RU" altLang="ru-RU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ый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элемент вектора амплитуды </a:t>
                  </a:r>
                  <a:r>
                    <a:rPr kumimoji="0" lang="ru-RU" altLang="ru-RU" sz="11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дискретизованного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сигнала;</a:t>
                  </a:r>
                  <a:r>
                    <a:rPr kumimoji="0" lang="ru-RU" altLang="ru-RU" sz="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:endParaRPr kumimoji="0" lang="ru-RU" alt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8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5577" y="2122970"/>
                  <a:ext cx="7542888" cy="4308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180975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–амплитуда младшего значащего разряда, где </a:t>
                  </a:r>
                  <a:r>
                    <a:rPr kumimoji="0" lang="en-US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a</a:t>
                  </a:r>
                  <a:r>
                    <a:rPr kumimoji="0" lang="en-US" altLang="ru-RU" sz="1100" b="0" i="0" u="none" strike="noStrike" cap="none" normalizeH="0" baseline="-30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s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–размах входного напряжения АЦП, M–разрядность</a:t>
                  </a:r>
                  <a:r>
                    <a:rPr kumimoji="0" lang="ru-RU" altLang="ru-RU" sz="110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преобразующего устройства,</a:t>
                  </a:r>
                  <a:r>
                    <a:rPr kumimoji="0" lang="ru-RU" altLang="ru-RU" sz="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 </a:t>
                  </a:r>
                  <a:endParaRPr kumimoji="0" lang="ru-RU" alt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49" name="Rectangle 29"/>
                <p:cNvSpPr>
                  <a:spLocks noChangeArrowheads="1"/>
                </p:cNvSpPr>
                <p:nvPr/>
              </p:nvSpPr>
              <p:spPr bwMode="auto">
                <a:xfrm>
                  <a:off x="1205576" y="2626284"/>
                  <a:ext cx="7722326" cy="2616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180975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altLang="ru-RU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ea typeface="Times New Roman" panose="02020603050405020304" pitchFamily="18" charset="0"/>
                    </a:rPr>
                    <a:t>–знак взятия целой части числа.</a:t>
                  </a:r>
                  <a:endParaRPr kumimoji="0" lang="ru-RU" altLang="ru-RU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p:grpSp>
          <p:graphicFrame>
            <p:nvGraphicFramePr>
              <p:cNvPr id="51" name="Объект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422288"/>
                  </p:ext>
                </p:extLst>
              </p:nvPr>
            </p:nvGraphicFramePr>
            <p:xfrm>
              <a:off x="315987" y="3959814"/>
              <a:ext cx="2590800" cy="5857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90" name="Equation" r:id="rId13" imgW="2222280" imgH="507960" progId="Equation.3">
                      <p:embed/>
                    </p:oleObj>
                  </mc:Choice>
                  <mc:Fallback>
                    <p:oleObj name="Equation" r:id="rId13" imgW="2222280" imgH="507960" progId="Equation.3">
                      <p:embed/>
                      <p:pic>
                        <p:nvPicPr>
                          <p:cNvPr id="21" name="Объект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987" y="3959814"/>
                            <a:ext cx="2590800" cy="58578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TextBox 2"/>
            <p:cNvSpPr txBox="1"/>
            <p:nvPr/>
          </p:nvSpPr>
          <p:spPr>
            <a:xfrm>
              <a:off x="8147948" y="2766056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(1)</a:t>
              </a:r>
              <a:endParaRPr lang="ru-RU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47948" y="5352629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(2)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3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6632"/>
            <a:ext cx="6480720" cy="40487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293096"/>
            <a:ext cx="8640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верхней </a:t>
            </a:r>
            <a:r>
              <a:rPr lang="ru-RU" sz="1400" dirty="0" smtClean="0"/>
              <a:t>части слайда </a:t>
            </a:r>
            <a:r>
              <a:rPr lang="ru-RU" sz="1400" dirty="0" smtClean="0"/>
              <a:t>красной линией </a:t>
            </a:r>
            <a:r>
              <a:rPr lang="ru-RU" sz="1400" dirty="0" smtClean="0"/>
              <a:t>изображена </a:t>
            </a:r>
            <a:r>
              <a:rPr lang="ru-RU" sz="1400" dirty="0" smtClean="0"/>
              <a:t>зависимость разности энтропий от отношения </a:t>
            </a:r>
            <a:r>
              <a:rPr lang="ru-RU" sz="1400" dirty="0" smtClean="0"/>
              <a:t>частот, синей линией изображено значение модуля скалярного произведения. Зависимости построены </a:t>
            </a:r>
            <a:r>
              <a:rPr lang="ru-RU" sz="1400" dirty="0"/>
              <a:t>для «</a:t>
            </a:r>
            <a:r>
              <a:rPr lang="en-US" sz="1400" dirty="0"/>
              <a:t>midrise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/>
              <a:t>квантования</a:t>
            </a:r>
            <a:r>
              <a:rPr lang="ru-RU" sz="1400" dirty="0" smtClean="0"/>
              <a:t>. </a:t>
            </a:r>
            <a:r>
              <a:rPr lang="ru-RU" sz="1400" dirty="0" smtClean="0"/>
              <a:t>Отношение сигнал шум равно 1, отношение амплитуд равно 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Пикам на графике разности энтропий соответствуют пики увеличения модуля скалярного произведения.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Скалярное произведение предсказывает </a:t>
            </a:r>
            <a:r>
              <a:rPr lang="ru-RU" sz="1400" dirty="0"/>
              <a:t>наличие большего количества пиков возрастания с меньшей </a:t>
            </a:r>
            <a:r>
              <a:rPr lang="ru-RU" sz="1400" dirty="0" smtClean="0"/>
              <a:t>амплитудой, а также наличие множества пиков, в которых модуль корреляционной функции увеличивается.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178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6534"/>
            <a:ext cx="6907935" cy="4582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4634905"/>
            <a:ext cx="8352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</a:t>
            </a:r>
            <a:r>
              <a:rPr lang="ru-RU" sz="1400" dirty="0" smtClean="0"/>
              <a:t>верхней </a:t>
            </a:r>
            <a:r>
              <a:rPr lang="ru-RU" sz="1400" dirty="0" smtClean="0"/>
              <a:t>части слайда изображена зависимость разности энтропий от отношения частот для двух </a:t>
            </a:r>
            <a:r>
              <a:rPr lang="ru-RU" sz="1400" dirty="0" smtClean="0"/>
              <a:t>типов квантований: красная линия-длина выборки для построения выборочной корреляционной матрицы </a:t>
            </a:r>
            <a:r>
              <a:rPr lang="en-US" sz="1400" dirty="0" smtClean="0"/>
              <a:t>N=10</a:t>
            </a:r>
            <a:r>
              <a:rPr lang="ru-RU" sz="1400" dirty="0" smtClean="0"/>
              <a:t>, синяя</a:t>
            </a:r>
            <a:r>
              <a:rPr lang="en-US" sz="1400" dirty="0" smtClean="0"/>
              <a:t> </a:t>
            </a:r>
            <a:r>
              <a:rPr lang="ru-RU" sz="1400" dirty="0" smtClean="0"/>
              <a:t>линия-длина </a:t>
            </a:r>
            <a:r>
              <a:rPr lang="ru-RU" sz="1400" dirty="0"/>
              <a:t>выборки для построения выборочной корреляционной матрицы </a:t>
            </a:r>
            <a:r>
              <a:rPr lang="en-US" sz="1400" dirty="0" smtClean="0"/>
              <a:t>N=1</a:t>
            </a:r>
            <a:r>
              <a:rPr lang="ru-RU" sz="1400" dirty="0" smtClean="0"/>
              <a:t>0</a:t>
            </a:r>
            <a:r>
              <a:rPr lang="en-US" sz="1400" dirty="0" smtClean="0"/>
              <a:t>0</a:t>
            </a:r>
            <a:r>
              <a:rPr lang="ru-RU" sz="1400" dirty="0" smtClean="0"/>
              <a:t>. </a:t>
            </a:r>
            <a:r>
              <a:rPr lang="ru-RU" sz="1400" dirty="0"/>
              <a:t>Разность энтропий рассмотрена для квантования со смещением уровня. Отношение </a:t>
            </a:r>
            <a:r>
              <a:rPr lang="ru-RU" sz="1400" dirty="0" smtClean="0"/>
              <a:t>сигнал шум равно 1, отношение амплитуд равно 5.</a:t>
            </a:r>
          </a:p>
          <a:p>
            <a:pPr algn="just"/>
            <a:r>
              <a:rPr lang="ru-RU" sz="1400" dirty="0" smtClean="0"/>
              <a:t>Из графиков видно, что с ростом длины выборки увеличивается количество пиков и уменьшается значение отношения частот, при котором изменяется характер зависимости разности энтропий от отношения частот: для </a:t>
            </a:r>
            <a:r>
              <a:rPr lang="en-US" sz="1400" dirty="0" smtClean="0"/>
              <a:t>N=10 </a:t>
            </a:r>
            <a:r>
              <a:rPr lang="ru-RU" sz="1400" dirty="0" smtClean="0"/>
              <a:t>пороговое отношение частот 0,1</a:t>
            </a:r>
            <a:r>
              <a:rPr lang="ru-RU" sz="1400" dirty="0"/>
              <a:t>, для </a:t>
            </a:r>
            <a:r>
              <a:rPr lang="en-US" sz="1400" dirty="0" smtClean="0"/>
              <a:t>N=10</a:t>
            </a:r>
            <a:r>
              <a:rPr lang="ru-RU" sz="1400" dirty="0" smtClean="0"/>
              <a:t>0</a:t>
            </a:r>
            <a:r>
              <a:rPr lang="en-US" sz="1400" dirty="0" smtClean="0"/>
              <a:t> </a:t>
            </a:r>
            <a:r>
              <a:rPr lang="ru-RU" sz="1400" dirty="0"/>
              <a:t>пороговое отношение частот </a:t>
            </a:r>
            <a:r>
              <a:rPr lang="ru-RU" sz="1400" dirty="0" smtClean="0"/>
              <a:t>0,01</a:t>
            </a:r>
            <a:r>
              <a:rPr lang="ru-RU" sz="1400" dirty="0"/>
              <a:t>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1621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14833" y="3945538"/>
            <a:ext cx="4125119" cy="2760527"/>
            <a:chOff x="71056" y="3017709"/>
            <a:chExt cx="4527287" cy="3205057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56" y="3212976"/>
              <a:ext cx="4527287" cy="300979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195736" y="3017709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N=10</a:t>
              </a:r>
              <a:endParaRPr lang="ru-RU" sz="14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4518481" y="3945537"/>
            <a:ext cx="4157975" cy="2801905"/>
            <a:chOff x="4574704" y="3017708"/>
            <a:chExt cx="4536504" cy="3246436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704" y="3212976"/>
              <a:ext cx="4536504" cy="305116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23023" y="3017708"/>
              <a:ext cx="7920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N=100</a:t>
              </a:r>
              <a:endParaRPr lang="ru-RU" sz="14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3528" y="134743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Объяснить изменение порогового значения отношения частот можно при помощи построения интервала когерентности сигнала, нормированного на период дискретизации (5). Интервал когерентности возможно интерпретировать как длительность в отсчетах, на протяжении которых отсчеты сигнала считаются зависимыми, что увеличивает общую когерентность сигнала и уменьшает энтропию.</a:t>
            </a:r>
            <a:endParaRPr lang="ru-RU" sz="1400" dirty="0" smtClean="0"/>
          </a:p>
        </p:txBody>
      </p:sp>
      <p:grpSp>
        <p:nvGrpSpPr>
          <p:cNvPr id="17" name="Группа 16"/>
          <p:cNvGrpSpPr/>
          <p:nvPr/>
        </p:nvGrpSpPr>
        <p:grpSpPr>
          <a:xfrm>
            <a:off x="509815" y="1084263"/>
            <a:ext cx="7806601" cy="1563736"/>
            <a:chOff x="532943" y="825073"/>
            <a:chExt cx="7806601" cy="1563736"/>
          </a:xfrm>
        </p:grpSpPr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513837"/>
                </p:ext>
              </p:extLst>
            </p:nvPr>
          </p:nvGraphicFramePr>
          <p:xfrm>
            <a:off x="540653" y="825073"/>
            <a:ext cx="1681163" cy="1173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7" name="Equation" r:id="rId5" imgW="1269720" imgH="888840" progId="Equation.3">
                    <p:embed/>
                  </p:oleObj>
                </mc:Choice>
                <mc:Fallback>
                  <p:oleObj name="Equation" r:id="rId5" imgW="1269720" imgH="88884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53" y="825073"/>
                          <a:ext cx="1681163" cy="11731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5095824"/>
                </p:ext>
              </p:extLst>
            </p:nvPr>
          </p:nvGraphicFramePr>
          <p:xfrm>
            <a:off x="532943" y="2156987"/>
            <a:ext cx="418847" cy="231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7" imgW="368280" imgH="203040" progId="Equation.3">
                    <p:embed/>
                  </p:oleObj>
                </mc:Choice>
                <mc:Fallback>
                  <p:oleObj name="Equation" r:id="rId7" imgW="368280" imgH="203040" progId="Equation.3">
                    <p:embed/>
                    <p:pic>
                      <p:nvPicPr>
                        <p:cNvPr id="25" name="Объект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43" y="2156987"/>
                          <a:ext cx="418847" cy="23182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27584" y="2127199"/>
              <a:ext cx="454893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–</a:t>
              </a:r>
              <a:r>
                <a:rPr lang="ru-RU" altLang="ru-RU" sz="1100" dirty="0" smtClean="0">
                  <a:ea typeface="Times New Roman" panose="02020603050405020304" pitchFamily="18" charset="0"/>
                </a:rPr>
                <a:t>период дискретизации сигнала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; </a:t>
              </a:r>
              <a:endPara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35488" y="1257765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(5)</a:t>
              </a:r>
              <a:endParaRPr lang="ru-RU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8205" y="2892537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нижней части слайда построены графики зависимост</a:t>
            </a:r>
            <a:r>
              <a:rPr lang="ru-RU" sz="1400" dirty="0"/>
              <a:t>и</a:t>
            </a:r>
            <a:r>
              <a:rPr lang="ru-RU" sz="1400" dirty="0" smtClean="0"/>
              <a:t> нормированного интервала дискретизации от отношения частоты сигнала к частоте дискретизации для двух различных длин выборок</a:t>
            </a:r>
            <a:r>
              <a:rPr lang="en-US" sz="1400" dirty="0" smtClean="0"/>
              <a:t> N</a:t>
            </a:r>
            <a:r>
              <a:rPr lang="ru-RU" sz="1400" dirty="0" smtClean="0"/>
              <a:t>.</a:t>
            </a:r>
            <a:endParaRPr lang="ru-RU" sz="1400" dirty="0"/>
          </a:p>
          <a:p>
            <a:pPr algn="just"/>
            <a:r>
              <a:rPr lang="ru-RU" sz="1400" dirty="0" smtClean="0"/>
              <a:t>Из графиков видно, что при значениях отношения частот меньших 1/</a:t>
            </a:r>
            <a:r>
              <a:rPr lang="en-US" sz="1400" dirty="0" smtClean="0"/>
              <a:t>N</a:t>
            </a:r>
            <a:r>
              <a:rPr lang="ru-RU" sz="1400" dirty="0" smtClean="0"/>
              <a:t> нормированный интервал когерентности резко увеличивается</a:t>
            </a:r>
          </a:p>
        </p:txBody>
      </p:sp>
    </p:spTree>
    <p:extLst>
      <p:ext uri="{BB962C8B-B14F-4D97-AF65-F5344CB8AC3E}">
        <p14:creationId xmlns:p14="http://schemas.microsoft.com/office/powerpoint/2010/main" val="27607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878182"/>
            <a:ext cx="5148064" cy="270576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8" y="260649"/>
            <a:ext cx="5176996" cy="2880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6109" y="332656"/>
            <a:ext cx="3931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левом верхнем углу слайда изображены зависимости уровней квантования от порогов квантования для 8 уровней квантования (</a:t>
            </a:r>
            <a:r>
              <a:rPr lang="ru-RU" sz="1400" dirty="0" smtClean="0"/>
              <a:t>3-х </a:t>
            </a:r>
            <a:r>
              <a:rPr lang="ru-RU" sz="1400" dirty="0" smtClean="0"/>
              <a:t>разрядное квантующее устройство). Красной линией изображены пороги квантования для сигнала со смещением уровня. Синей линией изображены пороги квантования для </a:t>
            </a:r>
            <a:r>
              <a:rPr lang="ru-RU" sz="1400" dirty="0" smtClean="0"/>
              <a:t>«</a:t>
            </a:r>
            <a:r>
              <a:rPr lang="en-US" sz="1400" dirty="0" smtClean="0"/>
              <a:t>midrise</a:t>
            </a:r>
            <a:r>
              <a:rPr lang="ru-RU" sz="1400" dirty="0" smtClean="0"/>
              <a:t>» </a:t>
            </a:r>
            <a:r>
              <a:rPr lang="ru-RU" sz="1400" dirty="0" smtClean="0"/>
              <a:t>квантования. На графиках видны различия между типами квантования в виде смещенного на 0,5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s</a:t>
            </a:r>
            <a:r>
              <a:rPr lang="ru-RU" sz="1400" dirty="0" smtClean="0"/>
              <a:t> порога квантования</a:t>
            </a:r>
            <a:r>
              <a:rPr lang="en-US" sz="1400" dirty="0" smtClean="0"/>
              <a:t> </a:t>
            </a:r>
            <a:r>
              <a:rPr lang="ru-RU" sz="1400" dirty="0" smtClean="0"/>
              <a:t>для сигнала, квантованного со смещением уровня.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926226"/>
            <a:ext cx="38884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правом нижнем углу слайда показана ошибка квантования для двух типов квантования: красная линия–смещение уровня, синяя линия– </a:t>
            </a:r>
            <a:r>
              <a:rPr lang="ru-RU" sz="1400" dirty="0" smtClean="0"/>
              <a:t>«</a:t>
            </a:r>
            <a:r>
              <a:rPr lang="en-US" sz="1400" dirty="0" smtClean="0"/>
              <a:t>midrise</a:t>
            </a:r>
            <a:r>
              <a:rPr lang="ru-RU" sz="1400" dirty="0" smtClean="0"/>
              <a:t>» </a:t>
            </a:r>
            <a:r>
              <a:rPr lang="ru-RU" sz="1400" dirty="0" smtClean="0"/>
              <a:t>квантование. Из графиков видно, что ошибка квантования изменяется от 0 до 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s</a:t>
            </a:r>
            <a:r>
              <a:rPr lang="ru-RU" sz="1400" baseline="-25000" dirty="0" smtClean="0"/>
              <a:t> </a:t>
            </a:r>
            <a:r>
              <a:rPr lang="ru-RU" sz="1400" dirty="0" smtClean="0"/>
              <a:t>, но </a:t>
            </a:r>
            <a:r>
              <a:rPr lang="ru-RU" sz="1400" dirty="0" smtClean="0"/>
              <a:t>для смещенного квантования </a:t>
            </a:r>
            <a:r>
              <a:rPr lang="ru-RU" sz="1400" dirty="0" smtClean="0"/>
              <a:t>значение ошибки сдвинуто </a:t>
            </a:r>
            <a:r>
              <a:rPr lang="ru-RU" sz="1400" dirty="0" smtClean="0"/>
              <a:t>на </a:t>
            </a:r>
            <a:r>
              <a:rPr lang="ru-RU" sz="1400" dirty="0"/>
              <a:t>0,5</a:t>
            </a:r>
            <a:r>
              <a:rPr lang="en-US" sz="1400" dirty="0" smtClean="0"/>
              <a:t>a</a:t>
            </a:r>
            <a:r>
              <a:rPr lang="en-US" sz="1400" baseline="-25000" dirty="0" smtClean="0"/>
              <a:t>s</a:t>
            </a:r>
            <a:r>
              <a:rPr lang="ru-RU" sz="1400" dirty="0" smtClean="0"/>
              <a:t>.</a:t>
            </a:r>
            <a:endParaRPr lang="ru-R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200" y="484513"/>
            <a:ext cx="8219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Результаты пре</a:t>
            </a:r>
            <a:r>
              <a:rPr lang="ru-RU" altLang="ru-RU" sz="1400" dirty="0" smtClean="0">
                <a:latin typeface="+mn-lt"/>
                <a:ea typeface="Times New Roman" panose="02020603050405020304" pitchFamily="18" charset="0"/>
              </a:rPr>
              <a:t>дставлены в виде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разности энтропии рассчитанного значения и оценки энтропии по отношению к натуральному логарифму N, полученная величина была выражена в процентах: 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466775" y="1144379"/>
            <a:ext cx="4105225" cy="1348517"/>
            <a:chOff x="464810" y="1144379"/>
            <a:chExt cx="3262667" cy="1026153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000169"/>
                </p:ext>
              </p:extLst>
            </p:nvPr>
          </p:nvGraphicFramePr>
          <p:xfrm>
            <a:off x="971600" y="1144379"/>
            <a:ext cx="14668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r:id="rId3" imgW="1473200" imgH="419100" progId="Equation.3">
                    <p:embed/>
                  </p:oleObj>
                </mc:Choice>
                <mc:Fallback>
                  <p:oleObj r:id="rId3" imgW="1473200" imgH="419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1144379"/>
                          <a:ext cx="146685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5271582"/>
                </p:ext>
              </p:extLst>
            </p:nvPr>
          </p:nvGraphicFramePr>
          <p:xfrm>
            <a:off x="1003327" y="1703807"/>
            <a:ext cx="2724150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9" r:id="rId5" imgW="2717800" imgH="444500" progId="Equation.3">
                    <p:embed/>
                  </p:oleObj>
                </mc:Choice>
                <mc:Fallback>
                  <p:oleObj r:id="rId5" imgW="2717800" imgH="4445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327" y="1703807"/>
                          <a:ext cx="2724150" cy="466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64810" y="1834934"/>
              <a:ext cx="620541" cy="234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где 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5148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2716379"/>
            <a:ext cx="4860031" cy="3583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83559" y="2953865"/>
            <a:ext cx="3780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левой части слайда изображена зависимость разности энтропий от отношения частот для двух случаев отношений амплитуды сигнала к кванту амплитуды </a:t>
            </a:r>
            <a:r>
              <a:rPr lang="ru-RU" sz="1400" dirty="0" smtClean="0"/>
              <a:t>АЦП: красная линия-отношение амплитуд 5, синяя линия-отношение амплитуд 25. </a:t>
            </a:r>
            <a:r>
              <a:rPr lang="ru-RU" sz="1400" dirty="0" smtClean="0"/>
              <a:t>Разность энтропий рассмотрена для квантования со смещением уровня</a:t>
            </a:r>
            <a:r>
              <a:rPr lang="ru-RU" sz="1400" dirty="0" smtClean="0"/>
              <a:t>. Отношение сигнал шум равно 1.</a:t>
            </a:r>
          </a:p>
          <a:p>
            <a:pPr algn="just"/>
            <a:r>
              <a:rPr lang="ru-RU" sz="1400" dirty="0" smtClean="0"/>
              <a:t>На графике наблюдаются резкие изменения разности энтропий в виде пиков, пики в меньшей степени проявляются для отношения амплитуд 25. Также наблюдается рост разности энтропий с ростом отношения частот при величине последнего менее 0,1.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4198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4788024" cy="35307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48064" y="1839916"/>
            <a:ext cx="3780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левой части слайда изображена зависимость разности энтропий от отношения частот для двух случаев отношений амплитуды сигнала к кванту амплитуды </a:t>
            </a:r>
            <a:r>
              <a:rPr lang="ru-RU" sz="1400" dirty="0" smtClean="0"/>
              <a:t>АЦП: красная линия-отношение амплитуд 5, синяя линия-отношение амплитуд 25. </a:t>
            </a:r>
            <a:r>
              <a:rPr lang="ru-RU" sz="1400" dirty="0" smtClean="0"/>
              <a:t>Разность энтропий рассмотрена для </a:t>
            </a:r>
            <a:r>
              <a:rPr lang="ru-RU" sz="1400" dirty="0"/>
              <a:t>«</a:t>
            </a:r>
            <a:r>
              <a:rPr lang="en-US" sz="1400" dirty="0"/>
              <a:t>midrise</a:t>
            </a:r>
            <a:r>
              <a:rPr lang="ru-RU" sz="1400" dirty="0"/>
              <a:t>» квантования. </a:t>
            </a:r>
            <a:r>
              <a:rPr lang="ru-RU" sz="1400" dirty="0" smtClean="0"/>
              <a:t>Отношение сигнал шум равно 1.</a:t>
            </a:r>
          </a:p>
          <a:p>
            <a:pPr algn="just"/>
            <a:r>
              <a:rPr lang="ru-RU" sz="1400" dirty="0" smtClean="0"/>
              <a:t>На графике наблюдаются резкие изменения разности энтропий в виде пиков, пики в меньшей степени проявляются для отношения амплитуд 25. Изменение разности энтропий в пиках происходит как в сторону увеличения, так и в сторону уменьшения.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9912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60648"/>
            <a:ext cx="6687978" cy="374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22108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</a:t>
            </a:r>
            <a:r>
              <a:rPr lang="ru-RU" sz="1400" dirty="0" smtClean="0"/>
              <a:t>верхней </a:t>
            </a:r>
            <a:r>
              <a:rPr lang="ru-RU" sz="1400" dirty="0" smtClean="0"/>
              <a:t>части слайда изображена зависимость разности энтропий от отношения частот для двух </a:t>
            </a:r>
            <a:r>
              <a:rPr lang="ru-RU" sz="1400" dirty="0" smtClean="0"/>
              <a:t>типов квантований: красная линия-квантование со смещением уровня, синяя-</a:t>
            </a:r>
            <a:r>
              <a:rPr lang="ru-RU" sz="1400" dirty="0" smtClean="0"/>
              <a:t>«</a:t>
            </a:r>
            <a:r>
              <a:rPr lang="en-US" sz="1400" dirty="0"/>
              <a:t>midrise</a:t>
            </a:r>
            <a:r>
              <a:rPr lang="ru-RU" sz="1400" dirty="0"/>
              <a:t>» </a:t>
            </a:r>
            <a:r>
              <a:rPr lang="ru-RU" sz="1400" dirty="0" smtClean="0"/>
              <a:t>квантование. </a:t>
            </a:r>
            <a:r>
              <a:rPr lang="ru-RU" sz="1400" dirty="0" smtClean="0"/>
              <a:t>Отношение сигнал шум равно 1, отношение амплитуд равно 5.</a:t>
            </a:r>
          </a:p>
          <a:p>
            <a:pPr algn="just"/>
            <a:r>
              <a:rPr lang="ru-RU" sz="1400" dirty="0" smtClean="0"/>
              <a:t>Общий уровень разности энтропий выше для случая </a:t>
            </a:r>
            <a:r>
              <a:rPr lang="ru-RU" sz="1400" dirty="0"/>
              <a:t>«</a:t>
            </a:r>
            <a:r>
              <a:rPr lang="en-US" sz="1400" dirty="0"/>
              <a:t>midrise</a:t>
            </a:r>
            <a:r>
              <a:rPr lang="ru-RU" sz="1400" dirty="0"/>
              <a:t>» </a:t>
            </a:r>
            <a:r>
              <a:rPr lang="ru-RU" sz="1400" dirty="0" smtClean="0"/>
              <a:t>квантования, что свидетельствует о меньшей когерентности сигналов вследствие больших шумов. Разность разностей энтропий в пиковых значениях может достигать 3%. При отношении частот менее 0,1 разность энтропий для </a:t>
            </a:r>
            <a:r>
              <a:rPr lang="ru-RU" sz="1400" dirty="0"/>
              <a:t>«</a:t>
            </a:r>
            <a:r>
              <a:rPr lang="en-US" sz="1400" dirty="0"/>
              <a:t>midrise</a:t>
            </a:r>
            <a:r>
              <a:rPr lang="ru-RU" sz="1400" dirty="0"/>
              <a:t>» </a:t>
            </a:r>
            <a:r>
              <a:rPr lang="ru-RU" sz="1400" dirty="0" smtClean="0"/>
              <a:t>квантования практически не зависит от значения отношения частот в отличии от случая смещенной характеристики.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8378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35498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Для объяснения возникновения пиков </a:t>
            </a:r>
            <a:r>
              <a:rPr lang="ru-RU" sz="1400" dirty="0" smtClean="0"/>
              <a:t>построим зависимости </a:t>
            </a:r>
            <a:r>
              <a:rPr lang="ru-RU" sz="1400" dirty="0" smtClean="0"/>
              <a:t>двух величин квантованного сигнала от отношения частоты сигнала к частоте дискретизации: корреляционной функции</a:t>
            </a:r>
            <a:r>
              <a:rPr lang="en-US" sz="1400" dirty="0" smtClean="0"/>
              <a:t> (3)</a:t>
            </a:r>
            <a:r>
              <a:rPr lang="ru-RU" sz="1400" dirty="0" smtClean="0"/>
              <a:t> и скалярного произведения сигналов (4). Корреляционную функцию можно интерпретировать как степень </a:t>
            </a:r>
            <a:r>
              <a:rPr lang="ru-RU" sz="1400" dirty="0" err="1" smtClean="0"/>
              <a:t>сонаправленности</a:t>
            </a:r>
            <a:r>
              <a:rPr lang="ru-RU" sz="1400" dirty="0" smtClean="0"/>
              <a:t> и </a:t>
            </a:r>
            <a:r>
              <a:rPr lang="ru-RU" sz="1400" dirty="0" err="1" smtClean="0"/>
              <a:t>коллинеарности</a:t>
            </a:r>
            <a:r>
              <a:rPr lang="ru-RU" sz="1400" dirty="0" smtClean="0"/>
              <a:t> сигналов, а скалярное произведение можно интерпретировать как энергию взаимодействия между сигналами. В корреляционной функции и </a:t>
            </a:r>
            <a:r>
              <a:rPr lang="ru-RU" sz="1400" dirty="0" smtClean="0"/>
              <a:t>скалярном произведении считается, что сигнал детерминирован и </a:t>
            </a:r>
            <a:r>
              <a:rPr lang="ru-RU" sz="1400" dirty="0" err="1" smtClean="0"/>
              <a:t>незашумлен</a:t>
            </a:r>
            <a:r>
              <a:rPr lang="ru-RU" sz="1400" dirty="0" smtClean="0"/>
              <a:t>.</a:t>
            </a:r>
            <a:endParaRPr lang="ru-RU" sz="14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9552" y="49411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557121"/>
              </p:ext>
            </p:extLst>
          </p:nvPr>
        </p:nvGraphicFramePr>
        <p:xfrm>
          <a:off x="929973" y="1431438"/>
          <a:ext cx="5107200" cy="147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0" name="Equation" r:id="rId3" imgW="3302000" imgH="952500" progId="Equation.3">
                  <p:embed/>
                </p:oleObj>
              </mc:Choice>
              <mc:Fallback>
                <p:oleObj name="Equation" r:id="rId3" imgW="3302000" imgH="952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973" y="1431438"/>
                        <a:ext cx="5107200" cy="14737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Группа 26"/>
          <p:cNvGrpSpPr/>
          <p:nvPr/>
        </p:nvGrpSpPr>
        <p:grpSpPr>
          <a:xfrm>
            <a:off x="886156" y="2003820"/>
            <a:ext cx="6571150" cy="3300885"/>
            <a:chOff x="886156" y="2003820"/>
            <a:chExt cx="6571150" cy="3300885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015770"/>
                </p:ext>
              </p:extLst>
            </p:nvPr>
          </p:nvGraphicFramePr>
          <p:xfrm>
            <a:off x="886156" y="4577630"/>
            <a:ext cx="1863725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1" name="Equation" r:id="rId5" imgW="1117440" imgH="431640" progId="Equation.3">
                    <p:embed/>
                  </p:oleObj>
                </mc:Choice>
                <mc:Fallback>
                  <p:oleObj name="Equation" r:id="rId5" imgW="1117440" imgH="43164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56" y="4577630"/>
                          <a:ext cx="1863725" cy="727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948264" y="200382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(</a:t>
              </a:r>
              <a:r>
                <a:rPr lang="en-US" sz="1400" dirty="0" smtClean="0"/>
                <a:t>3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8264" y="4787278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 smtClean="0"/>
                <a:t>(</a:t>
              </a:r>
              <a:r>
                <a:rPr lang="en-US" sz="1400" dirty="0" smtClean="0"/>
                <a:t>4</a:t>
              </a:r>
              <a:r>
                <a:rPr lang="ru-RU" sz="1400" dirty="0" smtClean="0"/>
                <a:t>)</a:t>
              </a:r>
              <a:endParaRPr lang="ru-RU" sz="1400" dirty="0"/>
            </a:p>
          </p:txBody>
        </p:sp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2392302"/>
                </p:ext>
              </p:extLst>
            </p:nvPr>
          </p:nvGraphicFramePr>
          <p:xfrm>
            <a:off x="912813" y="3276600"/>
            <a:ext cx="2905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2" name="Equation" r:id="rId7" imgW="203040" imgH="228600" progId="Equation.3">
                    <p:embed/>
                  </p:oleObj>
                </mc:Choice>
                <mc:Fallback>
                  <p:oleObj name="Equation" r:id="rId7" imgW="203040" imgH="228600" progId="Equation.3">
                    <p:embed/>
                    <p:pic>
                      <p:nvPicPr>
                        <p:cNvPr id="41" name="Объект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813" y="3276600"/>
                          <a:ext cx="290512" cy="327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1319566" y="3334835"/>
              <a:ext cx="613275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–</a:t>
              </a: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-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ый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элемент вектора амплитуды </a:t>
              </a:r>
              <a:r>
                <a:rPr lang="ru-RU" altLang="ru-RU" sz="1100" dirty="0" smtClean="0">
                  <a:ea typeface="Times New Roman" panose="02020603050405020304" pitchFamily="18" charset="0"/>
                </a:rPr>
                <a:t>непрерывного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сигнала;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274178"/>
                </p:ext>
              </p:extLst>
            </p:nvPr>
          </p:nvGraphicFramePr>
          <p:xfrm>
            <a:off x="886156" y="3799369"/>
            <a:ext cx="568802" cy="395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3" name="Equation" r:id="rId9" imgW="88784" imgH="190252" progId="Equation.3">
                    <p:embed/>
                  </p:oleObj>
                </mc:Choice>
                <mc:Fallback>
                  <p:oleObj name="Equation" r:id="rId9" imgW="88784" imgH="19025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156" y="3799369"/>
                          <a:ext cx="568802" cy="39512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324552" y="3786981"/>
              <a:ext cx="613275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–знак комплексного сопряжения;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1319566" y="4236245"/>
              <a:ext cx="613275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–знак арифметического</a:t>
              </a:r>
              <a:r>
                <a:rPr kumimoji="0" lang="ru-RU" altLang="ru-RU" sz="11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среднего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7590450"/>
                </p:ext>
              </p:extLst>
            </p:nvPr>
          </p:nvGraphicFramePr>
          <p:xfrm>
            <a:off x="945356" y="4326463"/>
            <a:ext cx="282664" cy="17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4" name="Equation" r:id="rId11" imgW="114201" imgH="241091" progId="Equation.3">
                    <p:embed/>
                  </p:oleObj>
                </mc:Choice>
                <mc:Fallback>
                  <p:oleObj name="Equation" r:id="rId11" imgW="114201" imgH="24109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356" y="4326463"/>
                          <a:ext cx="282664" cy="1749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Объект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0048761"/>
                </p:ext>
              </p:extLst>
            </p:nvPr>
          </p:nvGraphicFramePr>
          <p:xfrm>
            <a:off x="945356" y="2947409"/>
            <a:ext cx="225425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05" name="Equation" r:id="rId13" imgW="139680" imgH="228600" progId="Equation.3">
                    <p:embed/>
                  </p:oleObj>
                </mc:Choice>
                <mc:Fallback>
                  <p:oleObj name="Equation" r:id="rId13" imgW="139680" imgH="228600" progId="Equation.3">
                    <p:embed/>
                    <p:pic>
                      <p:nvPicPr>
                        <p:cNvPr id="41" name="Объект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356" y="2947409"/>
                          <a:ext cx="225425" cy="36988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319214" y="2976264"/>
              <a:ext cx="4548930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180975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–</a:t>
              </a:r>
              <a:r>
                <a:rPr kumimoji="0" lang="en-US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i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-</a:t>
              </a:r>
              <a:r>
                <a:rPr kumimoji="0" lang="ru-RU" altLang="ru-RU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ый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элемент вектора амплитуды дискретно-квантованного сигнала;</a:t>
              </a:r>
              <a:r>
                <a:rPr kumimoji="0" lang="ru-RU" altLang="ru-RU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 </a:t>
              </a:r>
              <a:endPara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99" y="116632"/>
            <a:ext cx="7279877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090" y="458112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/>
              <a:t>В верхней части слайда красной линией изображена зависимость разности энтропий от отношения частот, синей линией изображено значение модуля корреляционной функции. Зависимости построены для смещенного квантования. Отношение </a:t>
            </a:r>
            <a:r>
              <a:rPr lang="ru-RU" sz="1400" dirty="0" smtClean="0"/>
              <a:t>сигнал шум равно 1, отношение амплитуд равно 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Пикам на графике разности энтропий соответствуют </a:t>
            </a:r>
            <a:r>
              <a:rPr lang="ru-RU" sz="1400" dirty="0"/>
              <a:t>пики увеличения модуля скалярного произведения</a:t>
            </a:r>
            <a:r>
              <a:rPr lang="ru-RU" sz="1400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Корреляционная функция предсказывает наличие большего количества пиков возрастания с меньшей амплитудой, а также наличие пиков, в которых модуль корреляционной функции уменьшается. </a:t>
            </a:r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2988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6" y="116632"/>
            <a:ext cx="7198164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9090" y="4581128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верхней </a:t>
            </a:r>
            <a:r>
              <a:rPr lang="ru-RU" sz="1400" dirty="0" smtClean="0"/>
              <a:t>части слайда </a:t>
            </a:r>
            <a:r>
              <a:rPr lang="ru-RU" sz="1400" dirty="0" smtClean="0"/>
              <a:t>красной линией </a:t>
            </a:r>
            <a:r>
              <a:rPr lang="ru-RU" sz="1400" dirty="0" smtClean="0"/>
              <a:t>изображена </a:t>
            </a:r>
            <a:r>
              <a:rPr lang="ru-RU" sz="1400" dirty="0" smtClean="0"/>
              <a:t>зависимость разности энтропий от отношения </a:t>
            </a:r>
            <a:r>
              <a:rPr lang="ru-RU" sz="1400" dirty="0" smtClean="0"/>
              <a:t>частот, синей линией изображено значение модуля скалярного произведения. Зависимости построены для смещенного квантования</a:t>
            </a:r>
            <a:r>
              <a:rPr lang="ru-RU" sz="1400" dirty="0" smtClean="0"/>
              <a:t>. </a:t>
            </a:r>
            <a:r>
              <a:rPr lang="ru-RU" sz="1400" dirty="0" smtClean="0"/>
              <a:t>Отношение сигнал шум равно 1, отношение амплитуд равно 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Пикам на графике разности энтропий соответствуют </a:t>
            </a:r>
            <a:r>
              <a:rPr lang="ru-RU" sz="1400" dirty="0" smtClean="0"/>
              <a:t>пики увеличения модуля скалярного произведения.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Скалярное произведение предсказывает </a:t>
            </a:r>
            <a:r>
              <a:rPr lang="ru-RU" sz="1400" dirty="0"/>
              <a:t>наличие большего количества пиков возрастания с меньшей </a:t>
            </a:r>
            <a:r>
              <a:rPr lang="ru-RU" sz="1400" dirty="0" smtClean="0"/>
              <a:t>амплитудой, а также наличие множества пиков, в которых модуль корреляционной функции незначительно уменьшается.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35333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-1538"/>
            <a:ext cx="6624736" cy="41387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4137199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/>
              <a:t>В верхней </a:t>
            </a:r>
            <a:r>
              <a:rPr lang="ru-RU" sz="1400" dirty="0" smtClean="0"/>
              <a:t>части слайда </a:t>
            </a:r>
            <a:r>
              <a:rPr lang="ru-RU" sz="1400" dirty="0" smtClean="0"/>
              <a:t>красной линией </a:t>
            </a:r>
            <a:r>
              <a:rPr lang="ru-RU" sz="1400" dirty="0" smtClean="0"/>
              <a:t>изображена </a:t>
            </a:r>
            <a:r>
              <a:rPr lang="ru-RU" sz="1400" dirty="0" smtClean="0"/>
              <a:t>зависимость разности энтропий от отношения </a:t>
            </a:r>
            <a:r>
              <a:rPr lang="ru-RU" sz="1400" dirty="0" smtClean="0"/>
              <a:t>частот, синей линией изображено значение модуля корреляционной функции. Зависимости построены для «</a:t>
            </a:r>
            <a:r>
              <a:rPr lang="en-US" sz="1400" dirty="0" smtClean="0"/>
              <a:t>midrise</a:t>
            </a:r>
            <a:r>
              <a:rPr lang="ru-RU" sz="1400" dirty="0" smtClean="0"/>
              <a:t>»</a:t>
            </a:r>
            <a:r>
              <a:rPr lang="en-US" sz="1400" dirty="0" smtClean="0"/>
              <a:t> </a:t>
            </a:r>
            <a:r>
              <a:rPr lang="ru-RU" sz="1400" dirty="0" smtClean="0"/>
              <a:t>квантования</a:t>
            </a:r>
            <a:r>
              <a:rPr lang="ru-RU" sz="1400" dirty="0" smtClean="0"/>
              <a:t>. </a:t>
            </a:r>
            <a:r>
              <a:rPr lang="ru-RU" sz="1400" dirty="0" smtClean="0"/>
              <a:t>Отношение сигнал шум равно 1, отношение амплитуд равно 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/>
              <a:t>Пикам на графике разности энтропий соответствуют </a:t>
            </a:r>
            <a:r>
              <a:rPr lang="ru-RU" sz="1400" dirty="0" smtClean="0"/>
              <a:t>некоторое пики </a:t>
            </a:r>
            <a:r>
              <a:rPr lang="ru-RU" sz="1400" dirty="0"/>
              <a:t>корреляционной функции</a:t>
            </a:r>
            <a:r>
              <a:rPr lang="ru-RU" sz="1400" dirty="0" smtClean="0"/>
              <a:t>, </a:t>
            </a:r>
            <a:r>
              <a:rPr lang="ru-RU" sz="1400" dirty="0"/>
              <a:t>в которых </a:t>
            </a:r>
            <a:r>
              <a:rPr lang="ru-RU" sz="1400" dirty="0" smtClean="0"/>
              <a:t>модуль </a:t>
            </a:r>
            <a:r>
              <a:rPr lang="ru-RU" sz="1400" dirty="0"/>
              <a:t>корреляционной функции </a:t>
            </a:r>
            <a:r>
              <a:rPr lang="ru-RU" sz="1400" dirty="0" smtClean="0"/>
              <a:t>изменяется.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Корреляционная функция предсказывает </a:t>
            </a:r>
            <a:r>
              <a:rPr lang="ru-RU" sz="1400" dirty="0"/>
              <a:t>наличие </a:t>
            </a:r>
            <a:r>
              <a:rPr lang="ru-RU" sz="1400" dirty="0" smtClean="0"/>
              <a:t>множества пиков, в которых модуль корреляционной функции изменяется.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Пикам уменьшения </a:t>
            </a:r>
            <a:r>
              <a:rPr lang="ru-RU" sz="1400" dirty="0"/>
              <a:t>модуля корреляционной функции </a:t>
            </a:r>
            <a:r>
              <a:rPr lang="ru-RU" sz="1400" dirty="0" smtClean="0"/>
              <a:t>может соответствовать как уменьшение разности энтропий </a:t>
            </a:r>
            <a:r>
              <a:rPr lang="ru-RU" sz="1400" dirty="0"/>
              <a:t>(</a:t>
            </a:r>
            <a:r>
              <a:rPr lang="en-US" sz="1400" dirty="0" smtClean="0"/>
              <a:t>w/</a:t>
            </a:r>
            <a:r>
              <a:rPr lang="en-US" sz="1400" dirty="0" err="1" smtClean="0"/>
              <a:t>w_d</a:t>
            </a:r>
            <a:r>
              <a:rPr lang="en-US" sz="1400" dirty="0" smtClean="0"/>
              <a:t>=0</a:t>
            </a:r>
            <a:r>
              <a:rPr lang="ru-RU" sz="1400" dirty="0" smtClean="0"/>
              <a:t>,075), так и увеличение разности энтропий (</a:t>
            </a:r>
            <a:r>
              <a:rPr lang="en-US" sz="1400" dirty="0" smtClean="0"/>
              <a:t>w/</a:t>
            </a:r>
            <a:r>
              <a:rPr lang="en-US" sz="1400" dirty="0" err="1" smtClean="0"/>
              <a:t>w_d</a:t>
            </a:r>
            <a:r>
              <a:rPr lang="en-US" sz="1400" dirty="0" smtClean="0"/>
              <a:t>=0</a:t>
            </a:r>
            <a:r>
              <a:rPr lang="ru-RU" sz="1400" dirty="0" smtClean="0"/>
              <a:t>,</a:t>
            </a:r>
            <a:r>
              <a:rPr lang="en-US" sz="1400" dirty="0" smtClean="0"/>
              <a:t>1</a:t>
            </a:r>
            <a:r>
              <a:rPr lang="ru-RU" sz="1400" dirty="0" smtClean="0"/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smtClean="0"/>
              <a:t>Пики уменьшения разности энтропий соотносятся с пиками уменьшения модуля корреляционной функции. Выделяется значение отношения частот </a:t>
            </a:r>
            <a:r>
              <a:rPr lang="en-US" sz="1400" dirty="0"/>
              <a:t>w/</a:t>
            </a:r>
            <a:r>
              <a:rPr lang="en-US" sz="1400" dirty="0" err="1"/>
              <a:t>w_d</a:t>
            </a:r>
            <a:r>
              <a:rPr lang="en-US" sz="1400" dirty="0"/>
              <a:t>=0</a:t>
            </a:r>
            <a:r>
              <a:rPr lang="ru-RU" sz="1400" dirty="0" smtClean="0"/>
              <a:t>,125, при котором пик уменьшения разности энтропий соответствует пику увеличения модуля корреляционной функции.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427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7916</TotalTime>
  <Words>1199</Words>
  <Application>Microsoft Office PowerPoint</Application>
  <PresentationFormat>Экран (4:3)</PresentationFormat>
  <Paragraphs>48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Equation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Spectrum</dc:creator>
  <cp:lastModifiedBy>User</cp:lastModifiedBy>
  <cp:revision>163</cp:revision>
  <dcterms:created xsi:type="dcterms:W3CDTF">2024-08-04T15:20:53Z</dcterms:created>
  <dcterms:modified xsi:type="dcterms:W3CDTF">2024-12-13T17:55:36Z</dcterms:modified>
</cp:coreProperties>
</file>