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  <p:sldId id="259" r:id="rId23"/>
    <p:sldId id="260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89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F3614-5EDB-442E-9DDB-6363ACE3EBA0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1138A-4A52-4D7D-B262-19C471FAD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91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1138A-4A52-4D7D-B262-19C471FAD40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84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A161-B467-42BA-9F96-630514FB2D75}" type="datetime1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88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5C59-F688-4DEF-AFCE-C0082C267A4A}" type="datetime1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10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E3B5-FCBE-4ADB-85C7-639117A2C889}" type="datetime1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41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B729-B92F-465B-83A2-F12F1FB8D75F}" type="datetime1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03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59D04-D3C9-41DA-B876-0F3D55E8CCED}" type="datetime1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38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5A54-7146-4A1F-A181-0FB9CEA162DA}" type="datetime1">
              <a:rPr lang="ru-RU" smtClean="0"/>
              <a:t>13.06.2018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57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295C-98CB-45B6-ADE7-5A0668E09694}" type="datetime1">
              <a:rPr lang="ru-RU" smtClean="0"/>
              <a:t>13.06.2018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4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BA48-56C9-41F3-A8C5-DF553C358538}" type="datetime1">
              <a:rPr lang="ru-RU" smtClean="0"/>
              <a:t>13.06.2018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24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81D2-8C66-46BA-A375-48044D95C58B}" type="datetime1">
              <a:rPr lang="ru-RU" smtClean="0"/>
              <a:t>13.06.2018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55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D6F1-8935-4915-9DBC-156DE8CD0F6B}" type="datetime1">
              <a:rPr lang="ru-RU" smtClean="0"/>
              <a:t>13.06.2018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47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1E33-29B2-4287-8830-4B9C8355172C}" type="datetime1">
              <a:rPr lang="ru-RU" smtClean="0"/>
              <a:t>13.06.2018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47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F8C60-5169-4F04-A220-F3A6F0F06DC8}" type="datetime1">
              <a:rPr lang="ru-RU" smtClean="0"/>
              <a:t>13.06.2018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26318-8172-4BCB-9178-D78B269C6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0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17726"/>
            <a:ext cx="6858000" cy="165323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Язык и компилятор</a:t>
            </a:r>
            <a:br>
              <a:rPr lang="ru-RU" dirty="0" smtClean="0"/>
            </a:br>
            <a:r>
              <a:rPr lang="ru-RU" dirty="0" smtClean="0"/>
              <a:t>Рефал-5λ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006090"/>
            <a:ext cx="6858000" cy="335026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Александр Коновалов</a:t>
            </a:r>
            <a:endParaRPr lang="en-US" dirty="0" smtClean="0"/>
          </a:p>
          <a:p>
            <a:endParaRPr lang="ru-RU" dirty="0" smtClean="0"/>
          </a:p>
          <a:p>
            <a:r>
              <a:rPr lang="ru-RU" sz="1500" dirty="0"/>
              <a:t>МГТУ имени Н. Э. Баумана</a:t>
            </a:r>
            <a:endParaRPr lang="en-US" sz="1500" dirty="0"/>
          </a:p>
          <a:p>
            <a:endParaRPr lang="ru-RU" sz="1500" dirty="0"/>
          </a:p>
          <a:p>
            <a:r>
              <a:rPr lang="ru-RU" dirty="0" smtClean="0"/>
              <a:t>Совместное рабочее совещание</a:t>
            </a:r>
            <a:br>
              <a:rPr lang="ru-RU" dirty="0" smtClean="0"/>
            </a:br>
            <a:r>
              <a:rPr lang="ru-RU" dirty="0" smtClean="0"/>
              <a:t>ИПС имени А. К. </a:t>
            </a:r>
            <a:r>
              <a:rPr lang="ru-RU" dirty="0" err="1" smtClean="0"/>
              <a:t>Айламазяна</a:t>
            </a:r>
            <a:r>
              <a:rPr lang="ru-RU" dirty="0" smtClean="0"/>
              <a:t> РАН</a:t>
            </a:r>
            <a:br>
              <a:rPr lang="ru-RU" dirty="0" smtClean="0"/>
            </a:br>
            <a:r>
              <a:rPr lang="ru-RU" dirty="0" smtClean="0"/>
              <a:t>и</a:t>
            </a:r>
            <a:br>
              <a:rPr lang="ru-RU" dirty="0" smtClean="0"/>
            </a:br>
            <a:r>
              <a:rPr lang="ru-RU" dirty="0" smtClean="0"/>
              <a:t>МГТУ имени Н. Э. Баумана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5 июня 2018 г.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6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Синтаксический сахар: блоки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Блок можно приписать к любому результатному выражению (в том числе, в условии)</a:t>
            </a:r>
          </a:p>
          <a:p>
            <a:pPr marL="0" indent="0">
              <a:buNone/>
            </a:pPr>
            <a:endParaRPr lang="en-US" sz="1650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ru-RU" sz="165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Foo</a:t>
            </a:r>
            <a:r>
              <a:rPr lang="ru-RU" sz="165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ru-RU" sz="1650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50" dirty="0">
                <a:latin typeface="Fira Code" panose="020B0509050000020004" pitchFamily="49" charset="0"/>
                <a:ea typeface="Fira Code" panose="020B0509050000020004" pitchFamily="49" charset="0"/>
              </a:rPr>
              <a:t>  некоторый образец</a:t>
            </a:r>
          </a:p>
          <a:p>
            <a:pPr marL="0" indent="0">
              <a:buNone/>
            </a:pPr>
            <a:r>
              <a:rPr lang="ru-RU" sz="1650" dirty="0">
                <a:latin typeface="Fira Code" panose="020B0509050000020004" pitchFamily="49" charset="0"/>
                <a:ea typeface="Fira Code" panose="020B0509050000020004" pitchFamily="49" charset="0"/>
              </a:rPr>
              <a:t>    , условие</a:t>
            </a:r>
          </a:p>
          <a:p>
            <a:pPr marL="0" indent="0">
              <a:buNone/>
            </a:pPr>
            <a:r>
              <a:rPr lang="ru-RU" sz="1650" dirty="0">
                <a:latin typeface="Fira Code" panose="020B0509050000020004" pitchFamily="49" charset="0"/>
                <a:ea typeface="Fira Code" panose="020B0509050000020004" pitchFamily="49" charset="0"/>
              </a:rPr>
              <a:t>    : { …блок 1… }</a:t>
            </a:r>
          </a:p>
          <a:p>
            <a:pPr marL="0" indent="0">
              <a:buNone/>
            </a:pPr>
            <a:r>
              <a:rPr lang="ru-RU" sz="1650" dirty="0">
                <a:latin typeface="Fira Code" panose="020B0509050000020004" pitchFamily="49" charset="0"/>
                <a:ea typeface="Fira Code" panose="020B0509050000020004" pitchFamily="49" charset="0"/>
              </a:rPr>
              <a:t>    : { …блок 2… }</a:t>
            </a:r>
          </a:p>
          <a:p>
            <a:pPr marL="0" indent="0">
              <a:buNone/>
            </a:pPr>
            <a:r>
              <a:rPr lang="ru-RU" sz="1650" dirty="0">
                <a:latin typeface="Fira Code" panose="020B0509050000020004" pitchFamily="49" charset="0"/>
                <a:ea typeface="Fira Code" panose="020B0509050000020004" pitchFamily="49" charset="0"/>
              </a:rPr>
              <a:t>    : образец условия</a:t>
            </a:r>
          </a:p>
          <a:p>
            <a:pPr marL="0" indent="0">
              <a:buNone/>
            </a:pPr>
            <a:r>
              <a:rPr lang="ru-RU" sz="1650" dirty="0">
                <a:latin typeface="Fira Code" panose="020B0509050000020004" pitchFamily="49" charset="0"/>
                <a:ea typeface="Fira Code" panose="020B0509050000020004" pitchFamily="49" charset="0"/>
              </a:rPr>
              <a:t>    = результатное выражение;</a:t>
            </a:r>
          </a:p>
          <a:p>
            <a:pPr marL="0" indent="0">
              <a:buNone/>
            </a:pPr>
            <a:r>
              <a:rPr lang="ru-RU" sz="165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4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Синтаксический сахар: блоки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Блок выражается через вложенные функции: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Result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: { …A… } : { …B… } : { …C… } </a:t>
            </a:r>
            <a:endParaRPr lang="ru-RU" sz="2000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является эквивалентом для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&lt;{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…C… } &lt;{ …B… } &lt;{ …A… } Result&gt;&gt;&gt; </a:t>
            </a:r>
            <a:endParaRPr lang="ru-RU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87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Синтаксический сахар: присваивания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759131"/>
            <a:ext cx="7886700" cy="448432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3600" dirty="0" smtClean="0"/>
              <a:t>Присваивание</a:t>
            </a:r>
            <a:r>
              <a:rPr lang="ru-RU" sz="3600" dirty="0"/>
              <a:t> — «безоткатное условие</a:t>
            </a:r>
            <a:r>
              <a:rPr lang="ru-RU" sz="3600" dirty="0" smtClean="0"/>
              <a:t>»:</a:t>
            </a:r>
            <a:endParaRPr lang="ru-RU" dirty="0"/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Length {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e.Expr</a:t>
            </a:r>
            <a:endParaRPr lang="en-US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 = &lt;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Lenw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e.Expr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&gt; :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s.Len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e.Expr1 </a:t>
            </a:r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  =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s.Len</a:t>
            </a:r>
            <a:endParaRPr lang="en-US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  <a:endParaRPr lang="ru-RU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3600" dirty="0"/>
              <a:t>Присваивание</a:t>
            </a:r>
            <a:r>
              <a:rPr lang="en-US" sz="3600" dirty="0"/>
              <a:t> </a:t>
            </a:r>
            <a:r>
              <a:rPr lang="ru-RU" sz="3600" dirty="0"/>
              <a:t>выражается через блок</a:t>
            </a:r>
            <a:r>
              <a:rPr lang="ru-RU" sz="3600" dirty="0" smtClean="0"/>
              <a:t>:</a:t>
            </a:r>
            <a:endParaRPr lang="ru-RU" sz="3600" dirty="0"/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Length {</a:t>
            </a:r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e.Expr</a:t>
            </a:r>
            <a:endParaRPr lang="en-US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 = &lt;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Lenw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e.Expr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 : {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    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s.Len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e.Expr1 =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s.Len</a:t>
            </a:r>
            <a:endParaRPr lang="en-US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  <a:endParaRPr lang="ru-RU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3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Синтаксический сахар: сокрытие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>
                <a:latin typeface="Fira Code" panose="020B0509050000020004" pitchFamily="49" charset="0"/>
                <a:ea typeface="Fira Code" panose="020B0509050000020004" pitchFamily="49" charset="0"/>
              </a:rPr>
              <a:t>/* 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Procedure → Header Declarations Body. */</a:t>
            </a:r>
            <a:endParaRPr lang="ru-RU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ParseProcedure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e.Tokens</a:t>
            </a:r>
            <a:endParaRPr lang="en-US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  = &lt;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ParseHeader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e.Tokens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  : (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e.ProcedureName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 (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e.Parameters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 (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e.HeaderErrors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 </a:t>
            </a:r>
            <a:r>
              <a:rPr lang="en-US" u="sng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e.Tokens</a:t>
            </a:r>
            <a:r>
              <a:rPr lang="en-US" u="sng" dirty="0" smtClean="0">
                <a:latin typeface="Fira Code" panose="020B0509050000020004" pitchFamily="49" charset="0"/>
                <a:ea typeface="Fira Code" panose="020B0509050000020004" pitchFamily="49" charset="0"/>
              </a:rPr>
              <a:t>^</a:t>
            </a:r>
          </a:p>
          <a:p>
            <a:pPr marL="0" indent="0">
              <a:buNone/>
            </a:pPr>
            <a:endParaRPr lang="en-US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  = &lt;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ParseDeclarations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e.Tokens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  : (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e.Declarations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 (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e.DeclErrors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 </a:t>
            </a:r>
            <a:r>
              <a:rPr lang="en-US" u="sng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e.Tokens</a:t>
            </a:r>
            <a:r>
              <a:rPr lang="en-US" u="sng" dirty="0" smtClean="0">
                <a:latin typeface="Fira Code" panose="020B0509050000020004" pitchFamily="49" charset="0"/>
                <a:ea typeface="Fira Code" panose="020B0509050000020004" pitchFamily="49" charset="0"/>
              </a:rPr>
              <a:t>^</a:t>
            </a:r>
          </a:p>
          <a:p>
            <a:pPr marL="0" indent="0">
              <a:buNone/>
            </a:pPr>
            <a:endParaRPr lang="en-US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  = &lt;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ParseBody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e.Tokens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&gt; : (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e.Body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 (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e.BodyErrors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 </a:t>
            </a:r>
            <a:r>
              <a:rPr lang="en-US" u="sng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e.Tokens</a:t>
            </a:r>
            <a:r>
              <a:rPr lang="en-US" u="sng" dirty="0" smtClean="0">
                <a:latin typeface="Fira Code" panose="020B0509050000020004" pitchFamily="49" charset="0"/>
                <a:ea typeface="Fira Code" panose="020B0509050000020004" pitchFamily="49" charset="0"/>
              </a:rPr>
              <a:t>^</a:t>
            </a:r>
          </a:p>
          <a:p>
            <a:pPr marL="0" indent="0">
              <a:buNone/>
            </a:pPr>
            <a:endParaRPr lang="en-US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  = ((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e.ProcedureName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 (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e.Parameters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 (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e.Declarations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e.Body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    (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e.HeaderErrors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e.DeclErrors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e.BodyErrors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   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e.Tokens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  <a:endParaRPr lang="ru-RU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98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Классическая списковая реализация</a:t>
            </a:r>
            <a:endParaRPr lang="ru-RU" dirty="0"/>
          </a:p>
        </p:txBody>
      </p:sp>
      <p:pic>
        <p:nvPicPr>
          <p:cNvPr id="22" name="Объект 2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54" y="1825625"/>
            <a:ext cx="7477092" cy="435133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4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Классическая списковая реализация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15</a:t>
            </a:fld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47125"/>
            <a:ext cx="7886700" cy="35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исполнимых файлов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16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09528" y="3378631"/>
            <a:ext cx="4724944" cy="124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09528" y="3378631"/>
            <a:ext cx="1012643" cy="1245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Выноска 2 6"/>
          <p:cNvSpPr/>
          <p:nvPr/>
        </p:nvSpPr>
        <p:spPr>
          <a:xfrm>
            <a:off x="4467496" y="1994151"/>
            <a:ext cx="3622767" cy="121595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935"/>
              <a:gd name="adj6" fmla="val -45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Исполнимый префикс:</a:t>
            </a:r>
            <a:br>
              <a:rPr lang="ru-RU" dirty="0" smtClean="0"/>
            </a:br>
            <a:r>
              <a:rPr lang="ru-RU" dirty="0" smtClean="0"/>
              <a:t>поддержка времени выполнения,</a:t>
            </a:r>
            <a:br>
              <a:rPr lang="ru-RU" dirty="0" smtClean="0"/>
            </a:br>
            <a:r>
              <a:rPr lang="ru-RU" dirty="0" smtClean="0"/>
              <a:t>вставки кода на </a:t>
            </a:r>
            <a:r>
              <a:rPr lang="en-US" dirty="0" smtClean="0"/>
              <a:t>C++, </a:t>
            </a:r>
            <a:r>
              <a:rPr lang="ru-RU" dirty="0" smtClean="0"/>
              <a:t>скомпилированный код на </a:t>
            </a:r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9" name="Выноска 2 8"/>
          <p:cNvSpPr/>
          <p:nvPr/>
        </p:nvSpPr>
        <p:spPr>
          <a:xfrm>
            <a:off x="1898468" y="4924319"/>
            <a:ext cx="2107474" cy="952282"/>
          </a:xfrm>
          <a:prstGeom prst="borderCallout2">
            <a:avLst>
              <a:gd name="adj1" fmla="val 18751"/>
              <a:gd name="adj2" fmla="val 109763"/>
              <a:gd name="adj3" fmla="val 18751"/>
              <a:gd name="adj4" fmla="val 125238"/>
              <a:gd name="adj5" fmla="val -42098"/>
              <a:gd name="adj6" fmla="val 1527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Двоичный интерпретируемый код (</a:t>
            </a:r>
            <a:r>
              <a:rPr lang="en-US" dirty="0" smtClean="0"/>
              <a:t>RASL)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91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совместного сопоставления с образцом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502" y="1690689"/>
            <a:ext cx="5886994" cy="400292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17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605595" y="5693647"/>
            <a:ext cx="3932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Слайд из презентации Ивана </a:t>
            </a:r>
            <a:r>
              <a:rPr lang="ru-RU" sz="1600" dirty="0" err="1" smtClean="0"/>
              <a:t>Скрыпникова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34012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построения результатного выражения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374" y="1690689"/>
            <a:ext cx="5939246" cy="403813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18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754127" y="5728821"/>
            <a:ext cx="3635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Слайд из презентации Евгения </a:t>
            </a:r>
            <a:r>
              <a:rPr lang="ru-RU" sz="1600" dirty="0" err="1" smtClean="0"/>
              <a:t>Копьёва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3670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с языком </a:t>
            </a:r>
            <a:r>
              <a:rPr lang="en-US" dirty="0" smtClean="0"/>
              <a:t>C++:</a:t>
            </a:r>
            <a:br>
              <a:rPr lang="en-US" dirty="0" smtClean="0"/>
            </a:br>
            <a:r>
              <a:rPr lang="ru-RU" dirty="0" smtClean="0"/>
              <a:t>нативные вставки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2121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000" dirty="0">
                <a:latin typeface="Fira Code" panose="020B0509050000020004" pitchFamily="49" charset="0"/>
                <a:ea typeface="Fira Code" panose="020B0509050000020004" pitchFamily="49" charset="0"/>
              </a:rPr>
              <a:t>%%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000" dirty="0">
                <a:latin typeface="Fira Code" panose="020B0509050000020004" pitchFamily="49" charset="0"/>
                <a:ea typeface="Fira Code" panose="020B0509050000020004" pitchFamily="49" charset="0"/>
              </a:rPr>
              <a:t>// это </a:t>
            </a:r>
            <a:r>
              <a:rPr lang="ru-RU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нативная</a:t>
            </a:r>
            <a:r>
              <a:rPr lang="ru-RU" sz="1000" dirty="0">
                <a:latin typeface="Fira Code" panose="020B0509050000020004" pitchFamily="49" charset="0"/>
                <a:ea typeface="Fira Code" panose="020B0509050000020004" pitchFamily="49" charset="0"/>
              </a:rPr>
              <a:t> вставка в глобальной области видимости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000" b="1" dirty="0">
                <a:latin typeface="Fira Code" panose="020B0509050000020004" pitchFamily="49" charset="0"/>
                <a:ea typeface="Fira Code" panose="020B0509050000020004" pitchFamily="49" charset="0"/>
              </a:rPr>
              <a:t>#</a:t>
            </a:r>
            <a:r>
              <a:rPr lang="en-US" sz="1000" b="1" dirty="0">
                <a:latin typeface="Fira Code" panose="020B0509050000020004" pitchFamily="49" charset="0"/>
                <a:ea typeface="Fira Code" panose="020B0509050000020004" pitchFamily="49" charset="0"/>
              </a:rPr>
              <a:t>include 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stdio.h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 smtClean="0">
                <a:latin typeface="Fira Code" panose="020B0509050000020004" pitchFamily="49" charset="0"/>
                <a:ea typeface="Fira Code" panose="020B0509050000020004" pitchFamily="49" charset="0"/>
              </a:rPr>
              <a:t>static</a:t>
            </a:r>
            <a:r>
              <a:rPr lang="en-US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000" b="1" dirty="0" err="1"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g_next_number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%%</a:t>
            </a:r>
            <a:endParaRPr lang="en-US" sz="1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Fira Code" panose="020B0509050000020004" pitchFamily="49" charset="0"/>
                <a:ea typeface="Fira Code" panose="020B0509050000020004" pitchFamily="49" charset="0"/>
              </a:rPr>
              <a:t>$ENTRY 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NextNumber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%%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  // </a:t>
            </a:r>
            <a:r>
              <a:rPr lang="ru-RU" sz="1000" dirty="0">
                <a:latin typeface="Fira Code" panose="020B0509050000020004" pitchFamily="49" charset="0"/>
                <a:ea typeface="Fira Code" panose="020B0509050000020004" pitchFamily="49" charset="0"/>
              </a:rPr>
              <a:t>это </a:t>
            </a:r>
            <a:r>
              <a:rPr lang="ru-RU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нативная</a:t>
            </a:r>
            <a:r>
              <a:rPr lang="ru-RU" sz="1000" dirty="0">
                <a:latin typeface="Fira Code" panose="020B0509050000020004" pitchFamily="49" charset="0"/>
                <a:ea typeface="Fira Code" panose="020B0509050000020004" pitchFamily="49" charset="0"/>
              </a:rPr>
              <a:t> вставка внутри тела функции, т.е. </a:t>
            </a:r>
            <a:r>
              <a:rPr lang="ru-RU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функция </a:t>
            </a:r>
            <a:r>
              <a:rPr lang="ru-RU" sz="1000" dirty="0">
                <a:latin typeface="Fira Code" panose="020B0509050000020004" pitchFamily="49" charset="0"/>
                <a:ea typeface="Fira Code" panose="020B0509050000020004" pitchFamily="49" charset="0"/>
              </a:rPr>
              <a:t>целиком пишется на 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C++.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refalrts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Iter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content_b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 = 0, 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content_e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refalrts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Iter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pfunc_name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= </a:t>
            </a:r>
            <a:r>
              <a:rPr lang="en-US" sz="1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refalrts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call_left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content_b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content_e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arg_begin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arg_end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1000" b="1" dirty="0">
                <a:latin typeface="Fira Code" panose="020B0509050000020004" pitchFamily="49" charset="0"/>
                <a:ea typeface="Fira Code" panose="020B0509050000020004" pitchFamily="49" charset="0"/>
              </a:rPr>
              <a:t>if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 (! 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refalrts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empty_seq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content_b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content_e</a:t>
            </a:r>
            <a:r>
              <a:rPr lang="en-US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)) {</a:t>
            </a:r>
            <a:endParaRPr lang="en-US" sz="1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en-US" sz="1000" b="1" dirty="0">
                <a:latin typeface="Fira Code" panose="020B0509050000020004" pitchFamily="49" charset="0"/>
                <a:ea typeface="Fira Code" panose="020B0509050000020004" pitchFamily="49" charset="0"/>
              </a:rPr>
              <a:t>return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refalrts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cRecognitionImpossible</a:t>
            </a:r>
            <a:r>
              <a:rPr lang="en-US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}</a:t>
            </a:r>
            <a:endParaRPr lang="en-US" sz="1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  ++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g_next_number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printf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("Generating next number %d\n", 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g_next_number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refalrts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1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reinit_number</a:t>
            </a:r>
            <a:r>
              <a:rPr lang="en-US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00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arg_begin</a:t>
            </a:r>
            <a:r>
              <a:rPr lang="en-US" sz="100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000" smtClean="0">
                <a:latin typeface="Fira Code" panose="020B0509050000020004" pitchFamily="49" charset="0"/>
                <a:ea typeface="Fira Code" panose="020B0509050000020004" pitchFamily="49" charset="0"/>
              </a:rPr>
              <a:t>g_next_number);</a:t>
            </a:r>
            <a:endParaRPr lang="en-US" sz="10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refalrts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splice_to_free_list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pfunc_name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arg_end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1000" b="1" dirty="0">
                <a:latin typeface="Fira Code" panose="020B0509050000020004" pitchFamily="49" charset="0"/>
                <a:ea typeface="Fira Code" panose="020B0509050000020004" pitchFamily="49" charset="0"/>
              </a:rPr>
              <a:t>return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refalrts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sz="1000" dirty="0" err="1">
                <a:latin typeface="Fira Code" panose="020B0509050000020004" pitchFamily="49" charset="0"/>
                <a:ea typeface="Fira Code" panose="020B0509050000020004" pitchFamily="49" charset="0"/>
              </a:rPr>
              <a:t>cSuccess</a:t>
            </a: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%%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  <a:endParaRPr lang="ru-RU" sz="1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27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2008 — Простой Рефал. Компилятор подмножества базисного Рефала в синтаксисе, близком к Рефалу-5 в </a:t>
            </a:r>
            <a:r>
              <a:rPr lang="en-US" dirty="0" smtClean="0"/>
              <a:t>C++</a:t>
            </a:r>
            <a:endParaRPr lang="ru-RU" dirty="0" smtClean="0"/>
          </a:p>
          <a:p>
            <a:r>
              <a:rPr lang="ru-RU" dirty="0" smtClean="0"/>
              <a:t>2009 — начало использования Простого Рефала как тестового полигона</a:t>
            </a:r>
            <a:endParaRPr lang="ru-RU" dirty="0"/>
          </a:p>
          <a:p>
            <a:r>
              <a:rPr lang="ru-RU" dirty="0" smtClean="0"/>
              <a:t>2009 — появление безымянных вложенных функций в языке</a:t>
            </a:r>
          </a:p>
          <a:p>
            <a:r>
              <a:rPr lang="ru-RU" dirty="0" smtClean="0"/>
              <a:t>2015—2017 — генерация интерпретируемого кода</a:t>
            </a:r>
          </a:p>
          <a:p>
            <a:r>
              <a:rPr lang="ru-RU" dirty="0" smtClean="0"/>
              <a:t>2016 — оптимизации совместного сопоставления с образцом и построения результата</a:t>
            </a:r>
          </a:p>
          <a:p>
            <a:r>
              <a:rPr lang="ru-RU" dirty="0" smtClean="0"/>
              <a:t>2017 — Рефал-5λ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7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компилятора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20</a:t>
            </a:fld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>
            <a:off x="1633892" y="1593977"/>
            <a:ext cx="5876210" cy="1340222"/>
            <a:chOff x="1008890" y="1684463"/>
            <a:chExt cx="5876210" cy="1340222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1008890" y="1684463"/>
              <a:ext cx="2234330" cy="1336921"/>
              <a:chOff x="1008890" y="1684463"/>
              <a:chExt cx="2234330" cy="133692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48352" y="1684463"/>
                <a:ext cx="1955407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ru-RU" sz="1600" dirty="0" smtClean="0"/>
                  <a:t>Лексический анализ</a:t>
                </a:r>
                <a:br>
                  <a:rPr lang="ru-RU" sz="1600" dirty="0" smtClean="0"/>
                </a:br>
                <a:r>
                  <a:rPr lang="ru-RU" sz="1600" dirty="0" smtClean="0"/>
                  <a:t>Простого Рефала</a:t>
                </a:r>
                <a:endParaRPr lang="ru-RU" sz="16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08890" y="2436609"/>
                <a:ext cx="2234330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ru-RU" sz="1600" dirty="0" smtClean="0"/>
                  <a:t>Синтаксический анализ</a:t>
                </a:r>
                <a:br>
                  <a:rPr lang="ru-RU" sz="1600" dirty="0" smtClean="0"/>
                </a:br>
                <a:r>
                  <a:rPr lang="ru-RU" sz="1600" dirty="0" smtClean="0"/>
                  <a:t>Простого Рефала</a:t>
                </a:r>
                <a:endParaRPr lang="ru-RU" sz="1600" dirty="0"/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4650770" y="1684463"/>
              <a:ext cx="2234330" cy="1340222"/>
              <a:chOff x="5088521" y="1693255"/>
              <a:chExt cx="2234330" cy="134022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227983" y="1693255"/>
                <a:ext cx="1955407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ru-RU" sz="1600" dirty="0" smtClean="0"/>
                  <a:t>Лексический анализ</a:t>
                </a:r>
                <a:br>
                  <a:rPr lang="ru-RU" sz="1600" dirty="0" smtClean="0"/>
                </a:br>
                <a:r>
                  <a:rPr lang="ru-RU" sz="1600" dirty="0" smtClean="0"/>
                  <a:t>Рефала-5λ</a:t>
                </a:r>
                <a:endParaRPr lang="ru-RU" sz="16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088521" y="2448702"/>
                <a:ext cx="2234330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ru-RU" sz="1600" dirty="0" smtClean="0"/>
                  <a:t>Синтаксический анализ</a:t>
                </a:r>
                <a:br>
                  <a:rPr lang="ru-RU" sz="1600" dirty="0" smtClean="0"/>
                </a:br>
                <a:r>
                  <a:rPr lang="ru-RU" sz="1600" dirty="0" smtClean="0"/>
                  <a:t>Рефала-5λ</a:t>
                </a:r>
                <a:endParaRPr lang="ru-RU" sz="1600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3500042" y="3325829"/>
            <a:ext cx="214392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1600" dirty="0" smtClean="0"/>
              <a:t>Разрешение </a:t>
            </a:r>
            <a:r>
              <a:rPr lang="en-US" sz="1600" dirty="0" smtClean="0"/>
              <a:t>$INCLUDE</a:t>
            </a:r>
            <a:endParaRPr lang="ru-RU" sz="1600" dirty="0"/>
          </a:p>
        </p:txBody>
      </p:sp>
      <p:sp>
        <p:nvSpPr>
          <p:cNvPr id="13" name="Стрелка вниз 12"/>
          <p:cNvSpPr/>
          <p:nvPr/>
        </p:nvSpPr>
        <p:spPr>
          <a:xfrm>
            <a:off x="2601120" y="2178752"/>
            <a:ext cx="299874" cy="167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6243000" y="2178751"/>
            <a:ext cx="299874" cy="167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861818" y="4000737"/>
            <a:ext cx="17785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1600" dirty="0" err="1" smtClean="0"/>
              <a:t>Обессахариватель</a:t>
            </a:r>
            <a:endParaRPr lang="ru-R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683398" y="4005747"/>
            <a:ext cx="341907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1600" dirty="0" smtClean="0"/>
              <a:t>Проверка контекстных зависимостей</a:t>
            </a:r>
            <a:endParaRPr lang="ru-RU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225112" y="4657793"/>
            <a:ext cx="258705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1600" dirty="0" smtClean="0"/>
              <a:t>Генератор промежуточного</a:t>
            </a:r>
            <a:br>
              <a:rPr lang="ru-RU" sz="1600" dirty="0" smtClean="0"/>
            </a:br>
            <a:r>
              <a:rPr lang="ru-RU" sz="1600" dirty="0" smtClean="0"/>
              <a:t>императивного кода</a:t>
            </a:r>
            <a:endParaRPr lang="ru-RU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731550" y="5407557"/>
            <a:ext cx="366138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1600" dirty="0" smtClean="0"/>
              <a:t>Генератор промежуточного ассемблера</a:t>
            </a:r>
            <a:endParaRPr lang="ru-RU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136401" y="6084325"/>
            <a:ext cx="319029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1600" dirty="0" smtClean="0"/>
              <a:t>Интерпретируемый двоичный код</a:t>
            </a:r>
            <a:endParaRPr lang="ru-RU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829676" y="6073633"/>
            <a:ext cx="112652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1600" dirty="0" smtClean="0"/>
              <a:t>Код на </a:t>
            </a:r>
            <a:r>
              <a:rPr lang="en-US" sz="1600" dirty="0" smtClean="0"/>
              <a:t>C++</a:t>
            </a:r>
            <a:endParaRPr lang="ru-RU" sz="1600" dirty="0"/>
          </a:p>
        </p:txBody>
      </p:sp>
      <p:sp>
        <p:nvSpPr>
          <p:cNvPr id="29" name="Стрелка вниз 28"/>
          <p:cNvSpPr/>
          <p:nvPr/>
        </p:nvSpPr>
        <p:spPr>
          <a:xfrm>
            <a:off x="4422063" y="5238945"/>
            <a:ext cx="299874" cy="167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право 29"/>
          <p:cNvSpPr/>
          <p:nvPr/>
        </p:nvSpPr>
        <p:spPr>
          <a:xfrm rot="2808440">
            <a:off x="3535963" y="3021345"/>
            <a:ext cx="334108" cy="24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 rot="18791560" flipH="1">
            <a:off x="5273929" y="3018143"/>
            <a:ext cx="334108" cy="24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 вправо 31"/>
          <p:cNvSpPr/>
          <p:nvPr/>
        </p:nvSpPr>
        <p:spPr>
          <a:xfrm rot="2808440">
            <a:off x="5273929" y="3727279"/>
            <a:ext cx="334108" cy="24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 вправо 32"/>
          <p:cNvSpPr/>
          <p:nvPr/>
        </p:nvSpPr>
        <p:spPr>
          <a:xfrm rot="18791560" flipH="1">
            <a:off x="3506071" y="3724663"/>
            <a:ext cx="334108" cy="24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право 33"/>
          <p:cNvSpPr/>
          <p:nvPr/>
        </p:nvSpPr>
        <p:spPr>
          <a:xfrm rot="2808440">
            <a:off x="3261036" y="4411068"/>
            <a:ext cx="334108" cy="24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 вправо 34"/>
          <p:cNvSpPr/>
          <p:nvPr/>
        </p:nvSpPr>
        <p:spPr>
          <a:xfrm rot="2808440">
            <a:off x="6022906" y="5789522"/>
            <a:ext cx="334108" cy="24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право 35"/>
          <p:cNvSpPr/>
          <p:nvPr/>
        </p:nvSpPr>
        <p:spPr>
          <a:xfrm rot="18791560" flipH="1">
            <a:off x="2936918" y="5822262"/>
            <a:ext cx="334108" cy="243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657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520" y="2889365"/>
            <a:ext cx="7680960" cy="1079270"/>
          </a:xfrm>
        </p:spPr>
        <p:txBody>
          <a:bodyPr>
            <a:noAutofit/>
          </a:bodyPr>
          <a:lstStyle/>
          <a:p>
            <a:pPr algn="ctr"/>
            <a:r>
              <a:rPr lang="ru-RU" sz="8000" dirty="0" smtClean="0"/>
              <a:t>Спасибо за внимание!</a:t>
            </a:r>
            <a:endParaRPr lang="ru-RU" sz="8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793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Ранний Простой Рефал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ru-RU" sz="18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// </a:t>
            </a:r>
            <a:r>
              <a:rPr lang="ru-RU" altLang="ru-RU" sz="18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Объявления библиотечных функций</a:t>
            </a:r>
            <a:r>
              <a:rPr lang="en-US" altLang="ru-RU" sz="18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/>
            </a:r>
            <a:br>
              <a:rPr lang="en-US" altLang="ru-RU" sz="18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800" b="1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$EXTERN</a:t>
            </a: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</a:t>
            </a:r>
            <a:r>
              <a:rPr lang="en-US" altLang="ru-RU" sz="18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ReadLine</a:t>
            </a: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, </a:t>
            </a:r>
            <a:r>
              <a:rPr lang="en-US" altLang="ru-RU" sz="18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WriteLine</a:t>
            </a: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;</a:t>
            </a:r>
            <a:b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8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// </a:t>
            </a:r>
            <a:r>
              <a:rPr lang="ru-RU" altLang="ru-RU" sz="18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Объявление локальной функции</a:t>
            </a:r>
            <a:r>
              <a:rPr lang="en-US" altLang="ru-RU" sz="18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/>
            </a:r>
            <a:br>
              <a:rPr lang="en-US" altLang="ru-RU" sz="18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800" b="1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$FORWARD</a:t>
            </a: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Fab;</a:t>
            </a:r>
            <a:b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ru-RU" altLang="ru-RU" sz="18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// Точка входа в программу</a:t>
            </a:r>
            <a:r>
              <a:rPr lang="en-US" altLang="ru-RU" sz="18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/>
            </a:r>
            <a:br>
              <a:rPr lang="en-US" altLang="ru-RU" sz="18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800" b="1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$ENTRY</a:t>
            </a: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Go {</a:t>
            </a:r>
            <a:b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 =</a:t>
            </a:r>
            <a:b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  &lt;</a:t>
            </a:r>
            <a:r>
              <a:rPr lang="en-US" altLang="ru-RU" sz="18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WriteLine</a:t>
            </a: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/>
            </a:r>
            <a:b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    &lt;Fab &lt;</a:t>
            </a:r>
            <a:r>
              <a:rPr lang="en-US" altLang="ru-RU" sz="18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ReadLine</a:t>
            </a: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&gt;&gt;</a:t>
            </a:r>
            <a:b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  &gt;;</a:t>
            </a:r>
            <a:b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}</a:t>
            </a:r>
            <a:b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/>
            </a:r>
            <a:b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Fab {</a:t>
            </a:r>
            <a:b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 </a:t>
            </a:r>
            <a:r>
              <a:rPr lang="en-US" altLang="ru-RU" sz="18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e.Begin</a:t>
            </a: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</a:t>
            </a:r>
            <a:r>
              <a:rPr lang="en-US" altLang="ru-RU" sz="1800" kern="0" dirty="0">
                <a:solidFill>
                  <a:srgbClr val="0099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'a'</a:t>
            </a: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</a:t>
            </a:r>
            <a:r>
              <a:rPr lang="en-US" altLang="ru-RU" sz="18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e.End</a:t>
            </a: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= </a:t>
            </a:r>
            <a:r>
              <a:rPr lang="en-US" altLang="ru-RU" sz="18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e.Begin</a:t>
            </a: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</a:t>
            </a:r>
            <a:r>
              <a:rPr lang="en-US" altLang="ru-RU" sz="1800" kern="0" dirty="0">
                <a:solidFill>
                  <a:srgbClr val="0099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'b'</a:t>
            </a: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&lt;Fab </a:t>
            </a:r>
            <a:r>
              <a:rPr lang="en-US" altLang="ru-RU" sz="18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e.End</a:t>
            </a: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&gt;;</a:t>
            </a:r>
            <a:b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/>
            </a:r>
            <a:b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 </a:t>
            </a:r>
            <a:r>
              <a:rPr lang="en-US" altLang="ru-RU" sz="18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e.Other</a:t>
            </a: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= </a:t>
            </a:r>
            <a:r>
              <a:rPr lang="en-US" altLang="ru-RU" sz="18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e.Other</a:t>
            </a: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;</a:t>
            </a:r>
            <a:b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8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}</a:t>
            </a:r>
            <a:endParaRPr lang="ru-RU" sz="48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4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Ранний Простой Рефал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// Функция </a:t>
            </a:r>
            <a:r>
              <a:rPr lang="en-US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Map </a:t>
            </a:r>
            <a:r>
              <a:rPr lang="ru-RU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преобразует каждый терм выражения согласно заданному правилу</a:t>
            </a:r>
            <a:r>
              <a:rPr lang="en-US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/>
            </a:r>
            <a:br>
              <a:rPr lang="en-US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ru-RU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// Вызов </a:t>
            </a:r>
            <a:r>
              <a:rPr lang="en-US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&lt;Map </a:t>
            </a:r>
            <a:r>
              <a:rPr lang="en-US" altLang="ru-RU" sz="1200" kern="0" dirty="0" err="1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s.Trans</a:t>
            </a:r>
            <a:r>
              <a:rPr lang="en-US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</a:t>
            </a:r>
            <a:r>
              <a:rPr lang="en-US" altLang="ru-RU" sz="1200" kern="0" dirty="0" err="1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e.Elems</a:t>
            </a:r>
            <a:r>
              <a:rPr lang="en-US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&gt; == </a:t>
            </a:r>
            <a:r>
              <a:rPr lang="en-US" altLang="ru-RU" sz="1200" kern="0" dirty="0" err="1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e.Transformed</a:t>
            </a:r>
            <a:r>
              <a:rPr lang="en-US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/>
            </a:r>
            <a:br>
              <a:rPr lang="en-US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200" b="1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$ENTRY</a:t>
            </a: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Map {</a:t>
            </a:r>
            <a:b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 </a:t>
            </a:r>
            <a:r>
              <a:rPr lang="en-US" altLang="ru-RU" sz="12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s.Trans</a:t>
            </a: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</a:t>
            </a:r>
            <a:r>
              <a:rPr lang="en-US" altLang="ru-RU" sz="12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t.First</a:t>
            </a: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</a:t>
            </a:r>
            <a:r>
              <a:rPr lang="en-US" altLang="ru-RU" sz="12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e.Tail</a:t>
            </a: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= &lt;</a:t>
            </a:r>
            <a:r>
              <a:rPr lang="en-US" altLang="ru-RU" sz="12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s.Trans</a:t>
            </a: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</a:t>
            </a:r>
            <a:r>
              <a:rPr lang="en-US" altLang="ru-RU" sz="12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t.First</a:t>
            </a: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&gt; &lt;Map </a:t>
            </a:r>
            <a:r>
              <a:rPr lang="en-US" altLang="ru-RU" sz="12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s.Trans</a:t>
            </a: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</a:t>
            </a:r>
            <a:r>
              <a:rPr lang="en-US" altLang="ru-RU" sz="12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e.Tail</a:t>
            </a: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&gt;;</a:t>
            </a:r>
            <a:b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/>
            </a:r>
            <a:b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 </a:t>
            </a:r>
            <a:r>
              <a:rPr lang="en-US" altLang="ru-RU" sz="12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s.Trans</a:t>
            </a: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= </a:t>
            </a:r>
            <a:r>
              <a:rPr lang="en-US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/* </a:t>
            </a:r>
            <a:r>
              <a:rPr lang="ru-RU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пусто </a:t>
            </a:r>
            <a:r>
              <a:rPr lang="en-US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*/</a:t>
            </a: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;</a:t>
            </a:r>
            <a:b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}</a:t>
            </a:r>
            <a:b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/>
            </a:r>
            <a:b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ru-RU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// Функция </a:t>
            </a:r>
            <a:r>
              <a:rPr lang="en-US" altLang="ru-RU" sz="1200" kern="0" dirty="0" err="1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CardProd</a:t>
            </a:r>
            <a:r>
              <a:rPr lang="en-US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</a:t>
            </a:r>
            <a:r>
              <a:rPr lang="ru-RU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вычисляет декартово произведение двух множеств</a:t>
            </a:r>
            <a:r>
              <a:rPr lang="en-US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/>
            </a:r>
            <a:br>
              <a:rPr lang="en-US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ru-RU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// Вызов </a:t>
            </a:r>
            <a:r>
              <a:rPr lang="en-US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&lt;</a:t>
            </a:r>
            <a:r>
              <a:rPr lang="en-US" altLang="ru-RU" sz="1200" kern="0" dirty="0" err="1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CartProd</a:t>
            </a:r>
            <a:r>
              <a:rPr lang="en-US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('a' 'b' 'c') (1 2)&gt;</a:t>
            </a:r>
            <a:br>
              <a:rPr lang="en-US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ru-RU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// </a:t>
            </a:r>
            <a:r>
              <a:rPr lang="en-US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 == ('a' 1) ('a' 2)  ('b' 1) ('b' 2)  ('c' 1) ('c' 2)</a:t>
            </a:r>
            <a:br>
              <a:rPr lang="en-US" altLang="ru-RU" sz="1200" kern="0" dirty="0">
                <a:solidFill>
                  <a:srgbClr val="333399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200" b="1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$ENTRY</a:t>
            </a: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</a:t>
            </a:r>
            <a:r>
              <a:rPr lang="en-US" altLang="ru-RU" sz="12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CartProd</a:t>
            </a: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{</a:t>
            </a:r>
            <a:b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 (</a:t>
            </a:r>
            <a:r>
              <a:rPr lang="en-US" altLang="ru-RU" sz="12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e.SetA</a:t>
            </a: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) (</a:t>
            </a:r>
            <a:r>
              <a:rPr lang="en-US" altLang="ru-RU" sz="12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e.SetB</a:t>
            </a: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) =</a:t>
            </a:r>
            <a:b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   &lt;Map</a:t>
            </a:r>
            <a:r>
              <a:rPr lang="ru-RU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/>
            </a:r>
            <a:br>
              <a:rPr lang="ru-RU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ru-RU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     </a:t>
            </a: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{</a:t>
            </a:r>
            <a:b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       </a:t>
            </a:r>
            <a:r>
              <a:rPr lang="en-US" altLang="ru-RU" sz="12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t.A</a:t>
            </a: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=</a:t>
            </a:r>
            <a:b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         &lt;Map</a:t>
            </a:r>
            <a:b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           { </a:t>
            </a:r>
            <a:r>
              <a:rPr lang="en-US" altLang="ru-RU" sz="12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t.B</a:t>
            </a: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= (</a:t>
            </a:r>
            <a:r>
              <a:rPr lang="en-US" altLang="ru-RU" sz="12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t.A</a:t>
            </a: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</a:t>
            </a:r>
            <a:r>
              <a:rPr lang="en-US" altLang="ru-RU" sz="12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t.B</a:t>
            </a: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); }</a:t>
            </a:r>
            <a:b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           </a:t>
            </a:r>
            <a:r>
              <a:rPr lang="en-US" altLang="ru-RU" sz="12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e.SetB</a:t>
            </a: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/>
            </a:r>
            <a:b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         &gt;;</a:t>
            </a:r>
            <a:b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     }</a:t>
            </a:r>
            <a:b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     </a:t>
            </a:r>
            <a:r>
              <a:rPr lang="en-US" altLang="ru-RU" sz="1200" kern="0" dirty="0" err="1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e.SetA</a:t>
            </a: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/>
            </a:r>
            <a:b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    &gt;;</a:t>
            </a:r>
            <a:b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</a:br>
            <a:r>
              <a:rPr lang="en-US" altLang="ru-RU" sz="1200" kern="0" dirty="0">
                <a:solidFill>
                  <a:srgbClr val="0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+mj-cs"/>
              </a:rPr>
              <a:t>}</a:t>
            </a:r>
            <a:endParaRPr lang="ru-RU" sz="36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34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Простой Рефал как тестовый полигон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7606" y="1960076"/>
            <a:ext cx="8268789" cy="3796290"/>
          </a:xfrm>
        </p:spPr>
        <p:txBody>
          <a:bodyPr>
            <a:normAutofit fontScale="47500" lnSpcReduction="20000"/>
          </a:bodyPr>
          <a:lstStyle/>
          <a:p>
            <a:r>
              <a:rPr lang="ru-RU" dirty="0" smtClean="0"/>
              <a:t>2008 — Александр Коновалов, компиляция Рефала в императивный код</a:t>
            </a:r>
          </a:p>
          <a:p>
            <a:r>
              <a:rPr lang="ru-RU" dirty="0" smtClean="0"/>
              <a:t>2009 — Вадим Сухарев, интерпретируемый код для результатных выражений (курсовой проект)</a:t>
            </a:r>
          </a:p>
          <a:p>
            <a:r>
              <a:rPr lang="ru-RU" dirty="0" smtClean="0"/>
              <a:t>2009 — Александр Коновалов, вложенные безымянные функции</a:t>
            </a:r>
          </a:p>
          <a:p>
            <a:r>
              <a:rPr lang="ru-RU" dirty="0" smtClean="0"/>
              <a:t>2010 — Наталья Быкадорова (</a:t>
            </a:r>
            <a:r>
              <a:rPr lang="ru-RU" dirty="0" err="1" smtClean="0"/>
              <a:t>Коннова</a:t>
            </a:r>
            <a:r>
              <a:rPr lang="ru-RU" dirty="0" smtClean="0"/>
              <a:t>), компиляция в </a:t>
            </a:r>
            <a:r>
              <a:rPr lang="en-US" dirty="0" smtClean="0"/>
              <a:t>C#</a:t>
            </a:r>
            <a:r>
              <a:rPr lang="ru-RU" dirty="0" smtClean="0"/>
              <a:t> (курсовой проект)</a:t>
            </a:r>
            <a:endParaRPr lang="en-US" dirty="0" smtClean="0"/>
          </a:p>
          <a:p>
            <a:r>
              <a:rPr lang="en-US" dirty="0" smtClean="0"/>
              <a:t>2010 — </a:t>
            </a:r>
            <a:r>
              <a:rPr lang="ru-RU" dirty="0" smtClean="0"/>
              <a:t>Михаил Дорофеев, попытка оптимизации результатных выражений (курсовой проект)</a:t>
            </a:r>
          </a:p>
          <a:p>
            <a:r>
              <a:rPr lang="ru-RU" dirty="0" smtClean="0"/>
              <a:t>2015 — Игорь </a:t>
            </a:r>
            <a:r>
              <a:rPr lang="ru-RU" dirty="0" err="1" smtClean="0"/>
              <a:t>Дрогунов</a:t>
            </a:r>
            <a:r>
              <a:rPr lang="ru-RU" dirty="0" smtClean="0"/>
              <a:t>, компиляция в интерпретируемый код (курсовой проект)</a:t>
            </a:r>
          </a:p>
          <a:p>
            <a:r>
              <a:rPr lang="ru-RU" dirty="0" smtClean="0"/>
              <a:t>2016 — Евгений </a:t>
            </a:r>
            <a:r>
              <a:rPr lang="ru-RU" dirty="0" err="1" smtClean="0"/>
              <a:t>Копьёв</a:t>
            </a:r>
            <a:r>
              <a:rPr lang="ru-RU" dirty="0" smtClean="0"/>
              <a:t>, оптимизация построения результатных выражений (ВКР бакалавра)</a:t>
            </a:r>
          </a:p>
          <a:p>
            <a:r>
              <a:rPr lang="ru-RU" dirty="0" smtClean="0"/>
              <a:t>2016 — Иван Скрыпников, оптимизация совместного сопоставления с образцом (ВКР бакалавра)</a:t>
            </a:r>
          </a:p>
          <a:p>
            <a:r>
              <a:rPr lang="ru-RU" dirty="0" smtClean="0"/>
              <a:t>2016 — Елена Бурлова, генератор лексических анализаторов (курсовой проект)</a:t>
            </a:r>
          </a:p>
          <a:p>
            <a:r>
              <a:rPr lang="ru-RU" dirty="0" smtClean="0"/>
              <a:t>2016 — Дарья Сухомлинова, пошаговый отладчик (в стиле </a:t>
            </a:r>
            <a:r>
              <a:rPr lang="en-US" dirty="0" err="1" smtClean="0"/>
              <a:t>reftr</a:t>
            </a:r>
            <a:r>
              <a:rPr lang="ru-RU" dirty="0" smtClean="0"/>
              <a:t>; курсовой проект</a:t>
            </a:r>
            <a:r>
              <a:rPr lang="en-US" dirty="0" smtClean="0"/>
              <a:t>)</a:t>
            </a:r>
          </a:p>
          <a:p>
            <a:r>
              <a:rPr lang="en-US" dirty="0" smtClean="0"/>
              <a:t>201</a:t>
            </a:r>
            <a:r>
              <a:rPr lang="ru-RU" dirty="0" smtClean="0"/>
              <a:t>6</a:t>
            </a:r>
            <a:r>
              <a:rPr lang="en-US" dirty="0" smtClean="0"/>
              <a:t> — </a:t>
            </a:r>
            <a:r>
              <a:rPr lang="ru-RU" dirty="0" smtClean="0"/>
              <a:t>Дамир </a:t>
            </a:r>
            <a:r>
              <a:rPr lang="ru-RU" dirty="0" err="1" smtClean="0"/>
              <a:t>Габбасов</a:t>
            </a:r>
            <a:r>
              <a:rPr lang="ru-RU" dirty="0" smtClean="0"/>
              <a:t>, присваивания (курсовой проект)</a:t>
            </a:r>
          </a:p>
          <a:p>
            <a:r>
              <a:rPr lang="ru-RU" dirty="0" smtClean="0"/>
              <a:t>2017 — Анастасия Козлова, условия (курсовой проект)</a:t>
            </a:r>
          </a:p>
          <a:p>
            <a:r>
              <a:rPr lang="ru-RU" dirty="0" smtClean="0"/>
              <a:t>2018 — Павел Савельев, улучшенная оптимизация совместного сопоставления с образцом (ВКР бакалавра)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4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Рефал-5λ: особенности языка и компилятора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2514" y="1825625"/>
            <a:ext cx="8098972" cy="435133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Точное надмножество Рефала-5</a:t>
            </a:r>
          </a:p>
          <a:p>
            <a:r>
              <a:rPr lang="ru-RU" dirty="0" smtClean="0"/>
              <a:t>Функции высших порядков</a:t>
            </a:r>
          </a:p>
          <a:p>
            <a:r>
              <a:rPr lang="ru-RU" dirty="0" smtClean="0"/>
              <a:t>Абстрактные типы данных — «запечатанные скобки»</a:t>
            </a:r>
          </a:p>
          <a:p>
            <a:r>
              <a:rPr lang="ru-RU" dirty="0" smtClean="0"/>
              <a:t>Вкусный и полезный синтаксический сахар</a:t>
            </a:r>
          </a:p>
          <a:p>
            <a:endParaRPr lang="ru-RU" dirty="0" smtClean="0"/>
          </a:p>
          <a:p>
            <a:r>
              <a:rPr lang="ru-RU" dirty="0" smtClean="0"/>
              <a:t>Классическая списковая реализация</a:t>
            </a:r>
          </a:p>
          <a:p>
            <a:r>
              <a:rPr lang="ru-RU" dirty="0" smtClean="0"/>
              <a:t>Исполнимый файл =</a:t>
            </a:r>
            <a:r>
              <a:rPr lang="en-US" dirty="0" smtClean="0"/>
              <a:t> </a:t>
            </a:r>
            <a:r>
              <a:rPr lang="ru-RU" dirty="0" smtClean="0"/>
              <a:t>интерпретатор + </a:t>
            </a:r>
            <a:r>
              <a:rPr lang="en-US" dirty="0" smtClean="0"/>
              <a:t>RASL</a:t>
            </a:r>
          </a:p>
          <a:p>
            <a:r>
              <a:rPr lang="ru-RU" dirty="0" smtClean="0"/>
              <a:t>Оптимизации</a:t>
            </a:r>
          </a:p>
          <a:p>
            <a:r>
              <a:rPr lang="ru-RU" dirty="0" smtClean="0"/>
              <a:t>Удобный </a:t>
            </a:r>
            <a:r>
              <a:rPr lang="en-US" dirty="0" smtClean="0"/>
              <a:t>FFI </a:t>
            </a:r>
            <a:r>
              <a:rPr lang="ru-RU" dirty="0" smtClean="0"/>
              <a:t>с языком </a:t>
            </a:r>
            <a:r>
              <a:rPr lang="en-US" dirty="0" smtClean="0"/>
              <a:t>C++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6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1703" y="1131094"/>
            <a:ext cx="8020595" cy="9941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Рефал-5λ — точное надмножество Рефала-5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782" y="2125266"/>
            <a:ext cx="5894436" cy="412721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3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1703" y="1131094"/>
            <a:ext cx="8020595" cy="9941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Рефал-5λ — точное надмножество Рефала-5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019" y="2125266"/>
            <a:ext cx="3591962" cy="423108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39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высших порядков в Рефале-5λ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*$FROM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LibraryEx</a:t>
            </a:r>
            <a:endParaRPr lang="en-US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$EXTERN Map;</a:t>
            </a:r>
          </a:p>
          <a:p>
            <a:pPr marL="0" indent="0">
              <a:buNone/>
            </a:pPr>
            <a:endParaRPr lang="en-US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PrintEachLine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(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e.Line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 = &lt;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Prout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e.Line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$ENTRY PrintLines-1 {</a:t>
            </a:r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e.Lines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= &lt;Map &amp;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PrintEachLine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e.Lines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$ENTRY PrintLines-2 {</a:t>
            </a:r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e.Lines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= &lt;Map { (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e.Line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) = &lt;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Prout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e.Line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&gt;; }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e.Lines</a:t>
            </a: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  <a:endParaRPr lang="ru-RU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5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высших порядков в Рефале-5λ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Map-1 {</a:t>
            </a:r>
          </a:p>
          <a:p>
            <a:pPr marL="0" indent="0">
              <a:buNone/>
            </a:pP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s.Func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t.Item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e.Items</a:t>
            </a:r>
            <a:endParaRPr lang="ru-RU" sz="1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= &lt;Mu </a:t>
            </a:r>
            <a:r>
              <a:rPr lang="en-US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s.Func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t.Item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&gt; &lt;Map-1 </a:t>
            </a:r>
            <a:r>
              <a:rPr lang="en-US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s.Func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e.Items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&gt;;</a:t>
            </a:r>
            <a:endParaRPr lang="ru-RU" sz="1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endParaRPr lang="en-US" sz="1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s.Func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/* </a:t>
            </a:r>
            <a:r>
              <a:rPr lang="ru-RU" sz="1400" dirty="0">
                <a:latin typeface="Fira Code" panose="020B0509050000020004" pitchFamily="49" charset="0"/>
                <a:ea typeface="Fira Code" panose="020B0509050000020004" pitchFamily="49" charset="0"/>
              </a:rPr>
              <a:t>пусто */ = /* пусто */;</a:t>
            </a:r>
          </a:p>
          <a:p>
            <a:pPr marL="0" indent="0">
              <a:buNone/>
            </a:pPr>
            <a:r>
              <a:rPr lang="ru-RU" sz="14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buNone/>
            </a:pPr>
            <a:endParaRPr lang="ru-RU" sz="1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Map-2 {</a:t>
            </a:r>
          </a:p>
          <a:p>
            <a:pPr marL="0" indent="0">
              <a:buNone/>
            </a:pP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s.Func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t.Item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e.Items</a:t>
            </a:r>
            <a:endParaRPr lang="ru-RU" sz="1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ru-RU" sz="1400" dirty="0"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= &lt;</a:t>
            </a:r>
            <a:r>
              <a:rPr lang="en-US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s.Func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t.Item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&gt; &lt;Map-1 </a:t>
            </a:r>
            <a:r>
              <a:rPr lang="en-US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s.Func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e.Items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&gt;;</a:t>
            </a:r>
            <a:endParaRPr lang="ru-RU" sz="1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endParaRPr lang="en-US" sz="1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s.Func</a:t>
            </a:r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</a:rPr>
              <a:t> /* </a:t>
            </a:r>
            <a:r>
              <a:rPr lang="ru-RU" sz="1400" dirty="0">
                <a:latin typeface="Fira Code" panose="020B0509050000020004" pitchFamily="49" charset="0"/>
                <a:ea typeface="Fira Code" panose="020B0509050000020004" pitchFamily="49" charset="0"/>
              </a:rPr>
              <a:t>пусто */ = /* пусто */;</a:t>
            </a:r>
          </a:p>
          <a:p>
            <a:pPr marL="0" indent="0">
              <a:buNone/>
            </a:pPr>
            <a:r>
              <a:rPr lang="ru-RU" sz="14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6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Абстрактные 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45623"/>
            <a:ext cx="7886700" cy="461204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$ENUM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SymTable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r>
              <a:rPr lang="ru-RU" sz="1050" dirty="0">
                <a:latin typeface="Fira Code" panose="020B0509050000020004" pitchFamily="49" charset="0"/>
                <a:ea typeface="Fira Code" panose="020B0509050000020004" pitchFamily="49" charset="0"/>
              </a:rPr>
              <a:t>  /* эквивалентно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SymTable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 {}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5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* &lt;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SymTable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-Create&gt; == </a:t>
            </a:r>
            <a:r>
              <a:rPr lang="en-US" sz="105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t.SymTable</a:t>
            </a:r>
            <a:endParaRPr lang="en-US" sz="105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$ENTRY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SymTable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-Create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  = [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SymTable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5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* &lt;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SymTable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-Lookup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t.SymTable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e.Name</a:t>
            </a:r>
            <a:r>
              <a:rPr lang="en-US" sz="105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*   == 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Success </a:t>
            </a:r>
            <a:r>
              <a:rPr lang="en-US" sz="105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e.Value</a:t>
            </a:r>
            <a:endParaRPr lang="en-US" sz="1050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*   == Fails</a:t>
            </a:r>
            <a:endParaRPr lang="en-US" sz="105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$ENTRY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SymTable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-Lookup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  [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SymTable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e.Names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-B ((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e.Name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)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e.Value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)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e.Names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-E] </a:t>
            </a:r>
            <a:r>
              <a:rPr lang="en-US" sz="105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e.Name</a:t>
            </a:r>
            <a:r>
              <a:rPr lang="en-US" sz="105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Success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e.Value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SymTable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e.Names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]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e.Name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 = Fails;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5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* &lt;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SymTable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-Update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t.SymTable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 (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e.Name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)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e.Value</a:t>
            </a:r>
            <a:r>
              <a:rPr lang="en-US" sz="105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*   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== </a:t>
            </a:r>
            <a:r>
              <a:rPr lang="en-US" sz="1050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t.SymTable</a:t>
            </a:r>
            <a:endParaRPr lang="en-US" sz="105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$ENTRY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SymTable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-Update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  [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SymTable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e.Names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-B ((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e.Name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)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e.OldValue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)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e.Names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-E</a:t>
            </a:r>
            <a:r>
              <a:rPr lang="en-US" sz="1050" dirty="0" smtClean="0">
                <a:latin typeface="Fira Code" panose="020B0509050000020004" pitchFamily="49" charset="0"/>
                <a:ea typeface="Fira Code" panose="020B0509050000020004" pitchFamily="49" charset="0"/>
              </a:rPr>
              <a:t>] (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e.Name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)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e.NewValue</a:t>
            </a:r>
            <a:endParaRPr lang="en-US" sz="105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    = [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SymTable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e.Names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-B ((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e.Name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)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e.NewValue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)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e.Names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-E];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5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  [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SymTable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e.Names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] (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e.Name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)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e.Value</a:t>
            </a:r>
            <a:endParaRPr lang="en-US" sz="105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    = [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SymTable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e.Names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 ((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e.Name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) </a:t>
            </a:r>
            <a:r>
              <a:rPr lang="en-US" sz="1050" dirty="0" err="1">
                <a:latin typeface="Fira Code" panose="020B0509050000020004" pitchFamily="49" charset="0"/>
                <a:ea typeface="Fira Code" panose="020B0509050000020004" pitchFamily="49" charset="0"/>
              </a:rPr>
              <a:t>e.Value</a:t>
            </a: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)];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6318-8172-4BCB-9178-D78B269C6B5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9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681</Words>
  <Application>Microsoft Office PowerPoint</Application>
  <PresentationFormat>Экран (4:3)</PresentationFormat>
  <Paragraphs>223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Fira Code</vt:lpstr>
      <vt:lpstr>Тема Office</vt:lpstr>
      <vt:lpstr>Язык и компилятор Рефал-5λ</vt:lpstr>
      <vt:lpstr>История проекта</vt:lpstr>
      <vt:lpstr>Простой Рефал как тестовый полигон</vt:lpstr>
      <vt:lpstr>Рефал-5λ: особенности языка и компилятора</vt:lpstr>
      <vt:lpstr>Рефал-5λ — точное надмножество Рефала-5</vt:lpstr>
      <vt:lpstr>Рефал-5λ — точное надмножество Рефала-5</vt:lpstr>
      <vt:lpstr>Функции высших порядков в Рефале-5λ</vt:lpstr>
      <vt:lpstr>Функции высших порядков в Рефале-5λ</vt:lpstr>
      <vt:lpstr>Абстрактные типы данных</vt:lpstr>
      <vt:lpstr>Синтаксический сахар: блоки</vt:lpstr>
      <vt:lpstr>Синтаксический сахар: блоки</vt:lpstr>
      <vt:lpstr>Синтаксический сахар: присваивания</vt:lpstr>
      <vt:lpstr>Синтаксический сахар: сокрытие переменных</vt:lpstr>
      <vt:lpstr>Классическая списковая реализация</vt:lpstr>
      <vt:lpstr>Классическая списковая реализация</vt:lpstr>
      <vt:lpstr>Структура исполнимых файлов</vt:lpstr>
      <vt:lpstr>Оптимизация совместного сопоставления с образцом</vt:lpstr>
      <vt:lpstr>Оптимизация построения результатного выражения</vt:lpstr>
      <vt:lpstr>Интерфейс с языком C++: нативные вставки</vt:lpstr>
      <vt:lpstr>Архитектура компилятора</vt:lpstr>
      <vt:lpstr>Спасибо за внимание!</vt:lpstr>
      <vt:lpstr>Ранний Простой Рефал</vt:lpstr>
      <vt:lpstr>Ранний Простой Рефал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Mazdaywik</dc:creator>
  <cp:lastModifiedBy>Александр Коновалов</cp:lastModifiedBy>
  <cp:revision>22</cp:revision>
  <dcterms:created xsi:type="dcterms:W3CDTF">2018-06-03T18:22:02Z</dcterms:created>
  <dcterms:modified xsi:type="dcterms:W3CDTF">2018-06-13T10:10:28Z</dcterms:modified>
</cp:coreProperties>
</file>