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0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5"/>
            <a:ext cx="10363199" cy="1470025"/>
          </a:xfrm>
        </p:spPr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1583497" y="1600201"/>
            <a:ext cx="4704522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576053" y="1600201"/>
            <a:ext cx="5006346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535113"/>
            <a:ext cx="47045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1583497" y="2174874"/>
            <a:ext cx="47045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480042" y="1535113"/>
            <a:ext cx="51023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480042" y="2174874"/>
            <a:ext cx="51023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3049"/>
            <a:ext cx="355239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27913" y="273050"/>
            <a:ext cx="625448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1435101"/>
            <a:ext cx="355239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4800600"/>
            <a:ext cx="998510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1583497" y="612774"/>
            <a:ext cx="998510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1583497" y="5367337"/>
            <a:ext cx="9985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8E3F0E9-0FC2-4DDE-87CF-3BA6A04EA4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1583497" y="1600201"/>
            <a:ext cx="9998901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6" name="Shape 105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343" y="6641"/>
                </a:moveTo>
                <a:lnTo>
                  <a:pt x="6343" y="6641"/>
                </a:lnTo>
                <a:cubicBezTo>
                  <a:pt x="7781" y="2374"/>
                  <a:pt x="8594" y="0"/>
                  <a:pt x="8594" y="0"/>
                </a:cubicBezTo>
                <a:lnTo>
                  <a:pt x="0" y="0"/>
                </a:lnTo>
                <a:lnTo>
                  <a:pt x="0" y="43200"/>
                </a:lnTo>
                <a:lnTo>
                  <a:pt x="43200" y="43200"/>
                </a:lnTo>
                <a:lnTo>
                  <a:pt x="43200" y="37760"/>
                </a:lnTo>
                <a:lnTo>
                  <a:pt x="43200" y="37760"/>
                </a:lnTo>
                <a:cubicBezTo>
                  <a:pt x="43200" y="37760"/>
                  <a:pt x="34824" y="39282"/>
                  <a:pt x="21228" y="41101"/>
                </a:cubicBezTo>
                <a:lnTo>
                  <a:pt x="21228" y="41101"/>
                </a:lnTo>
                <a:cubicBezTo>
                  <a:pt x="3446" y="43478"/>
                  <a:pt x="-5241" y="41016"/>
                  <a:pt x="6343" y="6641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05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</p:spPr>
      </p:sp>
      <p:sp>
        <p:nvSpPr>
          <p:cNvPr id="48" name="Shape 106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361" y="36777"/>
                </a:moveTo>
                <a:lnTo>
                  <a:pt x="22361" y="36777"/>
                </a:lnTo>
                <a:cubicBezTo>
                  <a:pt x="5219" y="39070"/>
                  <a:pt x="-2372" y="36412"/>
                  <a:pt x="7775" y="6299"/>
                </a:cubicBezTo>
                <a:lnTo>
                  <a:pt x="7775" y="6299"/>
                </a:lnTo>
                <a:cubicBezTo>
                  <a:pt x="9119" y="2311"/>
                  <a:pt x="9892" y="58"/>
                  <a:pt x="9911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612"/>
                </a:lnTo>
                <a:lnTo>
                  <a:pt x="43200" y="33612"/>
                </a:lnTo>
                <a:cubicBezTo>
                  <a:pt x="43110" y="33630"/>
                  <a:pt x="35168" y="35065"/>
                  <a:pt x="22361" y="36777"/>
                </a:cubicBezTo>
                <a:close/>
              </a:path>
            </a:pathLst>
          </a:custGeom>
          <a:solidFill>
            <a:schemeClr val="accent1">
              <a:alpha val="9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061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276" y="37156"/>
                </a:moveTo>
                <a:lnTo>
                  <a:pt x="22276" y="37156"/>
                </a:lnTo>
                <a:cubicBezTo>
                  <a:pt x="5093" y="39454"/>
                  <a:pt x="-2596" y="36819"/>
                  <a:pt x="7680" y="6325"/>
                </a:cubicBezTo>
                <a:lnTo>
                  <a:pt x="7680" y="6325"/>
                </a:lnTo>
                <a:cubicBezTo>
                  <a:pt x="9010" y="2380"/>
                  <a:pt x="9781" y="117"/>
                  <a:pt x="981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3980"/>
                </a:lnTo>
                <a:lnTo>
                  <a:pt x="43200" y="33980"/>
                </a:lnTo>
                <a:cubicBezTo>
                  <a:pt x="43020" y="34016"/>
                  <a:pt x="35046" y="35449"/>
                  <a:pt x="22276" y="37156"/>
                </a:cubicBezTo>
                <a:close/>
              </a:path>
            </a:pathLst>
          </a:custGeom>
          <a:solidFill>
            <a:schemeClr val="accent1">
              <a:alpha val="18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" name="Shape 1062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92" y="37535"/>
                </a:moveTo>
                <a:lnTo>
                  <a:pt x="22192" y="37535"/>
                </a:lnTo>
                <a:cubicBezTo>
                  <a:pt x="4968" y="39839"/>
                  <a:pt x="-2820" y="37226"/>
                  <a:pt x="7585" y="6350"/>
                </a:cubicBezTo>
                <a:lnTo>
                  <a:pt x="7585" y="6350"/>
                </a:lnTo>
                <a:cubicBezTo>
                  <a:pt x="8900" y="2448"/>
                  <a:pt x="9670" y="176"/>
                  <a:pt x="9726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348"/>
                </a:lnTo>
                <a:lnTo>
                  <a:pt x="43200" y="34348"/>
                </a:lnTo>
                <a:cubicBezTo>
                  <a:pt x="42885" y="34402"/>
                  <a:pt x="34924" y="35833"/>
                  <a:pt x="22192" y="37535"/>
                </a:cubicBezTo>
                <a:close/>
              </a:path>
            </a:pathLst>
          </a:custGeom>
          <a:solidFill>
            <a:schemeClr val="accent1">
              <a:alpha val="26998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063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07" y="37914"/>
                </a:moveTo>
                <a:lnTo>
                  <a:pt x="22107" y="37914"/>
                </a:lnTo>
                <a:cubicBezTo>
                  <a:pt x="4842" y="40223"/>
                  <a:pt x="-3044" y="37634"/>
                  <a:pt x="7490" y="6376"/>
                </a:cubicBezTo>
                <a:lnTo>
                  <a:pt x="7490" y="6376"/>
                </a:lnTo>
                <a:cubicBezTo>
                  <a:pt x="8790" y="2517"/>
                  <a:pt x="9559" y="235"/>
                  <a:pt x="9634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4717"/>
                </a:lnTo>
                <a:lnTo>
                  <a:pt x="43200" y="34717"/>
                </a:lnTo>
                <a:cubicBezTo>
                  <a:pt x="42795" y="34789"/>
                  <a:pt x="34802" y="36217"/>
                  <a:pt x="22107" y="3791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064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022" y="38293"/>
                </a:moveTo>
                <a:lnTo>
                  <a:pt x="22022" y="38293"/>
                </a:lnTo>
                <a:cubicBezTo>
                  <a:pt x="4717" y="40608"/>
                  <a:pt x="-3267" y="38041"/>
                  <a:pt x="7394" y="6401"/>
                </a:cubicBezTo>
                <a:lnTo>
                  <a:pt x="7394" y="6401"/>
                </a:lnTo>
                <a:cubicBezTo>
                  <a:pt x="8680" y="2586"/>
                  <a:pt x="9448" y="293"/>
                  <a:pt x="954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085"/>
                </a:lnTo>
                <a:lnTo>
                  <a:pt x="43200" y="35085"/>
                </a:lnTo>
                <a:cubicBezTo>
                  <a:pt x="42705" y="35175"/>
                  <a:pt x="34680" y="36601"/>
                  <a:pt x="22022" y="38293"/>
                </a:cubicBezTo>
                <a:close/>
              </a:path>
            </a:pathLst>
          </a:custGeom>
          <a:solidFill>
            <a:schemeClr val="accent1">
              <a:alpha val="4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065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937" y="38673"/>
                </a:moveTo>
                <a:lnTo>
                  <a:pt x="21937" y="38673"/>
                </a:lnTo>
                <a:cubicBezTo>
                  <a:pt x="4591" y="40992"/>
                  <a:pt x="-3491" y="38448"/>
                  <a:pt x="7299" y="6427"/>
                </a:cubicBezTo>
                <a:lnTo>
                  <a:pt x="7299" y="6427"/>
                </a:lnTo>
                <a:cubicBezTo>
                  <a:pt x="8570" y="2655"/>
                  <a:pt x="9336" y="352"/>
                  <a:pt x="9449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453"/>
                </a:lnTo>
                <a:lnTo>
                  <a:pt x="43200" y="35453"/>
                </a:lnTo>
                <a:cubicBezTo>
                  <a:pt x="42570" y="35561"/>
                  <a:pt x="34558" y="36985"/>
                  <a:pt x="21937" y="38673"/>
                </a:cubicBezTo>
                <a:close/>
              </a:path>
            </a:pathLst>
          </a:custGeom>
          <a:solidFill>
            <a:schemeClr val="accent1">
              <a:alpha val="5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4" name="Shape 1066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853" y="39052"/>
                </a:moveTo>
                <a:lnTo>
                  <a:pt x="21853" y="39052"/>
                </a:lnTo>
                <a:cubicBezTo>
                  <a:pt x="4466" y="41377"/>
                  <a:pt x="-3715" y="38855"/>
                  <a:pt x="7204" y="6453"/>
                </a:cubicBezTo>
                <a:lnTo>
                  <a:pt x="7204" y="6453"/>
                </a:lnTo>
                <a:cubicBezTo>
                  <a:pt x="8461" y="2724"/>
                  <a:pt x="9225" y="411"/>
                  <a:pt x="9357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5822"/>
                </a:lnTo>
                <a:lnTo>
                  <a:pt x="43200" y="35822"/>
                </a:lnTo>
                <a:cubicBezTo>
                  <a:pt x="42480" y="35948"/>
                  <a:pt x="34436" y="37369"/>
                  <a:pt x="21853" y="39052"/>
                </a:cubicBezTo>
                <a:close/>
              </a:path>
            </a:pathLst>
          </a:custGeom>
          <a:solidFill>
            <a:schemeClr val="accent1">
              <a:alpha val="63999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" name="Shape 1067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768" y="39431"/>
                </a:moveTo>
                <a:lnTo>
                  <a:pt x="21768" y="39431"/>
                </a:lnTo>
                <a:cubicBezTo>
                  <a:pt x="4340" y="41761"/>
                  <a:pt x="-3939" y="39262"/>
                  <a:pt x="7109" y="6478"/>
                </a:cubicBezTo>
                <a:lnTo>
                  <a:pt x="7109" y="6478"/>
                </a:lnTo>
                <a:cubicBezTo>
                  <a:pt x="8351" y="2792"/>
                  <a:pt x="9114" y="470"/>
                  <a:pt x="9265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190"/>
                </a:lnTo>
                <a:lnTo>
                  <a:pt x="43200" y="36190"/>
                </a:lnTo>
                <a:cubicBezTo>
                  <a:pt x="42390" y="36334"/>
                  <a:pt x="34314" y="37753"/>
                  <a:pt x="21768" y="39431"/>
                </a:cubicBezTo>
                <a:close/>
              </a:path>
            </a:pathLst>
          </a:custGeom>
          <a:solidFill>
            <a:schemeClr val="accent1">
              <a:alpha val="73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" name="Shape 1068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83" y="39810"/>
                </a:moveTo>
                <a:lnTo>
                  <a:pt x="21683" y="39810"/>
                </a:lnTo>
                <a:cubicBezTo>
                  <a:pt x="4214" y="42146"/>
                  <a:pt x="-4163" y="39669"/>
                  <a:pt x="7014" y="6504"/>
                </a:cubicBezTo>
                <a:lnTo>
                  <a:pt x="7014" y="6504"/>
                </a:lnTo>
                <a:cubicBezTo>
                  <a:pt x="8241" y="2861"/>
                  <a:pt x="9003" y="528"/>
                  <a:pt x="9172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558"/>
                </a:lnTo>
                <a:lnTo>
                  <a:pt x="43200" y="36558"/>
                </a:lnTo>
                <a:cubicBezTo>
                  <a:pt x="42300" y="36720"/>
                  <a:pt x="34192" y="38137"/>
                  <a:pt x="21683" y="39810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" name="Shape 1069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40189"/>
                </a:moveTo>
                <a:lnTo>
                  <a:pt x="21599" y="40189"/>
                </a:lnTo>
                <a:cubicBezTo>
                  <a:pt x="4089" y="42530"/>
                  <a:pt x="-4386" y="40077"/>
                  <a:pt x="6918" y="6529"/>
                </a:cubicBezTo>
                <a:lnTo>
                  <a:pt x="6918" y="6529"/>
                </a:lnTo>
                <a:cubicBezTo>
                  <a:pt x="8131" y="2930"/>
                  <a:pt x="8892" y="587"/>
                  <a:pt x="9080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6926"/>
                </a:lnTo>
                <a:lnTo>
                  <a:pt x="43200" y="36926"/>
                </a:lnTo>
                <a:cubicBezTo>
                  <a:pt x="42165" y="37107"/>
                  <a:pt x="34070" y="38521"/>
                  <a:pt x="21599" y="40189"/>
                </a:cubicBezTo>
                <a:close/>
              </a:path>
            </a:pathLst>
          </a:custGeom>
          <a:solidFill>
            <a:schemeClr val="accent1">
              <a:alpha val="91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" name="Shape 1070"/>
          <p:cNvSpPr>
            <a:spLocks noChangeArrowheads="1" noGrp="1"/>
          </p:cNvSpPr>
          <p:nvPr userDrawn="1"/>
        </p:nvSpPr>
        <p:spPr bwMode="auto">
          <a:xfrm>
            <a:off x="0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14" y="40568"/>
                </a:moveTo>
                <a:lnTo>
                  <a:pt x="21514" y="40568"/>
                </a:lnTo>
                <a:cubicBezTo>
                  <a:pt x="3963" y="42915"/>
                  <a:pt x="-4610" y="40484"/>
                  <a:pt x="6823" y="6555"/>
                </a:cubicBezTo>
                <a:lnTo>
                  <a:pt x="6823" y="6555"/>
                </a:lnTo>
                <a:cubicBezTo>
                  <a:pt x="8022" y="2999"/>
                  <a:pt x="8781" y="646"/>
                  <a:pt x="8988" y="0"/>
                </a:cubicBezTo>
                <a:lnTo>
                  <a:pt x="8597" y="0"/>
                </a:lnTo>
                <a:lnTo>
                  <a:pt x="8597" y="0"/>
                </a:lnTo>
                <a:cubicBezTo>
                  <a:pt x="8597" y="0"/>
                  <a:pt x="7784" y="2374"/>
                  <a:pt x="6346" y="6641"/>
                </a:cubicBezTo>
                <a:lnTo>
                  <a:pt x="6346" y="6641"/>
                </a:lnTo>
                <a:cubicBezTo>
                  <a:pt x="-5238" y="41016"/>
                  <a:pt x="3448" y="43478"/>
                  <a:pt x="21229" y="41101"/>
                </a:cubicBezTo>
                <a:lnTo>
                  <a:pt x="21229" y="41101"/>
                </a:lnTo>
                <a:cubicBezTo>
                  <a:pt x="34825" y="39282"/>
                  <a:pt x="43200" y="37760"/>
                  <a:pt x="43200" y="37760"/>
                </a:cubicBezTo>
                <a:lnTo>
                  <a:pt x="43200" y="37295"/>
                </a:lnTo>
                <a:lnTo>
                  <a:pt x="43200" y="37295"/>
                </a:lnTo>
                <a:cubicBezTo>
                  <a:pt x="42075" y="37493"/>
                  <a:pt x="33948" y="38905"/>
                  <a:pt x="21514" y="40568"/>
                </a:cubicBez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83497" y="274638"/>
            <a:ext cx="99989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9264351" y="6356350"/>
            <a:ext cx="23180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	</a:t>
            </a:r>
            <a:fld id="{F8E3F0E9-0FC2-4DDE-87CF-3BA6A04EA4CC}" type="slidenum">
              <a:rPr/>
              <a:t/>
            </a:fld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1619018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EB4D43-F783-4E09-8208-6AA351DBC29B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5125706" y="6356350"/>
            <a:ext cx="3562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lvl1pPr algn="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rot="0" flipH="0" flipV="0">
            <a:off x="1438154" y="1047749"/>
            <a:ext cx="9142920" cy="120386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Телеком-компания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"НуПозвони!" Поиск клиента с неоптимальными тарифами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6173174" y="5259510"/>
            <a:ext cx="6131925" cy="28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Подготовил Шабаев А.С 2024г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100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0400658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1211241660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 flipH="0" flipV="0">
            <a:off x="402397" y="190499"/>
            <a:ext cx="9998901" cy="59356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Введение 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Основная задача: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Изучить изменения в выручке после оптимизации.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Суть оптимизации: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Найти среди активных клиентов тех, кто неэффективно использует тарифный план и предложить им более выгодные условия чтобы сохранить их лояльность в долгосрочной перспективе.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Клиенты, которые используют неэффективно действующий тариф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такие клиенты, которые могли бы иметь меньшие расходы в месяц, если бы использовали один из других тарифных планов.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Цель и задачи исследования</a:t>
            </a:r>
            <a:r>
              <a:rPr sz="105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: 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Для повышения лояльности клиентов и уменьшения потенциального оттока из-за переплаты, нужно проанализировать тарифы компании и понять: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Насколько для наших клиентов будет выгодна смена тарифа;</a:t>
            </a: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Какую долю клиентов целесообразно переводить;</a:t>
            </a:r>
            <a:endParaRPr sz="1200"/>
          </a:p>
          <a:p>
            <a:pPr>
              <a:defRPr/>
            </a:pPr>
            <a:endParaRPr sz="12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Сильно ли изменится выручка после оптимизации тарифов.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Графики: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Затраты клиентов по месяцам </a:t>
            </a:r>
            <a:endParaRPr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Затраты активных клиентов по месяцам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График ежемесячной выручки до и после оптимизации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Общая выручка до и после оптимизации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График среднего чека до и после оптимизации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78358791" name=""/>
          <p:cNvSpPr txBox="1"/>
          <p:nvPr/>
        </p:nvSpPr>
        <p:spPr bwMode="auto">
          <a:xfrm flipH="0" flipV="0">
            <a:off x="11856956" y="6487583"/>
            <a:ext cx="3192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100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6972135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endParaRPr/>
          </a:p>
        </p:txBody>
      </p:sp>
      <p:pic>
        <p:nvPicPr>
          <p:cNvPr id="538549571" name=""/>
          <p:cNvPicPr>
            <a:picLocks noChangeAspect="1"/>
          </p:cNvPicPr>
          <p:nvPr>
            <p:ph type="pic" idx="1"/>
          </p:nvPr>
        </p:nvPicPr>
        <p:blipFill>
          <a:blip r:embed="rId2"/>
          <a:stretch/>
        </p:blipFill>
        <p:spPr bwMode="auto">
          <a:xfrm rot="0" flipH="0" flipV="0">
            <a:off x="1115399" y="314324"/>
            <a:ext cx="10144125" cy="4769645"/>
          </a:xfrm>
          <a:prstGeom prst="rect">
            <a:avLst/>
          </a:prstGeom>
        </p:spPr>
      </p:pic>
      <p:sp>
        <p:nvSpPr>
          <p:cNvPr id="72847804" name="Текст 3"/>
          <p:cNvSpPr>
            <a:spLocks noGrp="1"/>
          </p:cNvSpPr>
          <p:nvPr>
            <p:ph type="body" sz="half" idx="2"/>
          </p:nvPr>
        </p:nvSpPr>
        <p:spPr bwMode="auto">
          <a:xfrm flipH="0" flipV="0">
            <a:off x="991575" y="5367339"/>
            <a:ext cx="8713342" cy="14049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/>
            </a:pPr>
            <a:r>
              <a:rPr lang="ru-RU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● Выручка за август составила 199416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● Выручка за сентябрь составила 425968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● Выручка за октябрь составила 664165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● Выручка за ноябрь составила 649568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● Пик приходится на октябрь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● В ноябре наблюдаем снижение </a:t>
            </a:r>
            <a:endParaRPr/>
          </a:p>
        </p:txBody>
      </p:sp>
      <p:sp>
        <p:nvSpPr>
          <p:cNvPr id="1676474706" name=""/>
          <p:cNvSpPr txBox="1"/>
          <p:nvPr/>
        </p:nvSpPr>
        <p:spPr bwMode="auto">
          <a:xfrm rot="0" flipH="0" flipV="0">
            <a:off x="11854416" y="6498166"/>
            <a:ext cx="3223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100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965113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endParaRPr/>
          </a:p>
        </p:txBody>
      </p:sp>
      <p:pic>
        <p:nvPicPr>
          <p:cNvPr id="726023855" name=""/>
          <p:cNvPicPr>
            <a:picLocks noChangeAspect="1"/>
          </p:cNvPicPr>
          <p:nvPr>
            <p:ph type="pic" idx="1"/>
          </p:nvPr>
        </p:nvPicPr>
        <p:blipFill>
          <a:blip r:embed="rId2"/>
          <a:stretch/>
        </p:blipFill>
        <p:spPr bwMode="auto">
          <a:xfrm rot="0" flipH="0" flipV="0">
            <a:off x="1391625" y="661561"/>
            <a:ext cx="9629774" cy="4505548"/>
          </a:xfrm>
          <a:prstGeom prst="rect">
            <a:avLst/>
          </a:prstGeom>
        </p:spPr>
      </p:pic>
      <p:sp>
        <p:nvSpPr>
          <p:cNvPr id="1540939200" name="Текст 3"/>
          <p:cNvSpPr>
            <a:spLocks noGrp="1"/>
          </p:cNvSpPr>
          <p:nvPr>
            <p:ph type="body" sz="half" idx="2"/>
          </p:nvPr>
        </p:nvSpPr>
        <p:spPr bwMode="auto">
          <a:xfrm flipH="0" flipV="0">
            <a:off x="265642" y="5519535"/>
            <a:ext cx="10946257" cy="1057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Можно сказать, что активные клиенты формируют основной доход "НуПозвони!". В ноябре 100% выручки составил доход от активных клиентов, а ещё только в сентябре э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та доля составляла 81%</a:t>
            </a:r>
            <a:endParaRPr sz="1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52808706" name=""/>
          <p:cNvSpPr txBox="1"/>
          <p:nvPr/>
        </p:nvSpPr>
        <p:spPr bwMode="auto">
          <a:xfrm flipH="0" flipV="0">
            <a:off x="11917916" y="6473856"/>
            <a:ext cx="2557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100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8940590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9059249" y="718711"/>
            <a:ext cx="2943225" cy="2900364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endParaRPr/>
          </a:p>
        </p:txBody>
      </p:sp>
      <p:pic>
        <p:nvPicPr>
          <p:cNvPr id="1169725099" name=""/>
          <p:cNvPicPr>
            <a:picLocks noChangeAspect="1"/>
          </p:cNvPicPr>
          <p:nvPr>
            <p:ph type="pic" idx="1"/>
          </p:nvPr>
        </p:nvPicPr>
        <p:blipFill>
          <a:blip r:embed="rId2"/>
          <a:stretch/>
        </p:blipFill>
        <p:spPr bwMode="auto">
          <a:xfrm rot="0" flipH="0" flipV="0">
            <a:off x="1886924" y="718711"/>
            <a:ext cx="8248649" cy="3902926"/>
          </a:xfrm>
          <a:prstGeom prst="rect">
            <a:avLst/>
          </a:prstGeom>
        </p:spPr>
      </p:pic>
      <p:sp>
        <p:nvSpPr>
          <p:cNvPr id="964179219" name="Текст 3"/>
          <p:cNvSpPr>
            <a:spLocks noGrp="1"/>
          </p:cNvSpPr>
          <p:nvPr>
            <p:ph type="body" sz="half" idx="2"/>
          </p:nvPr>
        </p:nvSpPr>
        <p:spPr bwMode="auto">
          <a:xfrm flipH="0" flipV="0">
            <a:off x="810599" y="5105399"/>
            <a:ext cx="7315200" cy="971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/>
            </a:pPr>
            <a:r>
              <a:rPr/>
              <a:t>Ожидаемое снижение выручки помесячно.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Давайте взглянем на общую выручку до и после оптимизации.</a:t>
            </a:r>
            <a:endParaRPr/>
          </a:p>
        </p:txBody>
      </p:sp>
      <p:sp>
        <p:nvSpPr>
          <p:cNvPr id="1382396110" name=""/>
          <p:cNvSpPr txBox="1"/>
          <p:nvPr/>
        </p:nvSpPr>
        <p:spPr bwMode="auto">
          <a:xfrm flipH="0" flipV="0">
            <a:off x="11847105" y="6473856"/>
            <a:ext cx="31073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100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9192085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endParaRPr/>
          </a:p>
        </p:txBody>
      </p:sp>
      <p:pic>
        <p:nvPicPr>
          <p:cNvPr id="1635561953" name=""/>
          <p:cNvPicPr>
            <a:picLocks noChangeAspect="1"/>
          </p:cNvPicPr>
          <p:nvPr>
            <p:ph type="pic" idx="1"/>
          </p:nvPr>
        </p:nvPicPr>
        <p:blipFill>
          <a:blip r:embed="rId2"/>
          <a:stretch/>
        </p:blipFill>
        <p:spPr bwMode="auto">
          <a:xfrm rot="0" flipH="0" flipV="0">
            <a:off x="1182074" y="409574"/>
            <a:ext cx="8522842" cy="4212063"/>
          </a:xfrm>
          <a:prstGeom prst="rect">
            <a:avLst/>
          </a:prstGeom>
        </p:spPr>
      </p:pic>
      <p:sp>
        <p:nvSpPr>
          <p:cNvPr id="114474011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/>
            </a:pPr>
            <a:r>
              <a:rPr/>
              <a:t>Выручка до оптимизации составляла 1939118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Выручка после оптимизации составляет 1472558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Падение общей выручки составило 24%</a:t>
            </a:r>
            <a:endParaRPr/>
          </a:p>
        </p:txBody>
      </p:sp>
      <p:sp>
        <p:nvSpPr>
          <p:cNvPr id="1272465310" name=""/>
          <p:cNvSpPr txBox="1"/>
          <p:nvPr/>
        </p:nvSpPr>
        <p:spPr bwMode="auto">
          <a:xfrm flipH="0" flipV="0">
            <a:off x="11833249" y="6392333"/>
            <a:ext cx="109683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100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7333361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endParaRPr/>
          </a:p>
        </p:txBody>
      </p:sp>
      <p:pic>
        <p:nvPicPr>
          <p:cNvPr id="1326323202" name=""/>
          <p:cNvPicPr>
            <a:picLocks noChangeAspect="1"/>
          </p:cNvPicPr>
          <p:nvPr>
            <p:ph type="pic" idx="1"/>
          </p:nvPr>
        </p:nvPicPr>
        <p:blipFill>
          <a:blip r:embed="rId2"/>
          <a:stretch/>
        </p:blipFill>
        <p:spPr bwMode="auto">
          <a:xfrm rot="0" flipH="0" flipV="0">
            <a:off x="951442" y="632986"/>
            <a:ext cx="10546207" cy="5596363"/>
          </a:xfrm>
          <a:prstGeom prst="rect">
            <a:avLst/>
          </a:prstGeom>
        </p:spPr>
      </p:pic>
      <p:sp>
        <p:nvSpPr>
          <p:cNvPr id="136698684" name="Текст 3"/>
          <p:cNvSpPr>
            <a:spLocks noGrp="1"/>
          </p:cNvSpPr>
          <p:nvPr>
            <p:ph type="body" sz="half" idx="2"/>
          </p:nvPr>
        </p:nvSpPr>
        <p:spPr bwMode="auto">
          <a:xfrm flipH="0" flipV="0">
            <a:off x="8571442" y="2562224"/>
            <a:ext cx="2107057" cy="152400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defRPr/>
            </a:pPr>
            <a:r>
              <a:rPr/>
              <a:t>Средний чек снизился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с   6316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до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4796</a:t>
            </a:r>
            <a:endParaRPr/>
          </a:p>
        </p:txBody>
      </p:sp>
      <p:sp>
        <p:nvSpPr>
          <p:cNvPr id="914469470" name=""/>
          <p:cNvSpPr txBox="1"/>
          <p:nvPr/>
        </p:nvSpPr>
        <p:spPr bwMode="auto">
          <a:xfrm flipH="0" flipV="0">
            <a:off x="11807543" y="6407213"/>
            <a:ext cx="31145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/>
            </a:gs>
            <a:gs pos="100000">
              <a:srgbClr val="FFFFFF"/>
            </a:gs>
          </a:gsLst>
          <a:lin ang="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152595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609599" y="274638"/>
            <a:ext cx="10972800" cy="217328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Выводы</a:t>
            </a:r>
            <a:r>
              <a:rPr sz="18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107 клиентов используют тарифный план неоптимально. Это 35% от всех клиентов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Из них 27 клиента используют тариф А и 79 клиентов на тарифном плане B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В 95% случаев данным пользователям выгоден тариф С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Общая выручка за четыре месяца 1939118 при среднем чеке 6316. После оптимизации выручка была бы 1472558, а средний чек 4796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Снижение выручки после оптимизации 24 %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Активные клиенты принесли компании 1739835 за четыре месяца, это 89% выручки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Самая высокая выручка была в октябре 664165.40</a:t>
            </a:r>
            <a:endParaRPr sz="1800"/>
          </a:p>
        </p:txBody>
      </p:sp>
      <p:sp>
        <p:nvSpPr>
          <p:cNvPr id="1804783616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 flipH="0" flipV="0">
            <a:off x="609599" y="2752723"/>
            <a:ext cx="10972800" cy="40211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Разработать комплексное предложение(пакет услуг) для клиентов в виде индивидуальных тарифов с минимальным сроком договора сотрудничества, который будет релевантен финансовым задачам компании,сделать на этом акцент в рекламных кампаниях: клиенту не придётся самостоятельно прикидывать свои траты на каждом тарифе и он сможет быстрее принять решение о сотрудничестве, плюс это выглядит более проще, в плане для обычного человека(потенциального или же активного клиента) для них важна эффективность и простота.</a:t>
            </a:r>
            <a:endParaRPr sz="18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>
              <a:defRPr/>
            </a:pP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Если есть необходимость оставаться на тех же тарифных планах и не разрабатывать новые пакетированные тарифы услуг, то стоит сосредоточиться на привлечении новых пользователей с уже оптимизированной и удобной системой подбора тарифов(разработать), в последствии эти пользователи за счет совей лояльности вполне вероятно нивелируют потерю выручки.</a:t>
            </a:r>
            <a:endParaRPr sz="18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</p:txBody>
      </p:sp>
      <p:sp>
        <p:nvSpPr>
          <p:cNvPr id="1004946317" name=""/>
          <p:cNvSpPr txBox="1"/>
          <p:nvPr/>
        </p:nvSpPr>
        <p:spPr bwMode="auto">
          <a:xfrm flipH="0" flipV="0">
            <a:off x="11822666" y="6466416"/>
            <a:ext cx="31073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Cor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Алексей Шабаев</cp:lastModifiedBy>
  <cp:revision>6</cp:revision>
  <dcterms:created xsi:type="dcterms:W3CDTF">2023-08-25T13:22:51Z</dcterms:created>
  <dcterms:modified xsi:type="dcterms:W3CDTF">2024-10-13T06:42:58Z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