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На</a:t>
            </a:r>
            <a:r>
              <a:rPr lang="ru-RU" baseline="0" dirty="0" smtClean="0"/>
              <a:t> конец 2016г.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TFVC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3124296"/>
        <c:axId val="293128216"/>
      </c:barChart>
      <c:catAx>
        <c:axId val="293124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3128216"/>
        <c:crosses val="autoZero"/>
        <c:auto val="1"/>
        <c:lblAlgn val="ctr"/>
        <c:lblOffset val="100"/>
        <c:noMultiLvlLbl val="0"/>
      </c:catAx>
      <c:valAx>
        <c:axId val="293128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312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9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9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4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71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06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0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3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78CE469-BF22-49A4-8539-B162C90741E3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8BD54C-CA95-4B39-B172-E9727179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5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Прикладное программирование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1. Системы управления версиями. Автоматическое </a:t>
            </a:r>
            <a:r>
              <a:rPr lang="ru-RU" smtClean="0"/>
              <a:t>тестирование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1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разработки ПО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</a:p>
          <a:p>
            <a:r>
              <a:rPr lang="ru-RU" dirty="0" smtClean="0"/>
              <a:t>Проектирование</a:t>
            </a:r>
          </a:p>
          <a:p>
            <a:r>
              <a:rPr lang="ru-RU" dirty="0" smtClean="0"/>
              <a:t>Программирование</a:t>
            </a:r>
          </a:p>
          <a:p>
            <a:r>
              <a:rPr lang="ru-RU" dirty="0" smtClean="0"/>
              <a:t>Документирование</a:t>
            </a:r>
          </a:p>
          <a:p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27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</a:t>
            </a:r>
            <a:r>
              <a:rPr lang="ru-RU" dirty="0"/>
              <a:t>соответствия между реальным и ожидаемым поведением программы, осуществляемая на конечном наборе тестов, выбранном определенным образом. </a:t>
            </a:r>
            <a:r>
              <a:rPr lang="ru-RU" i="1" dirty="0"/>
              <a:t>[IEEE </a:t>
            </a:r>
            <a:r>
              <a:rPr lang="ru-RU" i="1" dirty="0" err="1"/>
              <a:t>Guide</a:t>
            </a:r>
            <a:r>
              <a:rPr lang="ru-RU" i="1" dirty="0"/>
              <a:t> </a:t>
            </a:r>
            <a:r>
              <a:rPr lang="ru-RU" i="1" dirty="0" err="1"/>
              <a:t>to</a:t>
            </a:r>
            <a:r>
              <a:rPr lang="ru-RU" i="1" dirty="0"/>
              <a:t> 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Engineering</a:t>
            </a:r>
            <a:r>
              <a:rPr lang="ru-RU" i="1" dirty="0"/>
              <a:t> </a:t>
            </a:r>
            <a:r>
              <a:rPr lang="ru-RU" i="1" dirty="0" err="1"/>
              <a:t>Body</a:t>
            </a:r>
            <a:r>
              <a:rPr lang="ru-RU" i="1" dirty="0"/>
              <a:t> </a:t>
            </a:r>
            <a:r>
              <a:rPr lang="ru-RU" i="1" dirty="0" err="1"/>
              <a:t>of</a:t>
            </a:r>
            <a:r>
              <a:rPr lang="ru-RU" i="1" dirty="0"/>
              <a:t> </a:t>
            </a:r>
            <a:r>
              <a:rPr lang="ru-RU" i="1" dirty="0" err="1"/>
              <a:t>Knowledge</a:t>
            </a:r>
            <a:r>
              <a:rPr lang="ru-RU" i="1" dirty="0"/>
              <a:t>, SWEBOK, 2004</a:t>
            </a:r>
            <a:r>
              <a:rPr lang="ru-RU" i="1" dirty="0" smtClean="0"/>
              <a:t>]</a:t>
            </a:r>
          </a:p>
          <a:p>
            <a:r>
              <a:rPr lang="ru-RU" dirty="0" smtClean="0"/>
              <a:t>Одна </a:t>
            </a:r>
            <a:r>
              <a:rPr lang="ru-RU" dirty="0"/>
              <a:t>из техник контроля качества, включающая в себя активности по планированию работ (</a:t>
            </a:r>
            <a:r>
              <a:rPr lang="ru-RU" b="1" dirty="0" err="1"/>
              <a:t>Test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dirty="0"/>
              <a:t>), проектированию тестов (</a:t>
            </a:r>
            <a:r>
              <a:rPr lang="ru-RU" b="1" dirty="0" err="1"/>
              <a:t>Test</a:t>
            </a:r>
            <a:r>
              <a:rPr lang="ru-RU" b="1" dirty="0"/>
              <a:t> </a:t>
            </a:r>
            <a:r>
              <a:rPr lang="ru-RU" b="1" dirty="0" err="1"/>
              <a:t>Design</a:t>
            </a:r>
            <a:r>
              <a:rPr lang="ru-RU" dirty="0"/>
              <a:t>), выполнению тестирования (</a:t>
            </a:r>
            <a:r>
              <a:rPr lang="ru-RU" b="1" dirty="0" err="1"/>
              <a:t>Test</a:t>
            </a:r>
            <a:r>
              <a:rPr lang="ru-RU" b="1" dirty="0"/>
              <a:t> </a:t>
            </a:r>
            <a:r>
              <a:rPr lang="ru-RU" b="1" dirty="0" err="1"/>
              <a:t>Execution</a:t>
            </a:r>
            <a:r>
              <a:rPr lang="ru-RU" dirty="0"/>
              <a:t>) и анализу полученных результатов (</a:t>
            </a:r>
            <a:r>
              <a:rPr lang="ru-RU" b="1" dirty="0" err="1"/>
              <a:t>Test</a:t>
            </a:r>
            <a:r>
              <a:rPr lang="ru-RU" b="1" dirty="0"/>
              <a:t> </a:t>
            </a:r>
            <a:r>
              <a:rPr lang="ru-RU" b="1" dirty="0" err="1"/>
              <a:t>Analysis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05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тестирования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6310648" y="1123837"/>
            <a:ext cx="2485622" cy="1026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 объекту тестирования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036693" y="2397493"/>
            <a:ext cx="2485622" cy="1026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Функциональное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4223437" y="3743562"/>
            <a:ext cx="2485622" cy="1026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 производительности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908683" y="4770497"/>
            <a:ext cx="2485622" cy="1026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Юзабилити</a:t>
            </a:r>
            <a:r>
              <a:rPr lang="ru-RU" dirty="0" smtClean="0"/>
              <a:t> тестирование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7977629" y="3554292"/>
            <a:ext cx="2485622" cy="1026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 безопасности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572861" y="2338087"/>
            <a:ext cx="2485622" cy="1026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 локализации</a:t>
            </a:r>
            <a:endParaRPr lang="ru-RU" dirty="0"/>
          </a:p>
        </p:txBody>
      </p:sp>
      <p:cxnSp>
        <p:nvCxnSpPr>
          <p:cNvPr id="13" name="Straight Arrow Connector 12"/>
          <p:cNvCxnSpPr>
            <a:stCxn id="6" idx="2"/>
            <a:endCxn id="7" idx="3"/>
          </p:cNvCxnSpPr>
          <p:nvPr/>
        </p:nvCxnSpPr>
        <p:spPr>
          <a:xfrm flipH="1">
            <a:off x="6522315" y="2150772"/>
            <a:ext cx="1031144" cy="76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3"/>
          </p:cNvCxnSpPr>
          <p:nvPr/>
        </p:nvCxnSpPr>
        <p:spPr>
          <a:xfrm flipH="1">
            <a:off x="6709059" y="2150772"/>
            <a:ext cx="844400" cy="210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7553459" y="2150772"/>
            <a:ext cx="262769" cy="261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7553459" y="2150772"/>
            <a:ext cx="1019402" cy="140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1" idx="1"/>
          </p:cNvCxnSpPr>
          <p:nvPr/>
        </p:nvCxnSpPr>
        <p:spPr>
          <a:xfrm>
            <a:off x="7553459" y="2150772"/>
            <a:ext cx="1019402" cy="70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6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6"/>
            <a:ext cx="3507712" cy="4601183"/>
          </a:xfrm>
        </p:spPr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Тестирование ПО в целях проверки реализуемости функциональных требований, то есть способности ПО в определенных условиях решать задачи, нужные пользователям.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713822"/>
            <a:ext cx="7652734" cy="32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1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ru-RU" dirty="0" err="1" smtClean="0"/>
              <a:t>пр-ти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Проводится </a:t>
            </a:r>
            <a:r>
              <a:rPr lang="ru-RU" dirty="0"/>
              <a:t>с целью определения, как быстро работает вычислительная система или её часть под определённой нагрузкой. Также может служить для проверки и подтверждения других атрибутов качества системы, таких как масштабируемость, надёжность и потребление ресурсов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Различают </a:t>
            </a:r>
            <a:r>
              <a:rPr lang="ru-RU" b="1" dirty="0" smtClean="0"/>
              <a:t>нагрузочное тестирование</a:t>
            </a:r>
            <a:r>
              <a:rPr lang="ru-RU" dirty="0" smtClean="0"/>
              <a:t>, </a:t>
            </a:r>
            <a:r>
              <a:rPr lang="ru-RU" b="1" dirty="0" smtClean="0"/>
              <a:t>стресс-тестирование</a:t>
            </a:r>
            <a:r>
              <a:rPr lang="ru-RU" dirty="0" smtClean="0"/>
              <a:t>, </a:t>
            </a:r>
            <a:r>
              <a:rPr lang="ru-RU" b="1" dirty="0" smtClean="0"/>
              <a:t>тестирование стабильности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7757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Юзабилити</a:t>
            </a:r>
            <a:r>
              <a:rPr lang="ru-RU" dirty="0" smtClean="0"/>
              <a:t> 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эргономичности, то есть, насколько удобно пользователю будет взаимодействовать с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38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3" y="291496"/>
            <a:ext cx="8989453" cy="6127693"/>
          </a:xfrm>
        </p:spPr>
      </p:pic>
    </p:spTree>
    <p:extLst>
      <p:ext uri="{BB962C8B-B14F-4D97-AF65-F5344CB8AC3E}">
        <p14:creationId xmlns:p14="http://schemas.microsoft.com/office/powerpoint/2010/main" val="377968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безопасности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Оценка </a:t>
            </a:r>
            <a:r>
              <a:rPr lang="ru-RU" dirty="0"/>
              <a:t>уязвимости программного обеспечения к различным </a:t>
            </a:r>
            <a:r>
              <a:rPr lang="ru-RU" dirty="0" smtClean="0"/>
              <a:t>атакам</a:t>
            </a:r>
          </a:p>
          <a:p>
            <a:r>
              <a:rPr lang="ru-RU" dirty="0" smtClean="0"/>
              <a:t>В </a:t>
            </a:r>
            <a:r>
              <a:rPr lang="ru-RU" dirty="0"/>
              <a:t>ходе тестирования безопасности испытатель играет роль взломщика. Ему разрешено все: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попытки </a:t>
            </a:r>
            <a:r>
              <a:rPr lang="ru-RU" dirty="0"/>
              <a:t>узнать пароль с помощью внешних средств;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атака </a:t>
            </a:r>
            <a:r>
              <a:rPr lang="ru-RU" dirty="0"/>
              <a:t>системы с помощью специальных утилит, анализирующих защиты;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подавление, ошеломление системы (в надежде, что она откажется обслуживать других клиентов);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целенаправленное введение ошибок в надежде проникнуть в систему в ходе восстановления;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просмотр несекретных данных в надежде найти ключ для входа в систему.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93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локализации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Процесс </a:t>
            </a:r>
            <a:r>
              <a:rPr lang="ru-RU" dirty="0"/>
              <a:t>адаптации программного обеспечения к культуре какой-либо страны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19" y="2016812"/>
            <a:ext cx="5715798" cy="1019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19" y="3579435"/>
            <a:ext cx="549669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6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Модульное (</a:t>
            </a:r>
            <a:r>
              <a:rPr lang="en-US" dirty="0" smtClean="0"/>
              <a:t>Unit)</a:t>
            </a:r>
            <a:br>
              <a:rPr lang="en-US" dirty="0" smtClean="0"/>
            </a:b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ru-RU" dirty="0"/>
              <a:t>в программировании, позволяющий проверить на корректность отдельные модули исходного кода </a:t>
            </a:r>
            <a:r>
              <a:rPr lang="ru-RU" dirty="0" smtClean="0"/>
              <a:t>программы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достаточно быстро проверить, не привело ли очередное изменение кода к </a:t>
            </a:r>
            <a:r>
              <a:rPr lang="ru-RU" dirty="0" smtClean="0"/>
              <a:t>появлению </a:t>
            </a:r>
            <a:r>
              <a:rPr lang="ru-RU" dirty="0"/>
              <a:t>ошибок в уже оттестированных местах программы, а также облегчает обнаружение и устранение таких </a:t>
            </a:r>
            <a:r>
              <a:rPr lang="ru-RU" dirty="0" smtClean="0"/>
              <a:t>ошибок</a:t>
            </a:r>
          </a:p>
          <a:p>
            <a:r>
              <a:rPr lang="ru-RU" dirty="0" smtClean="0"/>
              <a:t>Этот тип тестирования выполняется программистами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7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в команде над одним проектом</a:t>
            </a:r>
          </a:p>
          <a:p>
            <a:r>
              <a:rPr lang="ru-RU" dirty="0" smtClean="0"/>
              <a:t>Необходимость иметь актуальную версию исходного кода в любой момент времени</a:t>
            </a:r>
          </a:p>
          <a:p>
            <a:r>
              <a:rPr lang="ru-RU" dirty="0" smtClean="0"/>
              <a:t>Необходимость просмотра внесенных изменений другим участником команды</a:t>
            </a:r>
          </a:p>
          <a:p>
            <a:r>
              <a:rPr lang="ru-RU" dirty="0" smtClean="0"/>
              <a:t>Необходимость использовать более старую версию исходного кода</a:t>
            </a:r>
          </a:p>
          <a:p>
            <a:r>
              <a:rPr lang="ru-RU" dirty="0" smtClean="0"/>
              <a:t>Необходимость работать над несколькими версиями одного и того же проекта одновременно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0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Модульное (</a:t>
            </a:r>
            <a:r>
              <a:rPr lang="en-US" dirty="0" smtClean="0"/>
              <a:t>Unit)</a:t>
            </a:r>
            <a:br>
              <a:rPr lang="en-US" dirty="0" smtClean="0"/>
            </a:b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нужно писать тесты, если: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 </a:t>
            </a:r>
            <a:r>
              <a:rPr lang="ru-RU" dirty="0"/>
              <a:t>делаете простой сайт-визитку из 5 статических </a:t>
            </a:r>
            <a:r>
              <a:rPr lang="ru-RU" dirty="0" err="1"/>
              <a:t>html</a:t>
            </a:r>
            <a:r>
              <a:rPr lang="ru-RU" dirty="0"/>
              <a:t>-страниц и с одной формой отправки письма.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 </a:t>
            </a:r>
            <a:r>
              <a:rPr lang="ru-RU" dirty="0"/>
              <a:t>занимаетесь рекламным сайтом/простыми </a:t>
            </a:r>
            <a:r>
              <a:rPr lang="en-US" dirty="0" smtClean="0"/>
              <a:t>flash</a:t>
            </a:r>
            <a:r>
              <a:rPr lang="ru-RU" dirty="0" smtClean="0"/>
              <a:t>-играми </a:t>
            </a:r>
            <a:r>
              <a:rPr lang="ru-RU" dirty="0"/>
              <a:t>или баннерами – сложная верстка/анимация или большой объем статики.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 </a:t>
            </a:r>
            <a:r>
              <a:rPr lang="ru-RU" dirty="0"/>
              <a:t>делаете проект для выставки. В</a:t>
            </a:r>
            <a:r>
              <a:rPr lang="ru-RU" dirty="0" smtClean="0"/>
              <a:t> начале проекта не до конца известно, что именно должно получиться в конце. Софт </a:t>
            </a:r>
            <a:r>
              <a:rPr lang="ru-RU" dirty="0"/>
              <a:t>будет работать 1-2 дня на </a:t>
            </a:r>
            <a:r>
              <a:rPr lang="ru-RU" dirty="0" smtClean="0"/>
              <a:t>выставке.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 всегда пишете код без ошибок, обладаете идеальной памятью и даром предвидения. Ваш код настолько крут, что изменяет себя сам, вслед за требованиями клиента. Иногда код объясняет клиенту, что его требования </a:t>
            </a:r>
            <a:r>
              <a:rPr lang="ru-RU" dirty="0" smtClean="0"/>
              <a:t>— не </a:t>
            </a:r>
            <a:r>
              <a:rPr lang="ru-RU" dirty="0"/>
              <a:t>нужно реализовывать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68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Протестировать чашку от кофе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Функциональное тестирование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Юзабилити</a:t>
            </a:r>
            <a:r>
              <a:rPr lang="ru-RU" dirty="0" smtClean="0"/>
              <a:t> тестирование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Нагрузочное тестирование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Тестирование безопасности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50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Составить набор тестов для проверки введенных ФИО и даты рождения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96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Система управления версиями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i="1" dirty="0" err="1" smtClean="0"/>
              <a:t>Version</a:t>
            </a:r>
            <a:r>
              <a:rPr lang="ru-RU" i="1" dirty="0" smtClean="0"/>
              <a:t> </a:t>
            </a:r>
            <a:r>
              <a:rPr lang="ru-RU" i="1" dirty="0" err="1"/>
              <a:t>Control</a:t>
            </a:r>
            <a:r>
              <a:rPr lang="ru-RU" i="1" dirty="0"/>
              <a:t> </a:t>
            </a:r>
            <a:r>
              <a:rPr lang="ru-RU" i="1" dirty="0" err="1"/>
              <a:t>System</a:t>
            </a:r>
            <a:r>
              <a:rPr lang="ru-RU" i="1" dirty="0"/>
              <a:t>, VCS</a:t>
            </a:r>
            <a:r>
              <a:rPr lang="ru-RU" dirty="0"/>
              <a:t> или </a:t>
            </a:r>
            <a:r>
              <a:rPr lang="ru-RU" i="1" dirty="0" err="1"/>
              <a:t>Revision</a:t>
            </a:r>
            <a:r>
              <a:rPr lang="ru-RU" i="1" dirty="0"/>
              <a:t> </a:t>
            </a:r>
            <a:r>
              <a:rPr lang="ru-RU" i="1" dirty="0" err="1"/>
              <a:t>Control</a:t>
            </a:r>
            <a:r>
              <a:rPr lang="ru-RU" i="1" dirty="0"/>
              <a:t> </a:t>
            </a:r>
            <a:r>
              <a:rPr lang="ru-RU" i="1" dirty="0" err="1"/>
              <a:t>System</a:t>
            </a:r>
            <a:r>
              <a:rPr lang="ru-RU" dirty="0"/>
              <a:t>) — </a:t>
            </a:r>
            <a:r>
              <a:rPr lang="ru-RU" dirty="0" smtClean="0"/>
              <a:t>программное обеспечение</a:t>
            </a:r>
            <a:r>
              <a:rPr lang="ru-RU" dirty="0"/>
              <a:t> для облегчения работы с изменяющейся информацией. Система управления версиями 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изменение,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270356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хранилища на выделенном сервере, к которому все участники команды имеют доступ</a:t>
            </a:r>
          </a:p>
          <a:p>
            <a:r>
              <a:rPr lang="ru-RU" dirty="0" smtClean="0"/>
              <a:t>Копирование данных хранилища на локальную машину – </a:t>
            </a:r>
            <a:r>
              <a:rPr lang="en-US" dirty="0" smtClean="0"/>
              <a:t>Checkout</a:t>
            </a:r>
          </a:p>
          <a:p>
            <a:r>
              <a:rPr lang="ru-RU" dirty="0" smtClean="0"/>
              <a:t>Внос изменений в локальный файл</a:t>
            </a:r>
          </a:p>
          <a:p>
            <a:r>
              <a:rPr lang="ru-RU" dirty="0" smtClean="0"/>
              <a:t>Получение новых изменений, сделанных другими разработчиками – </a:t>
            </a:r>
            <a:r>
              <a:rPr lang="en-US" dirty="0" smtClean="0"/>
              <a:t>Update</a:t>
            </a:r>
          </a:p>
          <a:p>
            <a:r>
              <a:rPr lang="ru-RU" dirty="0" smtClean="0"/>
              <a:t>Разрешение конфликтов при одновременном изменении одного участка кода разными людьми – </a:t>
            </a:r>
            <a:r>
              <a:rPr lang="en-US" dirty="0" smtClean="0"/>
              <a:t>Resolve Conflict</a:t>
            </a:r>
          </a:p>
          <a:p>
            <a:r>
              <a:rPr lang="ru-RU" dirty="0" smtClean="0"/>
              <a:t>Слияние изменений в локальном </a:t>
            </a:r>
            <a:r>
              <a:rPr lang="ru-RU" dirty="0" err="1" smtClean="0"/>
              <a:t>репозитории</a:t>
            </a:r>
            <a:r>
              <a:rPr lang="ru-RU" dirty="0" smtClean="0"/>
              <a:t> – </a:t>
            </a:r>
            <a:r>
              <a:rPr lang="en-US" dirty="0" smtClean="0"/>
              <a:t>Pull</a:t>
            </a:r>
            <a:endParaRPr lang="ru-RU" dirty="0" smtClean="0"/>
          </a:p>
          <a:p>
            <a:r>
              <a:rPr lang="ru-RU" dirty="0" smtClean="0"/>
              <a:t>Отправка изменений в удаленный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– </a:t>
            </a:r>
            <a:r>
              <a:rPr lang="en-US" dirty="0" smtClean="0"/>
              <a:t>Push</a:t>
            </a:r>
          </a:p>
          <a:p>
            <a:r>
              <a:rPr lang="ru-RU" dirty="0" smtClean="0"/>
              <a:t>Слияние изменений в удаленном </a:t>
            </a:r>
            <a:r>
              <a:rPr lang="ru-RU" dirty="0" err="1" smtClean="0"/>
              <a:t>репозитории</a:t>
            </a:r>
            <a:r>
              <a:rPr lang="ru-RU" dirty="0" smtClean="0"/>
              <a:t> - </a:t>
            </a:r>
            <a:r>
              <a:rPr lang="en-US" dirty="0" smtClean="0"/>
              <a:t>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39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</a:t>
            </a:r>
            <a:r>
              <a:rPr lang="ru-RU" dirty="0" err="1" smtClean="0"/>
              <a:t>Торвальдсом</a:t>
            </a:r>
            <a:r>
              <a:rPr lang="ru-RU" dirty="0" smtClean="0"/>
              <a:t> в 2005 году</a:t>
            </a:r>
          </a:p>
          <a:p>
            <a:r>
              <a:rPr lang="ru-RU" dirty="0" smtClean="0"/>
              <a:t>Позволяет делать локальные </a:t>
            </a:r>
            <a:r>
              <a:rPr lang="ru-RU" dirty="0" err="1" smtClean="0"/>
              <a:t>репозитории</a:t>
            </a:r>
            <a:r>
              <a:rPr lang="ru-RU" dirty="0" smtClean="0"/>
              <a:t> и производить слияние элементов</a:t>
            </a:r>
          </a:p>
          <a:p>
            <a:r>
              <a:rPr lang="ru-RU" dirty="0" smtClean="0"/>
              <a:t>Поддерживается создание ветвей  и выбор основной ветки на уровне приложения</a:t>
            </a:r>
          </a:p>
          <a:p>
            <a:r>
              <a:rPr lang="ru-RU" dirty="0" smtClean="0"/>
              <a:t>Поддерживается создание </a:t>
            </a:r>
            <a:r>
              <a:rPr lang="ru-RU" dirty="0" err="1" smtClean="0"/>
              <a:t>суб-репозиториев</a:t>
            </a:r>
            <a:r>
              <a:rPr lang="ru-RU" dirty="0" smtClean="0"/>
              <a:t> и создание ветвей внутри</a:t>
            </a:r>
          </a:p>
          <a:p>
            <a:r>
              <a:rPr lang="ru-RU" dirty="0" smtClean="0"/>
              <a:t>Приложения – </a:t>
            </a:r>
            <a:r>
              <a:rPr lang="en-US" dirty="0" err="1" smtClean="0"/>
              <a:t>tortoiseGit</a:t>
            </a:r>
            <a:r>
              <a:rPr lang="en-US" dirty="0" smtClean="0"/>
              <a:t>, </a:t>
            </a:r>
            <a:r>
              <a:rPr lang="en-US" dirty="0" err="1" smtClean="0"/>
              <a:t>mSysGit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99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компанией </a:t>
            </a:r>
            <a:r>
              <a:rPr lang="en-US" dirty="0" err="1" smtClean="0"/>
              <a:t>CollabNet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2004</a:t>
            </a:r>
            <a:r>
              <a:rPr lang="ru-RU" dirty="0" smtClean="0"/>
              <a:t> году</a:t>
            </a:r>
          </a:p>
          <a:p>
            <a:r>
              <a:rPr lang="ru-RU" dirty="0" smtClean="0"/>
              <a:t>Упрощает работу с удаленным </a:t>
            </a:r>
            <a:r>
              <a:rPr lang="ru-RU" dirty="0" err="1" smtClean="0"/>
              <a:t>репозиторием</a:t>
            </a:r>
            <a:r>
              <a:rPr lang="ru-RU" dirty="0" smtClean="0"/>
              <a:t>, убирая команды </a:t>
            </a:r>
            <a:r>
              <a:rPr lang="en-US" dirty="0" smtClean="0"/>
              <a:t>pull, push </a:t>
            </a:r>
            <a:r>
              <a:rPr lang="ru-RU" dirty="0" smtClean="0"/>
              <a:t>и локальные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r>
              <a:rPr lang="ru-RU" dirty="0" smtClean="0"/>
              <a:t>Копирование объектов с разветвлением истории изменений</a:t>
            </a:r>
          </a:p>
          <a:p>
            <a:r>
              <a:rPr lang="ru-RU" dirty="0" smtClean="0"/>
              <a:t>Приложения – </a:t>
            </a:r>
            <a:r>
              <a:rPr lang="en-US" dirty="0" err="1" smtClean="0"/>
              <a:t>TortoiseSVN</a:t>
            </a:r>
            <a:r>
              <a:rPr lang="en-US" dirty="0" smtClean="0"/>
              <a:t>, Smart SVN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61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 (Hg)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в 2005 году</a:t>
            </a:r>
          </a:p>
          <a:p>
            <a:r>
              <a:rPr lang="ru-RU" dirty="0" smtClean="0"/>
              <a:t>Обладает теми же возможностями, что и </a:t>
            </a:r>
            <a:r>
              <a:rPr lang="en-US" dirty="0" err="1" smtClean="0"/>
              <a:t>Git</a:t>
            </a:r>
            <a:endParaRPr lang="ru-RU" dirty="0" smtClean="0"/>
          </a:p>
          <a:p>
            <a:r>
              <a:rPr lang="ru-RU" dirty="0" smtClean="0"/>
              <a:t>Преимущества – наличие в первых версиях пользовательского интерфейса приложения, облегчающего работу с </a:t>
            </a:r>
            <a:r>
              <a:rPr lang="ru-RU" dirty="0" err="1" smtClean="0"/>
              <a:t>репозиторием</a:t>
            </a:r>
            <a:endParaRPr lang="ru-RU" dirty="0" smtClean="0"/>
          </a:p>
          <a:p>
            <a:r>
              <a:rPr lang="ru-RU" dirty="0" smtClean="0"/>
              <a:t>Приложения –</a:t>
            </a:r>
            <a:r>
              <a:rPr lang="en-US" dirty="0" smtClean="0"/>
              <a:t> </a:t>
            </a:r>
            <a:r>
              <a:rPr lang="en-US" dirty="0" err="1" smtClean="0"/>
              <a:t>Atlassian</a:t>
            </a:r>
            <a:r>
              <a:rPr lang="en-US" dirty="0" smtClean="0"/>
              <a:t> Source 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Foundation Version Control</a:t>
            </a:r>
          </a:p>
          <a:p>
            <a:r>
              <a:rPr lang="ru-RU" dirty="0" smtClean="0"/>
              <a:t>Разработана компанией </a:t>
            </a:r>
            <a:r>
              <a:rPr lang="en-US" dirty="0" smtClean="0"/>
              <a:t>Microsoft</a:t>
            </a:r>
          </a:p>
          <a:p>
            <a:r>
              <a:rPr lang="ru-RU" dirty="0" smtClean="0"/>
              <a:t>Хранит не разницу между изменениями, а полностью весь код</a:t>
            </a:r>
          </a:p>
          <a:p>
            <a:r>
              <a:rPr lang="ru-RU" dirty="0" smtClean="0"/>
              <a:t>Отсутствие локального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r>
              <a:rPr lang="ru-RU" dirty="0" smtClean="0"/>
              <a:t>Приложения – </a:t>
            </a:r>
            <a:r>
              <a:rPr lang="en-US" dirty="0" smtClean="0"/>
              <a:t>Visual Studio 2012+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78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65705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5507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163</TotalTime>
  <Words>669</Words>
  <Application>Microsoft Office PowerPoint</Application>
  <PresentationFormat>Широкоэкранный</PresentationFormat>
  <Paragraphs>94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Corbel</vt:lpstr>
      <vt:lpstr>Wingdings 2</vt:lpstr>
      <vt:lpstr>Frame</vt:lpstr>
      <vt:lpstr>Прикладное программирование</vt:lpstr>
      <vt:lpstr>Проблема</vt:lpstr>
      <vt:lpstr>Определение</vt:lpstr>
      <vt:lpstr>Цикл работы</vt:lpstr>
      <vt:lpstr>Git</vt:lpstr>
      <vt:lpstr>SVN</vt:lpstr>
      <vt:lpstr>Mercurial (Hg)</vt:lpstr>
      <vt:lpstr>TFVC</vt:lpstr>
      <vt:lpstr>Статистика</vt:lpstr>
      <vt:lpstr>Процесс разработки ПО</vt:lpstr>
      <vt:lpstr>Тестирование</vt:lpstr>
      <vt:lpstr>Виды тестирования</vt:lpstr>
      <vt:lpstr>Функциональное тестирование</vt:lpstr>
      <vt:lpstr>Тестирование пр-ти</vt:lpstr>
      <vt:lpstr>Юзабилити тестирование</vt:lpstr>
      <vt:lpstr>Презентация PowerPoint</vt:lpstr>
      <vt:lpstr>Тестирование безопасности</vt:lpstr>
      <vt:lpstr>Тестирование локализации</vt:lpstr>
      <vt:lpstr>Модульное (Unit) тестирование</vt:lpstr>
      <vt:lpstr>Модульное (Unit) тестирование</vt:lpstr>
      <vt:lpstr>Пример</vt:lpstr>
      <vt:lpstr>Пример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Прикладное программирование</dc:title>
  <dc:creator>Михаил Тюлюбаев</dc:creator>
  <cp:lastModifiedBy>Тюлюбаев Михаил Сергеевич</cp:lastModifiedBy>
  <cp:revision>27</cp:revision>
  <dcterms:created xsi:type="dcterms:W3CDTF">2017-02-12T07:34:11Z</dcterms:created>
  <dcterms:modified xsi:type="dcterms:W3CDTF">2017-03-03T07:19:10Z</dcterms:modified>
</cp:coreProperties>
</file>