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Архитектура приложения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Определение. Принципы проектирования.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81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подстановки Барбары Лисков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«Объекты </a:t>
            </a:r>
            <a:r>
              <a:rPr lang="ru-RU" dirty="0"/>
              <a:t>в программе должны быть заменяемыми на экземпляры их подтипов без изменения правильности выполнения </a:t>
            </a:r>
            <a:r>
              <a:rPr lang="ru-RU" dirty="0" smtClean="0"/>
              <a:t>программы»</a:t>
            </a:r>
          </a:p>
          <a:p>
            <a:pPr marL="0" indent="0" algn="r">
              <a:buNone/>
            </a:pPr>
            <a:r>
              <a:rPr lang="ru-RU" dirty="0" smtClean="0"/>
              <a:t>Б. Лисков (1987)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i="1" dirty="0"/>
              <a:t>Функции, которые используют базовый тип, должны иметь возможность использовать подтипы базового типа, не зная об </a:t>
            </a:r>
            <a:r>
              <a:rPr lang="ru-RU" i="1" dirty="0" smtClean="0"/>
              <a:t>этом</a:t>
            </a:r>
            <a:r>
              <a:rPr lang="ru-RU" dirty="0" smtClean="0"/>
              <a:t>»</a:t>
            </a:r>
          </a:p>
          <a:p>
            <a:pPr marL="0" indent="0" algn="r">
              <a:buNone/>
            </a:pPr>
            <a:r>
              <a:rPr lang="ru-RU" dirty="0" smtClean="0"/>
              <a:t>Р. Мартин</a:t>
            </a:r>
          </a:p>
          <a:p>
            <a:r>
              <a:rPr lang="ru-RU" dirty="0" smtClean="0"/>
              <a:t>Если программная сущность использует какой-то абстрактный класс, она не должна быть расширена для использования его наследников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15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подстановки Барбары Лисков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Прямоугольник: Длина и ширина положительны</a:t>
            </a:r>
          </a:p>
          <a:p>
            <a:r>
              <a:rPr lang="ru-RU" dirty="0" smtClean="0"/>
              <a:t>Квадрат: Длина и ширина положительны и равны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72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разделения интерфейса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«Много </a:t>
            </a:r>
            <a:r>
              <a:rPr lang="ru-RU" dirty="0"/>
              <a:t>интерфейсов, специально предназначенных для клиентов, лучше, чем один интерфейс общего </a:t>
            </a:r>
            <a:r>
              <a:rPr lang="ru-RU" dirty="0" smtClean="0"/>
              <a:t>назначения»</a:t>
            </a:r>
          </a:p>
          <a:p>
            <a:pPr marL="0" indent="0" algn="r">
              <a:buNone/>
            </a:pPr>
            <a:r>
              <a:rPr lang="ru-RU" dirty="0" smtClean="0"/>
              <a:t>Р. Мартин</a:t>
            </a:r>
          </a:p>
          <a:p>
            <a:r>
              <a:rPr lang="ru-RU" dirty="0"/>
              <a:t>С</a:t>
            </a:r>
            <a:r>
              <a:rPr lang="ru-RU" dirty="0" smtClean="0"/>
              <a:t>лишком </a:t>
            </a:r>
            <a:r>
              <a:rPr lang="ru-RU" dirty="0"/>
              <a:t>«толстые» интерфейсы необходимо разделять на более маленькие и специфические, чтобы </a:t>
            </a:r>
            <a:r>
              <a:rPr lang="ru-RU" dirty="0" smtClean="0"/>
              <a:t>классы, реализующие маленькие интерфейсы </a:t>
            </a:r>
            <a:r>
              <a:rPr lang="ru-RU" dirty="0"/>
              <a:t>знали только о методах, которые необходимы им в 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разделения интерфейса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96" y="2417997"/>
            <a:ext cx="7196655" cy="4137349"/>
          </a:xfrm>
        </p:spPr>
      </p:pic>
    </p:spTree>
    <p:extLst>
      <p:ext uri="{BB962C8B-B14F-4D97-AF65-F5344CB8AC3E}">
        <p14:creationId xmlns:p14="http://schemas.microsoft.com/office/powerpoint/2010/main" val="241860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инверсии зависимостей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«Зависимость на Абстракциях. Нет зависимости на что-то </a:t>
            </a:r>
            <a:r>
              <a:rPr lang="ru-RU" dirty="0" smtClean="0"/>
              <a:t>конкретное»</a:t>
            </a:r>
          </a:p>
          <a:p>
            <a:pPr marL="0" indent="0" algn="r">
              <a:buNone/>
            </a:pPr>
            <a:r>
              <a:rPr lang="ru-RU" dirty="0" smtClean="0"/>
              <a:t>Р. Мартин</a:t>
            </a:r>
          </a:p>
          <a:p>
            <a:r>
              <a:rPr lang="ru-RU" dirty="0"/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r>
              <a:rPr lang="ru-RU" dirty="0"/>
              <a:t>Абстракции не должны зависеть от деталей. Детали должны зависеть от абстракций.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16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«хорошей» системы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Эффективность </a:t>
            </a:r>
            <a:r>
              <a:rPr lang="ru-RU" b="1" dirty="0" smtClean="0"/>
              <a:t>системы.</a:t>
            </a:r>
            <a:r>
              <a:rPr lang="ru-RU" dirty="0" smtClean="0"/>
              <a:t> Надежность, безопасность, производительность, способность справляться с увеличением нагрузки</a:t>
            </a:r>
          </a:p>
          <a:p>
            <a:r>
              <a:rPr lang="ru-RU" b="1" dirty="0"/>
              <a:t>Гибкость системы</a:t>
            </a:r>
            <a:r>
              <a:rPr lang="ru-RU" b="1" dirty="0" smtClean="0"/>
              <a:t>. </a:t>
            </a:r>
            <a:r>
              <a:rPr lang="ru-RU" dirty="0" smtClean="0"/>
              <a:t>При изменении функционала системы должно изменяться минимум кодовой базы.</a:t>
            </a:r>
          </a:p>
          <a:p>
            <a:r>
              <a:rPr lang="ru-RU" b="1" dirty="0"/>
              <a:t>Расширяемость системы</a:t>
            </a:r>
            <a:r>
              <a:rPr lang="ru-RU" dirty="0" smtClean="0"/>
              <a:t>. Возможность добавления нового функционала, не нарушая основной архитектуры.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8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«плохой» системы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Жесткость.</a:t>
            </a:r>
            <a:r>
              <a:rPr lang="ru-RU" dirty="0" smtClean="0"/>
              <a:t> Ее </a:t>
            </a:r>
            <a:r>
              <a:rPr lang="ru-RU" dirty="0"/>
              <a:t>тяжело изменить, поскольку любое изменение влияет на слишком большое количество других частей </a:t>
            </a:r>
            <a:r>
              <a:rPr lang="ru-RU" dirty="0" smtClean="0"/>
              <a:t>системы.</a:t>
            </a:r>
          </a:p>
          <a:p>
            <a:r>
              <a:rPr lang="ru-RU" b="1" dirty="0" smtClean="0"/>
              <a:t>Хрупкость.</a:t>
            </a:r>
            <a:r>
              <a:rPr lang="ru-RU" dirty="0" smtClean="0"/>
              <a:t> </a:t>
            </a:r>
            <a:r>
              <a:rPr lang="ru-RU" dirty="0"/>
              <a:t>При внесении изменений неожиданно ломаются другие части системы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Неподвижность.</a:t>
            </a:r>
            <a:r>
              <a:rPr lang="ru-RU" dirty="0" smtClean="0"/>
              <a:t> </a:t>
            </a:r>
            <a:r>
              <a:rPr lang="ru-RU" dirty="0"/>
              <a:t>Код тяжело использовать повторно в другом приложении, поскольку его слишком тяжело «выпутать» из текущего приложения.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909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Иерархическая декомпозиция</a:t>
            </a:r>
          </a:p>
          <a:p>
            <a:pPr lvl="1"/>
            <a:r>
              <a:rPr lang="ru-RU" dirty="0" smtClean="0"/>
              <a:t>Декомпозиция программы на подсистемы</a:t>
            </a:r>
          </a:p>
          <a:p>
            <a:pPr lvl="1"/>
            <a:r>
              <a:rPr lang="ru-RU" dirty="0" smtClean="0"/>
              <a:t>Декомпозиция подсистем на модули</a:t>
            </a:r>
          </a:p>
          <a:p>
            <a:pPr lvl="1"/>
            <a:r>
              <a:rPr lang="ru-RU" dirty="0" smtClean="0"/>
              <a:t>Декомпозиция модулей на слои</a:t>
            </a:r>
          </a:p>
          <a:p>
            <a:pPr lvl="1"/>
            <a:r>
              <a:rPr lang="ru-RU" dirty="0" smtClean="0"/>
              <a:t>Организация их взаимодействия друг с другом и внешним 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3484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проектирования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Масштабируемость. </a:t>
            </a: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/>
              <a:t>расширять систему и увеличивать ее производительность, за счет добавления новых модулей.</a:t>
            </a:r>
          </a:p>
          <a:p>
            <a:r>
              <a:rPr lang="ru-RU" b="1" dirty="0" smtClean="0"/>
              <a:t>Ремонтопригодность. </a:t>
            </a:r>
            <a:r>
              <a:rPr lang="ru-RU" dirty="0" smtClean="0"/>
              <a:t>Изменение </a:t>
            </a:r>
            <a:r>
              <a:rPr lang="ru-RU" dirty="0"/>
              <a:t>одного модуля не требует изменения других модулей</a:t>
            </a:r>
          </a:p>
          <a:p>
            <a:r>
              <a:rPr lang="ru-RU" b="1" dirty="0"/>
              <a:t>Заменимость </a:t>
            </a:r>
            <a:r>
              <a:rPr lang="ru-RU" b="1" dirty="0" smtClean="0"/>
              <a:t>модулей. </a:t>
            </a:r>
            <a:r>
              <a:rPr lang="ru-RU" dirty="0"/>
              <a:t>М</a:t>
            </a:r>
            <a:r>
              <a:rPr lang="ru-RU" dirty="0" smtClean="0"/>
              <a:t>одуль </a:t>
            </a:r>
            <a:r>
              <a:rPr lang="ru-RU" dirty="0"/>
              <a:t>легко заменить на другой</a:t>
            </a:r>
          </a:p>
          <a:p>
            <a:r>
              <a:rPr lang="ru-RU" b="1" dirty="0"/>
              <a:t>Возможность </a:t>
            </a:r>
            <a:r>
              <a:rPr lang="ru-RU" b="1" dirty="0" smtClean="0"/>
              <a:t>тестирования. </a:t>
            </a:r>
            <a:r>
              <a:rPr lang="ru-RU" dirty="0"/>
              <a:t>М</a:t>
            </a:r>
            <a:r>
              <a:rPr lang="ru-RU" dirty="0" smtClean="0"/>
              <a:t>одуль </a:t>
            </a:r>
            <a:r>
              <a:rPr lang="ru-RU" dirty="0"/>
              <a:t>можно отсоединить от всех остальных и протестировать / починить</a:t>
            </a:r>
          </a:p>
          <a:p>
            <a:r>
              <a:rPr lang="ru-RU" b="1" dirty="0" smtClean="0"/>
              <a:t>Повторное использование. </a:t>
            </a:r>
            <a:r>
              <a:rPr lang="ru-RU" dirty="0"/>
              <a:t>М</a:t>
            </a:r>
            <a:r>
              <a:rPr lang="ru-RU" dirty="0" smtClean="0"/>
              <a:t>одуль </a:t>
            </a:r>
            <a:r>
              <a:rPr lang="ru-RU" dirty="0"/>
              <a:t>может быть </a:t>
            </a:r>
            <a:r>
              <a:rPr lang="ru-RU" dirty="0" smtClean="0"/>
              <a:t>использован </a:t>
            </a:r>
            <a:r>
              <a:rPr lang="ru-RU" dirty="0"/>
              <a:t>в других программах и другом окружении</a:t>
            </a:r>
          </a:p>
          <a:p>
            <a:r>
              <a:rPr lang="ru-RU" b="1" dirty="0" err="1" smtClean="0"/>
              <a:t>Сопровождаемость</a:t>
            </a:r>
            <a:r>
              <a:rPr lang="ru-RU" b="1" dirty="0" smtClean="0"/>
              <a:t>. </a:t>
            </a:r>
            <a:r>
              <a:rPr lang="ru-RU" dirty="0"/>
              <a:t>Р</a:t>
            </a:r>
            <a:r>
              <a:rPr lang="ru-RU" dirty="0" smtClean="0"/>
              <a:t>азбитую </a:t>
            </a:r>
            <a:r>
              <a:rPr lang="ru-RU" dirty="0"/>
              <a:t>на модули программу легче понимать и сопровождать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86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(</a:t>
            </a:r>
            <a:r>
              <a:rPr lang="en-US" dirty="0" smtClean="0"/>
              <a:t>IEEE)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Базовая </a:t>
            </a:r>
            <a:r>
              <a:rPr lang="ru-RU" b="1" i="1" dirty="0"/>
              <a:t>организация системы</a:t>
            </a:r>
            <a:r>
              <a:rPr lang="ru-RU" i="1" dirty="0"/>
              <a:t>, воплощенная в ее </a:t>
            </a:r>
            <a:r>
              <a:rPr lang="ru-RU" b="1" i="1" dirty="0"/>
              <a:t>компонентах</a:t>
            </a:r>
            <a:r>
              <a:rPr lang="ru-RU" i="1" dirty="0"/>
              <a:t>, их </a:t>
            </a:r>
            <a:r>
              <a:rPr lang="ru-RU" b="1" i="1" dirty="0"/>
              <a:t>отношениях</a:t>
            </a:r>
            <a:r>
              <a:rPr lang="ru-RU" i="1" dirty="0"/>
              <a:t> между собой и с </a:t>
            </a:r>
            <a:r>
              <a:rPr lang="ru-RU" b="1" i="1" dirty="0"/>
              <a:t>окружением</a:t>
            </a:r>
            <a:r>
              <a:rPr lang="ru-RU" i="1" dirty="0"/>
              <a:t>, а также принципы, определяющие проектирование и развитие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(</a:t>
            </a:r>
            <a:r>
              <a:rPr lang="en-US" dirty="0"/>
              <a:t>Philippe </a:t>
            </a:r>
            <a:r>
              <a:rPr lang="en-US" dirty="0" err="1" smtClean="0"/>
              <a:t>Kruchten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/>
              <a:t>Набор значимых решений</a:t>
            </a:r>
            <a:r>
              <a:rPr lang="ru-RU" i="1" dirty="0"/>
              <a:t> по поводу организации системы программного обеспечения, набор </a:t>
            </a:r>
            <a:r>
              <a:rPr lang="ru-RU" b="1" i="1" dirty="0"/>
              <a:t>структурных элементов</a:t>
            </a:r>
            <a:r>
              <a:rPr lang="ru-RU" i="1" dirty="0"/>
              <a:t> и их интерфейсов, при помощи которых компонуется система, вместе с их </a:t>
            </a:r>
            <a:r>
              <a:rPr lang="ru-RU" b="1" i="1" dirty="0"/>
              <a:t>поведением</a:t>
            </a:r>
            <a:r>
              <a:rPr lang="ru-RU" i="1" dirty="0"/>
              <a:t>, определяемым во взаимодействии между этими элементами, </a:t>
            </a:r>
            <a:r>
              <a:rPr lang="ru-RU" b="1" i="1" dirty="0"/>
              <a:t>компоновка</a:t>
            </a:r>
            <a:r>
              <a:rPr lang="ru-RU" i="1" dirty="0"/>
              <a:t> элементов в постепенно укрупняющиеся подсистемы , а также </a:t>
            </a:r>
            <a:r>
              <a:rPr lang="ru-RU" b="1" i="1" dirty="0"/>
              <a:t>стиль архитектуры</a:t>
            </a:r>
            <a:r>
              <a:rPr lang="ru-RU" i="1" dirty="0"/>
              <a:t> который направляет эту организацию -- элементы и их интерфейсы, взаимодействия и компоновку.</a:t>
            </a:r>
            <a:r>
              <a:rPr lang="ru-RU" dirty="0"/>
              <a:t> (</a:t>
            </a:r>
            <a:r>
              <a:rPr lang="en-US" dirty="0"/>
              <a:t>Philippe </a:t>
            </a:r>
            <a:r>
              <a:rPr lang="en-US" dirty="0" err="1"/>
              <a:t>Kruchten</a:t>
            </a:r>
            <a:r>
              <a:rPr lang="en-US" dirty="0"/>
              <a:t>, </a:t>
            </a:r>
            <a:r>
              <a:rPr lang="en-US" i="1" dirty="0"/>
              <a:t>The Rational Unified Process: An Introduction</a:t>
            </a:r>
            <a:r>
              <a:rPr lang="ru-RU" i="1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22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архитектуры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Общее решение проблемы проектирования архитектуры системы</a:t>
            </a:r>
          </a:p>
          <a:p>
            <a:r>
              <a:rPr lang="en-US" dirty="0"/>
              <a:t>NB! </a:t>
            </a:r>
            <a:r>
              <a:rPr lang="ru-RU" dirty="0"/>
              <a:t>Шаблон архитектуры системы не определяет полную архитектуру системы, а только некоторую часть</a:t>
            </a:r>
          </a:p>
          <a:p>
            <a:r>
              <a:rPr lang="ru-RU" dirty="0"/>
              <a:t>Различные архитектуры могут использовать одинаковые архитектурные шаблоны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5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 </a:t>
            </a:r>
            <a:r>
              <a:rPr lang="en-US" dirty="0" smtClean="0"/>
              <a:t>– Single Responsibility (</a:t>
            </a:r>
            <a:r>
              <a:rPr lang="ru-RU" dirty="0" smtClean="0"/>
              <a:t>единственной ответственности)</a:t>
            </a:r>
            <a:endParaRPr lang="en-US" dirty="0" smtClean="0"/>
          </a:p>
          <a:p>
            <a:r>
              <a:rPr lang="en-US" b="1" dirty="0" smtClean="0"/>
              <a:t>O </a:t>
            </a:r>
            <a:r>
              <a:rPr lang="en-US" dirty="0" smtClean="0"/>
              <a:t>– Open-closed</a:t>
            </a:r>
            <a:r>
              <a:rPr lang="ru-RU" dirty="0" smtClean="0"/>
              <a:t> (открытости/закрытости)</a:t>
            </a:r>
            <a:endParaRPr lang="en-US" dirty="0" smtClean="0"/>
          </a:p>
          <a:p>
            <a:r>
              <a:rPr lang="en-US" b="1" dirty="0" smtClean="0"/>
              <a:t>L</a:t>
            </a:r>
            <a:r>
              <a:rPr lang="en-US" dirty="0" smtClean="0"/>
              <a:t> – </a:t>
            </a: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  <a:r>
              <a:rPr lang="ru-RU" dirty="0" smtClean="0"/>
              <a:t> (подстановки Барбары Лисков)</a:t>
            </a:r>
            <a:endParaRPr lang="en-US" dirty="0" smtClean="0"/>
          </a:p>
          <a:p>
            <a:r>
              <a:rPr lang="en-US" b="1" dirty="0" smtClean="0"/>
              <a:t>I</a:t>
            </a:r>
            <a:r>
              <a:rPr lang="en-US" dirty="0" smtClean="0"/>
              <a:t> – Interface segregation</a:t>
            </a:r>
            <a:r>
              <a:rPr lang="ru-RU" dirty="0" smtClean="0"/>
              <a:t> (разделения интерфейса)</a:t>
            </a:r>
            <a:endParaRPr lang="en-US" dirty="0" smtClean="0"/>
          </a:p>
          <a:p>
            <a:r>
              <a:rPr lang="en-US" b="1" dirty="0" smtClean="0"/>
              <a:t>D</a:t>
            </a:r>
            <a:r>
              <a:rPr lang="en-US" dirty="0" smtClean="0"/>
              <a:t> – </a:t>
            </a:r>
            <a:r>
              <a:rPr lang="en-US" dirty="0"/>
              <a:t>D</a:t>
            </a:r>
            <a:r>
              <a:rPr lang="en-US" dirty="0" smtClean="0"/>
              <a:t>ependency inversion</a:t>
            </a:r>
            <a:r>
              <a:rPr lang="ru-RU" dirty="0" smtClean="0"/>
              <a:t> (инверсии зависимостей)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dirty="0" smtClean="0"/>
              <a:t>Роберт Мартин (200</a:t>
            </a:r>
            <a:r>
              <a:rPr lang="en-US" dirty="0" smtClean="0"/>
              <a:t>0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70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единственной ответственности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«Существует лишь одна причина, приводящая к появлению класса»</a:t>
            </a:r>
          </a:p>
          <a:p>
            <a:pPr marL="0" indent="0" algn="r">
              <a:buNone/>
            </a:pPr>
            <a:r>
              <a:rPr lang="ru-RU" dirty="0" smtClean="0"/>
              <a:t>Р. Мартин</a:t>
            </a:r>
          </a:p>
          <a:p>
            <a:r>
              <a:rPr lang="ru-RU" dirty="0" smtClean="0"/>
              <a:t>Каждый объект должен иметь только одну ответственность и эта ответственность должна быть полностью инкапсулирована в класс</a:t>
            </a:r>
            <a:endParaRPr lang="en-US" dirty="0" smtClean="0"/>
          </a:p>
          <a:p>
            <a:r>
              <a:rPr lang="ru-RU" dirty="0" smtClean="0"/>
              <a:t>Каждый класс и модуль в системе должны содержать только одну задачу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38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единственной ответственности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5" y="2637432"/>
            <a:ext cx="11051223" cy="3145182"/>
          </a:xfrm>
        </p:spPr>
      </p:pic>
    </p:spTree>
    <p:extLst>
      <p:ext uri="{BB962C8B-B14F-4D97-AF65-F5344CB8AC3E}">
        <p14:creationId xmlns:p14="http://schemas.microsoft.com/office/powerpoint/2010/main" val="298545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«Программные сущности (классы, модули и т.д.) </a:t>
            </a:r>
            <a:r>
              <a:rPr lang="ru-RU" dirty="0"/>
              <a:t>должны быть открыты для расширения, но закрыты для модификации</a:t>
            </a:r>
            <a:r>
              <a:rPr lang="ru-RU" dirty="0" smtClean="0"/>
              <a:t>.»</a:t>
            </a:r>
          </a:p>
          <a:p>
            <a:pPr marL="0" indent="0" algn="r">
              <a:buNone/>
            </a:pPr>
            <a:r>
              <a:rPr lang="ru-RU" dirty="0" smtClean="0"/>
              <a:t>Р. Мартин</a:t>
            </a:r>
          </a:p>
          <a:p>
            <a:r>
              <a:rPr lang="ru-RU" dirty="0"/>
              <a:t>открыты для расширения: означает, что поведение сущности может быть расширено, путём создания новых типов сущностей.</a:t>
            </a:r>
          </a:p>
          <a:p>
            <a:r>
              <a:rPr lang="ru-RU" dirty="0"/>
              <a:t>закрыты для изменения: в результате расширения поведения сущности, не должны вноситься изменения в код, который эти сущности используют.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08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открытости/закрытости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40" y="3097353"/>
            <a:ext cx="11500953" cy="1513284"/>
          </a:xfrm>
        </p:spPr>
      </p:pic>
    </p:spTree>
    <p:extLst>
      <p:ext uri="{BB962C8B-B14F-4D97-AF65-F5344CB8AC3E}">
        <p14:creationId xmlns:p14="http://schemas.microsoft.com/office/powerpoint/2010/main" val="369452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</TotalTime>
  <Words>600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Архитектура приложения</vt:lpstr>
      <vt:lpstr>Определение (IEEE)</vt:lpstr>
      <vt:lpstr>Определение (Philippe Kruchten)</vt:lpstr>
      <vt:lpstr>Шаблоны архитектуры</vt:lpstr>
      <vt:lpstr>Принципы SOLID</vt:lpstr>
      <vt:lpstr>Принцип единственной ответственности</vt:lpstr>
      <vt:lpstr>Принцип единственной ответственности</vt:lpstr>
      <vt:lpstr>Принцип открытости/закрытости</vt:lpstr>
      <vt:lpstr>Принцип открытости/закрытости</vt:lpstr>
      <vt:lpstr>Принцип подстановки Барбары Лисков</vt:lpstr>
      <vt:lpstr>Принцип подстановки Барбары Лисков</vt:lpstr>
      <vt:lpstr>Принцип разделения интерфейса</vt:lpstr>
      <vt:lpstr>Принцип разделения интерфейса</vt:lpstr>
      <vt:lpstr>Принцип инверсии зависимостей</vt:lpstr>
      <vt:lpstr>Критерии «хорошей» системы</vt:lpstr>
      <vt:lpstr>Критерии «плохой» системы</vt:lpstr>
      <vt:lpstr>Принципы проектирования</vt:lpstr>
      <vt:lpstr>Принципы проектирования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приложения</dc:title>
  <dc:creator>Михаил Тюлюбаев</dc:creator>
  <cp:lastModifiedBy>Михаил Тюлюбаев</cp:lastModifiedBy>
  <cp:revision>52</cp:revision>
  <dcterms:created xsi:type="dcterms:W3CDTF">2017-02-20T15:29:42Z</dcterms:created>
  <dcterms:modified xsi:type="dcterms:W3CDTF">2017-02-20T16:49:15Z</dcterms:modified>
</cp:coreProperties>
</file>