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60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5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11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Связи/отношения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Первичный ключ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Поле (несколько полей) однозначно идентифицирующие запись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Стараться делать как можно меньшим по размеру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1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Нет связей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Актуальность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Целостность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3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Связи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Обеспечивают </a:t>
            </a:r>
            <a:r>
              <a:rPr lang="ru-RU" dirty="0">
                <a:latin typeface="Century Gothic" panose="020B0502020202020204" pitchFamily="34" charset="0"/>
              </a:rPr>
              <a:t>целостность данных, чтобы в базе данных не было потерянных </a:t>
            </a:r>
            <a:r>
              <a:rPr lang="ru-RU" dirty="0" smtClean="0">
                <a:latin typeface="Century Gothic" panose="020B0502020202020204" pitchFamily="34" charset="0"/>
              </a:rPr>
              <a:t>записей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Типы связей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Один к одному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Один ко многим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Многие ко многим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1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Один к одному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Паспорт РФ – гражданин РФ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Набор генов – человек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Посылка на почте – трек номер посылки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7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Один ко многим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Домашние животные – семья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Яндекс диск – пользователь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Профиль – направление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252589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MySQL </a:t>
            </a:r>
            <a:r>
              <a:rPr lang="ru-RU" dirty="0" smtClean="0">
                <a:latin typeface="Century Gothic" panose="020B0502020202020204" pitchFamily="34" charset="0"/>
              </a:rPr>
              <a:t>1-к-</a:t>
            </a:r>
            <a:r>
              <a:rPr lang="en-US" dirty="0">
                <a:latin typeface="Century Gothic" panose="020B0502020202020204" pitchFamily="34" charset="0"/>
              </a:rPr>
              <a:t>1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CREATE TABLE t1 (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id INT PRIMARY KEY AUTO_INCREMENT,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  title VARCHAR(30)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CREATE TABLE t2 (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id INT PRIMARY </a:t>
            </a:r>
            <a:r>
              <a:rPr lang="en-US" dirty="0" smtClean="0">
                <a:latin typeface="Century Gothic" panose="020B0502020202020204" pitchFamily="34" charset="0"/>
              </a:rPr>
              <a:t>KEY,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description VARCHAR(200),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FOREIGN </a:t>
            </a:r>
            <a:r>
              <a:rPr lang="en-US" dirty="0">
                <a:latin typeface="Century Gothic" panose="020B0502020202020204" pitchFamily="34" charset="0"/>
              </a:rPr>
              <a:t>KEY </a:t>
            </a:r>
            <a:r>
              <a:rPr lang="en-US" dirty="0" smtClean="0">
                <a:latin typeface="Century Gothic" panose="020B0502020202020204" pitchFamily="34" charset="0"/>
              </a:rPr>
              <a:t>(</a:t>
            </a:r>
            <a:r>
              <a:rPr lang="en-US" dirty="0">
                <a:latin typeface="Century Gothic" panose="020B0502020202020204" pitchFamily="34" charset="0"/>
              </a:rPr>
              <a:t>id</a:t>
            </a:r>
            <a:r>
              <a:rPr lang="en-US" dirty="0" smtClean="0">
                <a:latin typeface="Century Gothic" panose="020B0502020202020204" pitchFamily="34" charset="0"/>
              </a:rPr>
              <a:t>)  </a:t>
            </a:r>
            <a:r>
              <a:rPr lang="en-US" dirty="0">
                <a:latin typeface="Century Gothic" panose="020B0502020202020204" pitchFamily="34" charset="0"/>
              </a:rPr>
              <a:t>REFERENCES </a:t>
            </a:r>
            <a:r>
              <a:rPr lang="en-US" dirty="0" smtClean="0">
                <a:latin typeface="Century Gothic" panose="020B0502020202020204" pitchFamily="34" charset="0"/>
              </a:rPr>
              <a:t>t1(Id)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751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MySQL </a:t>
            </a:r>
            <a:r>
              <a:rPr lang="ru-RU" dirty="0" smtClean="0">
                <a:latin typeface="Century Gothic" panose="020B0502020202020204" pitchFamily="34" charset="0"/>
              </a:rPr>
              <a:t>1-к-</a:t>
            </a:r>
            <a:r>
              <a:rPr lang="en-US" dirty="0" smtClean="0">
                <a:latin typeface="Century Gothic" panose="020B0502020202020204" pitchFamily="34" charset="0"/>
              </a:rPr>
              <a:t>n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CREATE TABLE t1 (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id INT PRIMARY KEY AUTO_INCREMENT,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  title VARCHAR(30)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CREATE TABLE t2 (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id INT PRIMARY KEY AUTO_INCREMENT,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description VARCHAR(200),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title_id</a:t>
            </a:r>
            <a:r>
              <a:rPr lang="en-US" dirty="0" smtClean="0">
                <a:latin typeface="Century Gothic" panose="020B0502020202020204" pitchFamily="34" charset="0"/>
              </a:rPr>
              <a:t> INT,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 FOREIGN KEY </a:t>
            </a:r>
            <a:r>
              <a:rPr lang="en-US" dirty="0" smtClean="0">
                <a:latin typeface="Century Gothic" panose="020B0502020202020204" pitchFamily="34" charset="0"/>
              </a:rPr>
              <a:t>(</a:t>
            </a:r>
            <a:r>
              <a:rPr lang="en-US" dirty="0" err="1" smtClean="0">
                <a:latin typeface="Century Gothic" panose="020B0502020202020204" pitchFamily="34" charset="0"/>
              </a:rPr>
              <a:t>title_id</a:t>
            </a:r>
            <a:r>
              <a:rPr lang="en-US" dirty="0" smtClean="0">
                <a:latin typeface="Century Gothic" panose="020B0502020202020204" pitchFamily="34" charset="0"/>
              </a:rPr>
              <a:t>)  </a:t>
            </a:r>
            <a:r>
              <a:rPr lang="en-US" dirty="0">
                <a:latin typeface="Century Gothic" panose="020B0502020202020204" pitchFamily="34" charset="0"/>
              </a:rPr>
              <a:t>REFERENCES </a:t>
            </a:r>
            <a:r>
              <a:rPr lang="en-US" dirty="0" smtClean="0">
                <a:latin typeface="Century Gothic" panose="020B0502020202020204" pitchFamily="34" charset="0"/>
              </a:rPr>
              <a:t>t1(Id)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279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Просмотр связей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Database – Reverse Engineer</a:t>
            </a:r>
          </a:p>
        </p:txBody>
      </p:sp>
    </p:spTree>
    <p:extLst>
      <p:ext uri="{BB962C8B-B14F-4D97-AF65-F5344CB8AC3E}">
        <p14:creationId xmlns:p14="http://schemas.microsoft.com/office/powerpoint/2010/main" val="412533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11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Связи/отношения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5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ACID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Atomicity</a:t>
            </a:r>
            <a:r>
              <a:rPr lang="ru-RU" dirty="0" smtClean="0">
                <a:latin typeface="Century Gothic" panose="020B0502020202020204" pitchFamily="34" charset="0"/>
              </a:rPr>
              <a:t>		Атомарность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Consistency</a:t>
            </a:r>
            <a:r>
              <a:rPr lang="ru-RU" dirty="0" smtClean="0">
                <a:latin typeface="Century Gothic" panose="020B0502020202020204" pitchFamily="34" charset="0"/>
              </a:rPr>
              <a:t>		Согласованность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Isolation</a:t>
            </a:r>
            <a:r>
              <a:rPr lang="ru-RU" dirty="0" smtClean="0">
                <a:latin typeface="Century Gothic" panose="020B0502020202020204" pitchFamily="34" charset="0"/>
              </a:rPr>
              <a:t>			Изолированность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Durability</a:t>
            </a:r>
            <a:r>
              <a:rPr lang="ru-RU" dirty="0" smtClean="0">
                <a:latin typeface="Century Gothic" panose="020B0502020202020204" pitchFamily="34" charset="0"/>
              </a:rPr>
              <a:t>			Прочность/надёжность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Атомарность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Н</a:t>
            </a:r>
            <a:r>
              <a:rPr lang="ru-RU" dirty="0" smtClean="0">
                <a:latin typeface="Century Gothic" panose="020B0502020202020204" pitchFamily="34" charset="0"/>
              </a:rPr>
              <a:t>икакая </a:t>
            </a:r>
            <a:r>
              <a:rPr lang="ru-RU" dirty="0">
                <a:latin typeface="Century Gothic" panose="020B0502020202020204" pitchFamily="34" charset="0"/>
              </a:rPr>
              <a:t>транзакция не будет зафиксирована в системе </a:t>
            </a:r>
            <a:r>
              <a:rPr lang="ru-RU" dirty="0" smtClean="0">
                <a:latin typeface="Century Gothic" panose="020B0502020202020204" pitchFamily="34" charset="0"/>
              </a:rPr>
              <a:t>частично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Либо </a:t>
            </a:r>
            <a:r>
              <a:rPr lang="ru-RU" dirty="0">
                <a:latin typeface="Century Gothic" panose="020B0502020202020204" pitchFamily="34" charset="0"/>
              </a:rPr>
              <a:t>выполнены все её подоперации, либо не выполнено ни </a:t>
            </a:r>
            <a:r>
              <a:rPr lang="ru-RU" dirty="0" smtClean="0">
                <a:latin typeface="Century Gothic" panose="020B0502020202020204" pitchFamily="34" charset="0"/>
              </a:rPr>
              <a:t>одной</a:t>
            </a:r>
          </a:p>
        </p:txBody>
      </p:sp>
    </p:spTree>
    <p:extLst>
      <p:ext uri="{BB962C8B-B14F-4D97-AF65-F5344CB8AC3E}">
        <p14:creationId xmlns:p14="http://schemas.microsoft.com/office/powerpoint/2010/main" val="83649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Согласованность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Каждая </a:t>
            </a:r>
            <a:r>
              <a:rPr lang="ru-RU" dirty="0">
                <a:latin typeface="Century Gothic" panose="020B0502020202020204" pitchFamily="34" charset="0"/>
              </a:rPr>
              <a:t>успешная транзакция по определению фиксирует только допустимые </a:t>
            </a:r>
            <a:r>
              <a:rPr lang="ru-RU" dirty="0" smtClean="0">
                <a:latin typeface="Century Gothic" panose="020B0502020202020204" pitchFamily="34" charset="0"/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65545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Согласованность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В </a:t>
            </a:r>
            <a:r>
              <a:rPr lang="ru-RU" dirty="0">
                <a:latin typeface="Century Gothic" panose="020B0502020202020204" pitchFamily="34" charset="0"/>
              </a:rPr>
              <a:t>банковской системе может существовать требование равенства суммы, списываемой с одного счёта, сумме, зачисляемой на </a:t>
            </a:r>
            <a:r>
              <a:rPr lang="ru-RU" dirty="0" smtClean="0">
                <a:latin typeface="Century Gothic" panose="020B0502020202020204" pitchFamily="34" charset="0"/>
              </a:rPr>
              <a:t>другой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Это </a:t>
            </a:r>
            <a:r>
              <a:rPr lang="ru-RU" dirty="0">
                <a:latin typeface="Century Gothic" panose="020B0502020202020204" pitchFamily="34" charset="0"/>
              </a:rPr>
              <a:t>бизнес-правило и оно не может быть гарантировано только проверками целостности, его должны соблюсти программисты при написании кода </a:t>
            </a:r>
            <a:r>
              <a:rPr lang="ru-RU" dirty="0" smtClean="0">
                <a:latin typeface="Century Gothic" panose="020B0502020202020204" pitchFamily="34" charset="0"/>
              </a:rPr>
              <a:t>транзакций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Транзакция </a:t>
            </a:r>
            <a:r>
              <a:rPr lang="ru-RU" dirty="0">
                <a:latin typeface="Century Gothic" panose="020B0502020202020204" pitchFamily="34" charset="0"/>
              </a:rPr>
              <a:t>произведёт списание, но не произведёт </a:t>
            </a:r>
            <a:r>
              <a:rPr lang="ru-RU" dirty="0" smtClean="0">
                <a:latin typeface="Century Gothic" panose="020B0502020202020204" pitchFamily="34" charset="0"/>
              </a:rPr>
              <a:t>зачисления – некорректное состояние системы, свойство </a:t>
            </a:r>
            <a:r>
              <a:rPr lang="ru-RU" dirty="0">
                <a:latin typeface="Century Gothic" panose="020B0502020202020204" pitchFamily="34" charset="0"/>
              </a:rPr>
              <a:t>согласованности </a:t>
            </a:r>
            <a:r>
              <a:rPr lang="ru-RU" dirty="0" smtClean="0">
                <a:latin typeface="Century Gothic" panose="020B0502020202020204" pitchFamily="34" charset="0"/>
              </a:rPr>
              <a:t>нарушено</a:t>
            </a:r>
          </a:p>
        </p:txBody>
      </p:sp>
    </p:spTree>
    <p:extLst>
      <p:ext uri="{BB962C8B-B14F-4D97-AF65-F5344CB8AC3E}">
        <p14:creationId xmlns:p14="http://schemas.microsoft.com/office/powerpoint/2010/main" val="312231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Согласованность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ходе выполнения транзакции согласованности не </a:t>
            </a:r>
            <a:r>
              <a:rPr lang="ru-RU" dirty="0" smtClean="0">
                <a:latin typeface="Century Gothic" panose="020B0502020202020204" pitchFamily="34" charset="0"/>
              </a:rPr>
              <a:t>требуется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В </a:t>
            </a:r>
            <a:r>
              <a:rPr lang="ru-RU" dirty="0">
                <a:latin typeface="Century Gothic" panose="020B0502020202020204" pitchFamily="34" charset="0"/>
              </a:rPr>
              <a:t>нашем примере списание и зачисление будут, скорее всего, двумя разными </a:t>
            </a:r>
            <a:r>
              <a:rPr lang="ru-RU" dirty="0" smtClean="0">
                <a:latin typeface="Century Gothic" panose="020B0502020202020204" pitchFamily="34" charset="0"/>
              </a:rPr>
              <a:t>подоперациями:</a:t>
            </a:r>
            <a:br>
              <a:rPr lang="ru-RU" dirty="0" smtClean="0">
                <a:latin typeface="Century Gothic" panose="020B0502020202020204" pitchFamily="34" charset="0"/>
              </a:rPr>
            </a:br>
            <a:r>
              <a:rPr lang="ru-RU" dirty="0">
                <a:latin typeface="Century Gothic" panose="020B0502020202020204" pitchFamily="34" charset="0"/>
              </a:rPr>
              <a:t/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1. несогласованность при списывании</a:t>
            </a:r>
            <a:r>
              <a:rPr lang="ru-RU" dirty="0">
                <a:latin typeface="Century Gothic" panose="020B0502020202020204" pitchFamily="34" charset="0"/>
              </a:rPr>
              <a:t/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2. согласованность при зачислении</a:t>
            </a:r>
          </a:p>
        </p:txBody>
      </p:sp>
    </p:spTree>
    <p:extLst>
      <p:ext uri="{BB962C8B-B14F-4D97-AF65-F5344CB8AC3E}">
        <p14:creationId xmlns:p14="http://schemas.microsoft.com/office/powerpoint/2010/main" val="9717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Изолированность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Во время выполнения транзакции параллельные транзакции не должны оказывать влияния на её </a:t>
            </a:r>
            <a:r>
              <a:rPr lang="ru-RU" dirty="0" smtClean="0">
                <a:latin typeface="Century Gothic" panose="020B0502020202020204" pitchFamily="34" charset="0"/>
              </a:rPr>
              <a:t>результат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Изолированность </a:t>
            </a:r>
            <a:r>
              <a:rPr lang="ru-RU" dirty="0">
                <a:latin typeface="Century Gothic" panose="020B0502020202020204" pitchFamily="34" charset="0"/>
              </a:rPr>
              <a:t>— требование дорогое, поэтому в реальных БД существуют режимы, не полностью изолирующие </a:t>
            </a:r>
            <a:r>
              <a:rPr lang="ru-RU" dirty="0" smtClean="0">
                <a:latin typeface="Century Gothic" panose="020B0502020202020204" pitchFamily="34" charset="0"/>
              </a:rPr>
              <a:t>транзакцию</a:t>
            </a:r>
          </a:p>
        </p:txBody>
      </p:sp>
    </p:spTree>
    <p:extLst>
      <p:ext uri="{BB962C8B-B14F-4D97-AF65-F5344CB8AC3E}">
        <p14:creationId xmlns:p14="http://schemas.microsoft.com/office/powerpoint/2010/main" val="217754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Надёжность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Независимо от проблем на нижних уровнях </a:t>
            </a:r>
            <a:r>
              <a:rPr lang="ru-RU" dirty="0" smtClean="0">
                <a:latin typeface="Century Gothic" panose="020B0502020202020204" pitchFamily="34" charset="0"/>
              </a:rPr>
              <a:t>(обесточивание системы, сбои </a:t>
            </a:r>
            <a:r>
              <a:rPr lang="ru-RU" dirty="0">
                <a:latin typeface="Century Gothic" panose="020B0502020202020204" pitchFamily="34" charset="0"/>
              </a:rPr>
              <a:t>в оборудовании) изменения, сделанные успешно завершённой транзакцией, должны остаться сохранёнными после возвращения системы в </a:t>
            </a:r>
            <a:r>
              <a:rPr lang="ru-RU" dirty="0" smtClean="0">
                <a:latin typeface="Century Gothic" panose="020B0502020202020204" pitchFamily="34" charset="0"/>
              </a:rPr>
              <a:t>работу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Если </a:t>
            </a:r>
            <a:r>
              <a:rPr lang="ru-RU" dirty="0">
                <a:latin typeface="Century Gothic" panose="020B0502020202020204" pitchFamily="34" charset="0"/>
              </a:rPr>
              <a:t>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</a:t>
            </a:r>
            <a:r>
              <a:rPr lang="ru-RU" dirty="0" smtClean="0">
                <a:latin typeface="Century Gothic" panose="020B0502020202020204" pitchFamily="34" charset="0"/>
              </a:rPr>
              <a:t>сбоя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9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Несколько таблиц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SELECT * FROM </a:t>
            </a:r>
            <a:r>
              <a:rPr lang="en-US" dirty="0" smtClean="0">
                <a:latin typeface="Century Gothic" panose="020B0502020202020204" pitchFamily="34" charset="0"/>
              </a:rPr>
              <a:t>table-name1, table-name2;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07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390</Words>
  <Application>Microsoft Office PowerPoint</Application>
  <PresentationFormat>Широкоэкранный</PresentationFormat>
  <Paragraphs>98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Тема Office</vt:lpstr>
      <vt:lpstr>Базы данных</vt:lpstr>
      <vt:lpstr>ACID</vt:lpstr>
      <vt:lpstr>Атомарность</vt:lpstr>
      <vt:lpstr>Согласованность</vt:lpstr>
      <vt:lpstr>Согласованность</vt:lpstr>
      <vt:lpstr>Согласованность</vt:lpstr>
      <vt:lpstr>Изолированность</vt:lpstr>
      <vt:lpstr>Надёжность</vt:lpstr>
      <vt:lpstr>Несколько таблиц</vt:lpstr>
      <vt:lpstr>Первичный ключ</vt:lpstr>
      <vt:lpstr>Нет связей</vt:lpstr>
      <vt:lpstr>Связи</vt:lpstr>
      <vt:lpstr>Типы связей</vt:lpstr>
      <vt:lpstr>Один к одному</vt:lpstr>
      <vt:lpstr>Один ко многим</vt:lpstr>
      <vt:lpstr>MySQL 1-к-1</vt:lpstr>
      <vt:lpstr>MySQL 1-к-n</vt:lpstr>
      <vt:lpstr>Просмотр связей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196</cp:revision>
  <dcterms:created xsi:type="dcterms:W3CDTF">2022-05-24T13:04:17Z</dcterms:created>
  <dcterms:modified xsi:type="dcterms:W3CDTF">2022-06-01T15:07:03Z</dcterms:modified>
</cp:coreProperties>
</file>