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3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77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86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70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9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6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37B1-BC97-4314-A998-E656635DF6B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D382-4FFA-4528-8656-47B80434B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3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</a:t>
            </a:r>
            <a:r>
              <a:rPr lang="ru-RU" dirty="0" smtClean="0">
                <a:latin typeface="Century Gothic" panose="020B0502020202020204" pitchFamily="34" charset="0"/>
              </a:rPr>
              <a:t>2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Нормализация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1 НФ</a:t>
            </a:r>
            <a:endParaRPr lang="ru-RU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287899"/>
              </p:ext>
            </p:extLst>
          </p:nvPr>
        </p:nvGraphicFramePr>
        <p:xfrm>
          <a:off x="838200" y="1825625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6294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75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none" dirty="0" smtClean="0">
                          <a:latin typeface="Century Gothic" panose="020B0502020202020204" pitchFamily="34" charset="0"/>
                        </a:rPr>
                        <a:t>Фирма</a:t>
                      </a:r>
                      <a:endParaRPr lang="ru-RU" sz="2800" u="none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u="none" dirty="0" smtClean="0">
                          <a:latin typeface="Century Gothic" panose="020B0502020202020204" pitchFamily="34" charset="0"/>
                        </a:rPr>
                        <a:t>Модели</a:t>
                      </a:r>
                      <a:endParaRPr lang="ru-RU" sz="2800" u="none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7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M5</a:t>
                      </a:r>
                      <a:endParaRPr lang="en-US" sz="2800" baseline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6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X5M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1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Nissan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GT-R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13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  <a:r>
              <a:rPr lang="ru-RU" dirty="0" smtClean="0">
                <a:latin typeface="Century Gothic" panose="020B0502020202020204" pitchFamily="34" charset="0"/>
              </a:rPr>
              <a:t> НФ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1 </a:t>
            </a:r>
            <a:r>
              <a:rPr lang="ru-RU" dirty="0" smtClean="0">
                <a:latin typeface="Century Gothic" panose="020B0502020202020204" pitchFamily="34" charset="0"/>
              </a:rPr>
              <a:t>НФ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Все </a:t>
            </a:r>
            <a:r>
              <a:rPr lang="ru-RU" dirty="0" err="1" smtClean="0">
                <a:latin typeface="Century Gothic" panose="020B0502020202020204" pitchFamily="34" charset="0"/>
              </a:rPr>
              <a:t>неключевые</a:t>
            </a:r>
            <a:r>
              <a:rPr lang="ru-RU" dirty="0" smtClean="0">
                <a:latin typeface="Century Gothic" panose="020B0502020202020204" pitchFamily="34" charset="0"/>
              </a:rPr>
              <a:t> атрибуты зависят от первичного ключа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0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2 НФ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1 НФ есть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Цена зависит от фирмы и модели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Скидка зависит только от фирмы</a:t>
            </a:r>
            <a:endParaRPr lang="ru-RU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90288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6294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75809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6117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6045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Фирма</a:t>
                      </a:r>
                      <a:endParaRPr lang="ru-RU" sz="2800" u="sng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Модели</a:t>
                      </a:r>
                      <a:endParaRPr lang="ru-RU" sz="2800" u="sng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Цена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Скидка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7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M5</a:t>
                      </a:r>
                      <a:endParaRPr lang="en-US" sz="2800" baseline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aseline="0" dirty="0" smtClean="0">
                          <a:latin typeface="Century Gothic" panose="020B0502020202020204" pitchFamily="34" charset="0"/>
                        </a:rPr>
                        <a:t>5 500 000</a:t>
                      </a:r>
                      <a:endParaRPr lang="en-US" sz="2800" baseline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aseline="0" dirty="0" smtClean="0">
                          <a:latin typeface="Century Gothic" panose="020B0502020202020204" pitchFamily="34" charset="0"/>
                        </a:rPr>
                        <a:t>5%</a:t>
                      </a:r>
                      <a:endParaRPr lang="en-US" sz="2800" baseline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6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X5M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6 000 000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5%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1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2 500 000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5%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Nissan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GT-R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5 000 000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10%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03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2 НФ</a:t>
            </a:r>
            <a:endParaRPr lang="ru-RU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57646"/>
              </p:ext>
            </p:extLst>
          </p:nvPr>
        </p:nvGraphicFramePr>
        <p:xfrm>
          <a:off x="838200" y="1690688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6294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475809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56117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Фирма</a:t>
                      </a:r>
                      <a:endParaRPr lang="ru-RU" sz="2800" u="sng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Модели</a:t>
                      </a:r>
                      <a:endParaRPr lang="ru-RU" sz="2800" u="sng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Цена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7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M5</a:t>
                      </a:r>
                      <a:endParaRPr lang="en-US" sz="2800" baseline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aseline="0" dirty="0" smtClean="0">
                          <a:latin typeface="Century Gothic" panose="020B0502020202020204" pitchFamily="34" charset="0"/>
                        </a:rPr>
                        <a:t>5 500 000</a:t>
                      </a:r>
                      <a:endParaRPr lang="en-US" sz="2800" baseline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6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X5M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6 000 000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1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2 500 000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00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Nissan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GT-R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5 000 000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8565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8357"/>
              </p:ext>
            </p:extLst>
          </p:nvPr>
        </p:nvGraphicFramePr>
        <p:xfrm>
          <a:off x="1600200" y="4494531"/>
          <a:ext cx="8128000" cy="155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368903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81202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Фирма</a:t>
                      </a:r>
                      <a:endParaRPr lang="ru-RU" sz="2800" u="sng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Скидка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5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5%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69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Nissan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10%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04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77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3</a:t>
            </a:r>
            <a:r>
              <a:rPr lang="ru-RU" dirty="0" smtClean="0">
                <a:latin typeface="Century Gothic" panose="020B0502020202020204" pitchFamily="34" charset="0"/>
              </a:rPr>
              <a:t> НФ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2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НФ</a:t>
            </a: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Вынести все </a:t>
            </a:r>
            <a:r>
              <a:rPr lang="ru-RU" dirty="0" err="1" smtClean="0">
                <a:latin typeface="Century Gothic" panose="020B0502020202020204" pitchFamily="34" charset="0"/>
              </a:rPr>
              <a:t>неключевые</a:t>
            </a:r>
            <a:r>
              <a:rPr lang="ru-RU" dirty="0" smtClean="0">
                <a:latin typeface="Century Gothic" panose="020B0502020202020204" pitchFamily="34" charset="0"/>
              </a:rPr>
              <a:t> поля, содержимое которых может относиться к нескольким записям таблицы, в отдельные таблицы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1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3</a:t>
            </a:r>
            <a:r>
              <a:rPr lang="ru-RU" dirty="0" smtClean="0">
                <a:latin typeface="Century Gothic" panose="020B0502020202020204" pitchFamily="34" charset="0"/>
              </a:rPr>
              <a:t> НФ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Модель – ПК. У моделей телефонов нет. Телефон зависит только от магазина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Модель → Магазин, Магазин </a:t>
            </a:r>
            <a:r>
              <a:rPr lang="ru-RU" dirty="0">
                <a:latin typeface="Century Gothic" panose="020B0502020202020204" pitchFamily="34" charset="0"/>
              </a:rPr>
              <a:t>→ </a:t>
            </a:r>
            <a:r>
              <a:rPr lang="ru-RU" dirty="0" smtClean="0">
                <a:latin typeface="Century Gothic" panose="020B0502020202020204" pitchFamily="34" charset="0"/>
              </a:rPr>
              <a:t>Телефон,</a:t>
            </a:r>
            <a:br>
              <a:rPr lang="ru-RU" dirty="0" smtClean="0">
                <a:latin typeface="Century Gothic" panose="020B0502020202020204" pitchFamily="34" charset="0"/>
              </a:rPr>
            </a:br>
            <a:r>
              <a:rPr lang="ru-RU" dirty="0" smtClean="0">
                <a:latin typeface="Century Gothic" panose="020B0502020202020204" pitchFamily="34" charset="0"/>
              </a:rPr>
              <a:t>Модель </a:t>
            </a:r>
            <a:r>
              <a:rPr lang="ru-RU" dirty="0">
                <a:latin typeface="Century Gothic" panose="020B0502020202020204" pitchFamily="34" charset="0"/>
              </a:rPr>
              <a:t>→ </a:t>
            </a:r>
            <a:r>
              <a:rPr lang="ru-RU" dirty="0" smtClean="0">
                <a:latin typeface="Century Gothic" panose="020B0502020202020204" pitchFamily="34" charset="0"/>
              </a:rPr>
              <a:t>Телефон</a:t>
            </a:r>
            <a:endParaRPr lang="ru-RU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351389"/>
              </p:ext>
            </p:extLst>
          </p:nvPr>
        </p:nvGraphicFramePr>
        <p:xfrm>
          <a:off x="838200" y="1690688"/>
          <a:ext cx="10515600" cy="2072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814432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165791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3598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Модель</a:t>
                      </a:r>
                      <a:endParaRPr lang="ru-RU" sz="2800" u="sng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Магазин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Телефон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8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Риал-авто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87-33-98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3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Audi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Риал-авто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87-33-98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Nissan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err="1" smtClean="0">
                          <a:latin typeface="Century Gothic" panose="020B0502020202020204" pitchFamily="34" charset="0"/>
                        </a:rPr>
                        <a:t>Некст</a:t>
                      </a: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-авто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94-54-12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381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3</a:t>
            </a:r>
            <a:r>
              <a:rPr lang="ru-RU" dirty="0" smtClean="0">
                <a:latin typeface="Century Gothic" panose="020B0502020202020204" pitchFamily="34" charset="0"/>
              </a:rPr>
              <a:t> НФ</a:t>
            </a:r>
            <a:endParaRPr lang="ru-RU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988525"/>
              </p:ext>
            </p:extLst>
          </p:nvPr>
        </p:nvGraphicFramePr>
        <p:xfrm>
          <a:off x="838200" y="1690688"/>
          <a:ext cx="10515600" cy="2072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814432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1657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Модель</a:t>
                      </a:r>
                      <a:endParaRPr lang="ru-RU" sz="2800" u="sng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Магазин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8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Риал-авто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3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Audi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Риал-авто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8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Nissan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err="1" smtClean="0">
                          <a:latin typeface="Century Gothic" panose="020B0502020202020204" pitchFamily="34" charset="0"/>
                        </a:rPr>
                        <a:t>Некст</a:t>
                      </a: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-авто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7660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63341"/>
              </p:ext>
            </p:extLst>
          </p:nvPr>
        </p:nvGraphicFramePr>
        <p:xfrm>
          <a:off x="838200" y="4114800"/>
          <a:ext cx="10515600" cy="155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814432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1657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Магазин</a:t>
                      </a:r>
                      <a:endParaRPr lang="ru-RU" sz="2800" u="sng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Телефон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8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Риал-авто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87-33-98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93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err="1" smtClean="0">
                          <a:latin typeface="Century Gothic" panose="020B0502020202020204" pitchFamily="34" charset="0"/>
                        </a:rPr>
                        <a:t>Некст</a:t>
                      </a: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-авто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94-54-12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97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8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НФ </a:t>
            </a:r>
            <a:r>
              <a:rPr lang="ru-RU" dirty="0" err="1" smtClean="0">
                <a:latin typeface="Century Gothic" panose="020B0502020202020204" pitchFamily="34" charset="0"/>
              </a:rPr>
              <a:t>Бойса</a:t>
            </a:r>
            <a:r>
              <a:rPr lang="ru-RU" dirty="0" smtClean="0">
                <a:latin typeface="Century Gothic" panose="020B0502020202020204" pitchFamily="34" charset="0"/>
              </a:rPr>
              <a:t> Кодда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3 НФ не подходит для следующий отношений: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Отношение имеет два или более потенциальных ключа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Два и более потенциальных ключа являются составными</a:t>
            </a:r>
          </a:p>
          <a:p>
            <a:pPr lvl="1"/>
            <a:r>
              <a:rPr lang="ru-RU" dirty="0" smtClean="0">
                <a:latin typeface="Century Gothic" panose="020B0502020202020204" pitchFamily="34" charset="0"/>
              </a:rPr>
              <a:t>Потенциальные ключи пересекаются (имеют хотя бы 1 общий атрибут)</a:t>
            </a:r>
          </a:p>
        </p:txBody>
      </p:sp>
    </p:spTree>
    <p:extLst>
      <p:ext uri="{BB962C8B-B14F-4D97-AF65-F5344CB8AC3E}">
        <p14:creationId xmlns:p14="http://schemas.microsoft.com/office/powerpoint/2010/main" val="75255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НФ </a:t>
            </a:r>
            <a:r>
              <a:rPr lang="ru-RU" dirty="0" err="1" smtClean="0">
                <a:latin typeface="Century Gothic" panose="020B0502020202020204" pitchFamily="34" charset="0"/>
              </a:rPr>
              <a:t>Бойса</a:t>
            </a:r>
            <a:r>
              <a:rPr lang="ru-RU" dirty="0" smtClean="0">
                <a:latin typeface="Century Gothic" panose="020B0502020202020204" pitchFamily="34" charset="0"/>
              </a:rPr>
              <a:t> Кодда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Бронирование стоянки на день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Тариф имеет уникальное название и зависит от стоянки и льгот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93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НФ </a:t>
            </a:r>
            <a:r>
              <a:rPr lang="ru-RU" dirty="0" err="1" smtClean="0">
                <a:latin typeface="Century Gothic" panose="020B0502020202020204" pitchFamily="34" charset="0"/>
              </a:rPr>
              <a:t>Бойса</a:t>
            </a:r>
            <a:r>
              <a:rPr lang="ru-RU" dirty="0" smtClean="0">
                <a:latin typeface="Century Gothic" panose="020B0502020202020204" pitchFamily="34" charset="0"/>
              </a:rPr>
              <a:t> Кодда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«Бережливый»: стоянка 1 для льготников</a:t>
            </a:r>
          </a:p>
          <a:p>
            <a:r>
              <a:rPr lang="ru-RU" dirty="0">
                <a:latin typeface="Century Gothic" panose="020B0502020202020204" pitchFamily="34" charset="0"/>
              </a:rPr>
              <a:t>«Стандарт»: стоянка 1 для не льготников</a:t>
            </a:r>
          </a:p>
          <a:p>
            <a:r>
              <a:rPr lang="ru-RU" dirty="0">
                <a:latin typeface="Century Gothic" panose="020B0502020202020204" pitchFamily="34" charset="0"/>
              </a:rPr>
              <a:t>«Премиум-А»: стоянка 2 для льготников</a:t>
            </a:r>
          </a:p>
          <a:p>
            <a:r>
              <a:rPr lang="ru-RU" dirty="0">
                <a:latin typeface="Century Gothic" panose="020B0502020202020204" pitchFamily="34" charset="0"/>
              </a:rPr>
              <a:t>«Премиум-В»: стоянка 2 для не </a:t>
            </a:r>
            <a:r>
              <a:rPr lang="ru-RU" dirty="0" smtClean="0">
                <a:latin typeface="Century Gothic" panose="020B0502020202020204" pitchFamily="34" charset="0"/>
              </a:rPr>
              <a:t>льготников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ПК: (Стоянка, время начала), (Стоянка, время окончания), (Тариф время начала), (Тариф, время окончания)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39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Нормализация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Процесс </a:t>
            </a:r>
            <a:r>
              <a:rPr lang="ru-RU" dirty="0">
                <a:latin typeface="Century Gothic" panose="020B0502020202020204" pitchFamily="34" charset="0"/>
              </a:rPr>
              <a:t>позволяющий распределить атрибуты по таблицам</a:t>
            </a:r>
            <a:r>
              <a:rPr lang="ru-RU" dirty="0" smtClean="0">
                <a:latin typeface="Century Gothic" panose="020B0502020202020204" pitchFamily="34" charset="0"/>
              </a:rPr>
              <a:t>, исключая </a:t>
            </a:r>
            <a:r>
              <a:rPr lang="ru-RU" dirty="0">
                <a:latin typeface="Century Gothic" panose="020B0502020202020204" pitchFamily="34" charset="0"/>
              </a:rPr>
              <a:t>их </a:t>
            </a:r>
            <a:r>
              <a:rPr lang="ru-RU" dirty="0" smtClean="0">
                <a:latin typeface="Century Gothic" panose="020B0502020202020204" pitchFamily="34" charset="0"/>
              </a:rPr>
              <a:t>избыточность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Процесс </a:t>
            </a:r>
            <a:r>
              <a:rPr lang="ru-RU" dirty="0">
                <a:latin typeface="Century Gothic" panose="020B0502020202020204" pitchFamily="34" charset="0"/>
              </a:rPr>
              <a:t>проектирования БД с </a:t>
            </a:r>
            <a:r>
              <a:rPr lang="ru-RU" dirty="0" smtClean="0">
                <a:latin typeface="Century Gothic" panose="020B0502020202020204" pitchFamily="34" charset="0"/>
              </a:rPr>
              <a:t>использованием </a:t>
            </a:r>
            <a:r>
              <a:rPr lang="ru-RU" dirty="0">
                <a:latin typeface="Century Gothic" panose="020B0502020202020204" pitchFamily="34" charset="0"/>
              </a:rPr>
              <a:t>метода </a:t>
            </a:r>
            <a:r>
              <a:rPr lang="ru-RU" dirty="0" smtClean="0">
                <a:latin typeface="Century Gothic" panose="020B0502020202020204" pitchFamily="34" charset="0"/>
              </a:rPr>
              <a:t>НФ </a:t>
            </a:r>
            <a:r>
              <a:rPr lang="ru-RU" dirty="0">
                <a:latin typeface="Century Gothic" panose="020B0502020202020204" pitchFamily="34" charset="0"/>
              </a:rPr>
              <a:t>является итерационным </a:t>
            </a:r>
            <a:r>
              <a:rPr lang="ru-RU" dirty="0" smtClean="0">
                <a:latin typeface="Century Gothic" panose="020B0502020202020204" pitchFamily="34" charset="0"/>
              </a:rPr>
              <a:t>и заключается </a:t>
            </a:r>
            <a:r>
              <a:rPr lang="ru-RU" dirty="0">
                <a:latin typeface="Century Gothic" panose="020B0502020202020204" pitchFamily="34" charset="0"/>
              </a:rPr>
              <a:t>в последовательном переводе отношения из 1НФ в НФ более </a:t>
            </a:r>
            <a:r>
              <a:rPr lang="ru-RU" dirty="0" smtClean="0">
                <a:latin typeface="Century Gothic" panose="020B0502020202020204" pitchFamily="34" charset="0"/>
              </a:rPr>
              <a:t>высокого порядка </a:t>
            </a:r>
            <a:r>
              <a:rPr lang="ru-RU" dirty="0">
                <a:latin typeface="Century Gothic" panose="020B0502020202020204" pitchFamily="34" charset="0"/>
              </a:rPr>
              <a:t>по определенным </a:t>
            </a:r>
            <a:r>
              <a:rPr lang="ru-RU" dirty="0" smtClean="0">
                <a:latin typeface="Century Gothic" panose="020B0502020202020204" pitchFamily="34" charset="0"/>
              </a:rPr>
              <a:t>правилам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7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НФ </a:t>
            </a:r>
            <a:r>
              <a:rPr lang="ru-RU" dirty="0" err="1" smtClean="0">
                <a:latin typeface="Century Gothic" panose="020B0502020202020204" pitchFamily="34" charset="0"/>
              </a:rPr>
              <a:t>Бойса</a:t>
            </a:r>
            <a:r>
              <a:rPr lang="ru-RU" dirty="0" smtClean="0">
                <a:latin typeface="Century Gothic" panose="020B0502020202020204" pitchFamily="34" charset="0"/>
              </a:rPr>
              <a:t> Кодда</a:t>
            </a:r>
            <a:endParaRPr lang="ru-RU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059021"/>
              </p:ext>
            </p:extLst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278148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05264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594390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9710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Стоянка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Врем</a:t>
                      </a:r>
                      <a:r>
                        <a:rPr lang="ru-RU" sz="2800" baseline="0" dirty="0" smtClean="0">
                          <a:latin typeface="Century Gothic" panose="020B0502020202020204" pitchFamily="34" charset="0"/>
                        </a:rPr>
                        <a:t>я начала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Время окончания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Тариф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7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9:30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10:30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Бережливый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11:00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12:00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Бережливый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7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14:00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15:30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Стандарт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10:00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12:00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Премиум-В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12:00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14:00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Премиум-В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15:00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18:00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Премиум-А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НФ </a:t>
            </a:r>
            <a:r>
              <a:rPr lang="ru-RU" dirty="0" err="1" smtClean="0">
                <a:latin typeface="Century Gothic" panose="020B0502020202020204" pitchFamily="34" charset="0"/>
              </a:rPr>
              <a:t>Бойса</a:t>
            </a:r>
            <a:r>
              <a:rPr lang="ru-RU" dirty="0" smtClean="0">
                <a:latin typeface="Century Gothic" panose="020B0502020202020204" pitchFamily="34" charset="0"/>
              </a:rPr>
              <a:t> Кодда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Существует функциональная зависимость Тариф → Стоянка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По ошибке можно приписать тариф «Бережливый» к стоянке 2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Декомпозиция таблицы на 2 позволит избежать этого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05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794741"/>
              </p:ext>
            </p:extLst>
          </p:nvPr>
        </p:nvGraphicFramePr>
        <p:xfrm>
          <a:off x="838200" y="228600"/>
          <a:ext cx="10515600" cy="3627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453654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052646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5943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Тариф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Врем</a:t>
                      </a:r>
                      <a:r>
                        <a:rPr lang="ru-RU" sz="2800" baseline="0" dirty="0" smtClean="0">
                          <a:latin typeface="Century Gothic" panose="020B0502020202020204" pitchFamily="34" charset="0"/>
                        </a:rPr>
                        <a:t>я начала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Время окончания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7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Бережливый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9:30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10:30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Бережливый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11:00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12:00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373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Стандарт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14:00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15:30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Премиум-В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10:00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12:00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Премиум-В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12:00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14:00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Премиум-А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15:00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18:00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4073"/>
                  </a:ext>
                </a:extLst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818609"/>
              </p:ext>
            </p:extLst>
          </p:nvPr>
        </p:nvGraphicFramePr>
        <p:xfrm>
          <a:off x="838200" y="4038600"/>
          <a:ext cx="10515600" cy="2590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453654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052646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5943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sng" dirty="0" smtClean="0">
                          <a:latin typeface="Century Gothic" panose="020B0502020202020204" pitchFamily="34" charset="0"/>
                        </a:rPr>
                        <a:t>Тариф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Стоянка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Есть льгота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7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Бережливый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Да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1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Стандарт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Нет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7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Премиум-А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Да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6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Премиум-В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Нет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04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6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Базы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1</a:t>
            </a:r>
            <a:r>
              <a:rPr lang="ru-RU" dirty="0" smtClean="0">
                <a:latin typeface="Century Gothic" panose="020B0502020202020204" pitchFamily="34" charset="0"/>
              </a:rPr>
              <a:t>2 занятие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Нормализация данных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2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Нормализация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1 нормальная форма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2 </a:t>
            </a:r>
            <a:r>
              <a:rPr lang="ru-RU" dirty="0">
                <a:latin typeface="Century Gothic" panose="020B0502020202020204" pitchFamily="34" charset="0"/>
              </a:rPr>
              <a:t>нормальная </a:t>
            </a:r>
            <a:r>
              <a:rPr lang="ru-RU" dirty="0" smtClean="0">
                <a:latin typeface="Century Gothic" panose="020B0502020202020204" pitchFamily="34" charset="0"/>
              </a:rPr>
              <a:t>форма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3 </a:t>
            </a:r>
            <a:r>
              <a:rPr lang="ru-RU" dirty="0">
                <a:latin typeface="Century Gothic" panose="020B0502020202020204" pitchFamily="34" charset="0"/>
              </a:rPr>
              <a:t>нормальная </a:t>
            </a:r>
            <a:r>
              <a:rPr lang="ru-RU" dirty="0" smtClean="0">
                <a:latin typeface="Century Gothic" panose="020B0502020202020204" pitchFamily="34" charset="0"/>
              </a:rPr>
              <a:t>форма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нормальная форма </a:t>
            </a:r>
            <a:r>
              <a:rPr lang="ru-RU" dirty="0" err="1" smtClean="0">
                <a:latin typeface="Century Gothic" panose="020B0502020202020204" pitchFamily="34" charset="0"/>
              </a:rPr>
              <a:t>Бойса</a:t>
            </a:r>
            <a:r>
              <a:rPr lang="ru-RU" dirty="0" smtClean="0">
                <a:latin typeface="Century Gothic" panose="020B0502020202020204" pitchFamily="34" charset="0"/>
              </a:rPr>
              <a:t>-Кодда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4 </a:t>
            </a:r>
            <a:r>
              <a:rPr lang="ru-RU" dirty="0">
                <a:latin typeface="Century Gothic" panose="020B0502020202020204" pitchFamily="34" charset="0"/>
              </a:rPr>
              <a:t>нормальная форма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5 </a:t>
            </a:r>
            <a:r>
              <a:rPr lang="ru-RU" dirty="0">
                <a:latin typeface="Century Gothic" panose="020B0502020202020204" pitchFamily="34" charset="0"/>
              </a:rPr>
              <a:t>нормальная </a:t>
            </a:r>
            <a:r>
              <a:rPr lang="ru-RU" dirty="0" smtClean="0">
                <a:latin typeface="Century Gothic" panose="020B0502020202020204" pitchFamily="34" charset="0"/>
              </a:rPr>
              <a:t>форма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6 </a:t>
            </a:r>
            <a:r>
              <a:rPr lang="ru-RU" dirty="0">
                <a:latin typeface="Century Gothic" panose="020B0502020202020204" pitchFamily="34" charset="0"/>
              </a:rPr>
              <a:t>нормальная форма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1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Термины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Атрибут - свойство некоторой </a:t>
            </a:r>
            <a:r>
              <a:rPr lang="ru-RU" dirty="0" smtClean="0">
                <a:latin typeface="Century Gothic" panose="020B0502020202020204" pitchFamily="34" charset="0"/>
              </a:rPr>
              <a:t>сущности (поле)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Домен </a:t>
            </a:r>
            <a:r>
              <a:rPr lang="ru-RU" dirty="0">
                <a:latin typeface="Century Gothic" panose="020B0502020202020204" pitchFamily="34" charset="0"/>
              </a:rPr>
              <a:t>атрибута - множество допустимых </a:t>
            </a:r>
            <a:r>
              <a:rPr lang="ru-RU" dirty="0" smtClean="0">
                <a:latin typeface="Century Gothic" panose="020B0502020202020204" pitchFamily="34" charset="0"/>
              </a:rPr>
              <a:t>значений атрибута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Кортеж </a:t>
            </a:r>
            <a:r>
              <a:rPr lang="ru-RU" dirty="0">
                <a:latin typeface="Century Gothic" panose="020B0502020202020204" pitchFamily="34" charset="0"/>
              </a:rPr>
              <a:t>- конечное множество взаимосвязанных допустимых значений атрибутов</a:t>
            </a:r>
            <a:r>
              <a:rPr lang="ru-RU" dirty="0" smtClean="0">
                <a:latin typeface="Century Gothic" panose="020B0502020202020204" pitchFamily="34" charset="0"/>
              </a:rPr>
              <a:t>, которые </a:t>
            </a:r>
            <a:r>
              <a:rPr lang="ru-RU" dirty="0">
                <a:latin typeface="Century Gothic" panose="020B0502020202020204" pitchFamily="34" charset="0"/>
              </a:rPr>
              <a:t>вместе описывают некоторую сущность (строка </a:t>
            </a:r>
            <a:r>
              <a:rPr lang="ru-RU" dirty="0" smtClean="0">
                <a:latin typeface="Century Gothic" panose="020B0502020202020204" pitchFamily="34" charset="0"/>
              </a:rPr>
              <a:t>таблицы)</a:t>
            </a:r>
          </a:p>
        </p:txBody>
      </p:sp>
    </p:spTree>
    <p:extLst>
      <p:ext uri="{BB962C8B-B14F-4D97-AF65-F5344CB8AC3E}">
        <p14:creationId xmlns:p14="http://schemas.microsoft.com/office/powerpoint/2010/main" val="294395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Термины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Отношение </a:t>
            </a:r>
            <a:r>
              <a:rPr lang="ru-RU" dirty="0">
                <a:latin typeface="Century Gothic" panose="020B0502020202020204" pitchFamily="34" charset="0"/>
              </a:rPr>
              <a:t>- конечное множество кортежей (</a:t>
            </a:r>
            <a:r>
              <a:rPr lang="ru-RU" dirty="0" smtClean="0">
                <a:latin typeface="Century Gothic" panose="020B0502020202020204" pitchFamily="34" charset="0"/>
              </a:rPr>
              <a:t>таблица)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Схема </a:t>
            </a:r>
            <a:r>
              <a:rPr lang="ru-RU" dirty="0">
                <a:latin typeface="Century Gothic" panose="020B0502020202020204" pitchFamily="34" charset="0"/>
              </a:rPr>
              <a:t>отношения - конечное множество атрибутов, определяющих </a:t>
            </a:r>
            <a:r>
              <a:rPr lang="ru-RU" dirty="0" smtClean="0">
                <a:latin typeface="Century Gothic" panose="020B0502020202020204" pitchFamily="34" charset="0"/>
              </a:rPr>
              <a:t>некоторую сущность (структура </a:t>
            </a:r>
            <a:r>
              <a:rPr lang="ru-RU" dirty="0">
                <a:latin typeface="Century Gothic" panose="020B0502020202020204" pitchFamily="34" charset="0"/>
              </a:rPr>
              <a:t>таблицы, состоящей из </a:t>
            </a:r>
            <a:r>
              <a:rPr lang="ru-RU" dirty="0" smtClean="0">
                <a:latin typeface="Century Gothic" panose="020B0502020202020204" pitchFamily="34" charset="0"/>
              </a:rPr>
              <a:t>конкретного набора полей)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Проекция </a:t>
            </a:r>
            <a:r>
              <a:rPr lang="ru-RU" dirty="0">
                <a:latin typeface="Century Gothic" panose="020B0502020202020204" pitchFamily="34" charset="0"/>
              </a:rPr>
              <a:t>- отношение, полученное из заданного путем удаления </a:t>
            </a:r>
            <a:r>
              <a:rPr lang="ru-RU" dirty="0" smtClean="0">
                <a:latin typeface="Century Gothic" panose="020B0502020202020204" pitchFamily="34" charset="0"/>
              </a:rPr>
              <a:t>и/или перестановки </a:t>
            </a:r>
            <a:r>
              <a:rPr lang="ru-RU" dirty="0">
                <a:latin typeface="Century Gothic" panose="020B0502020202020204" pitchFamily="34" charset="0"/>
              </a:rPr>
              <a:t>некоторых </a:t>
            </a:r>
            <a:r>
              <a:rPr lang="ru-RU" dirty="0" smtClean="0">
                <a:latin typeface="Century Gothic" panose="020B0502020202020204" pitchFamily="34" charset="0"/>
              </a:rPr>
              <a:t>атрибутов</a:t>
            </a:r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0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Метод НФ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Сбор </a:t>
            </a:r>
            <a:r>
              <a:rPr lang="ru-RU" dirty="0">
                <a:latin typeface="Century Gothic" panose="020B0502020202020204" pitchFamily="34" charset="0"/>
              </a:rPr>
              <a:t>информации </a:t>
            </a:r>
            <a:r>
              <a:rPr lang="ru-RU" dirty="0" smtClean="0">
                <a:latin typeface="Century Gothic" panose="020B0502020202020204" pitchFamily="34" charset="0"/>
              </a:rPr>
              <a:t>об </a:t>
            </a:r>
            <a:r>
              <a:rPr lang="ru-RU" dirty="0">
                <a:latin typeface="Century Gothic" panose="020B0502020202020204" pitchFamily="34" charset="0"/>
              </a:rPr>
              <a:t>объектах </a:t>
            </a:r>
            <a:r>
              <a:rPr lang="ru-RU" dirty="0" smtClean="0">
                <a:latin typeface="Century Gothic" panose="020B0502020202020204" pitchFamily="34" charset="0"/>
              </a:rPr>
              <a:t>в </a:t>
            </a:r>
            <a:r>
              <a:rPr lang="ru-RU" dirty="0">
                <a:latin typeface="Century Gothic" panose="020B0502020202020204" pitchFamily="34" charset="0"/>
              </a:rPr>
              <a:t>рамках одного отношения и последующей декомпозиции </a:t>
            </a:r>
            <a:r>
              <a:rPr lang="ru-RU" dirty="0" smtClean="0">
                <a:latin typeface="Century Gothic" panose="020B0502020202020204" pitchFamily="34" charset="0"/>
              </a:rPr>
              <a:t>этого отношения </a:t>
            </a:r>
            <a:r>
              <a:rPr lang="ru-RU" dirty="0">
                <a:latin typeface="Century Gothic" panose="020B0502020202020204" pitchFamily="34" charset="0"/>
              </a:rPr>
              <a:t>на несколько взаимосвязанных отношений на основе </a:t>
            </a:r>
            <a:r>
              <a:rPr lang="ru-RU" dirty="0" smtClean="0">
                <a:latin typeface="Century Gothic" panose="020B0502020202020204" pitchFamily="34" charset="0"/>
              </a:rPr>
              <a:t>процедур нормализации отношений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Цель </a:t>
            </a:r>
            <a:r>
              <a:rPr lang="ru-RU" dirty="0">
                <a:latin typeface="Century Gothic" panose="020B0502020202020204" pitchFamily="34" charset="0"/>
              </a:rPr>
              <a:t>нормализации: исключить избыточное дублирование данных, </a:t>
            </a:r>
            <a:r>
              <a:rPr lang="ru-RU" dirty="0" smtClean="0">
                <a:latin typeface="Century Gothic" panose="020B0502020202020204" pitchFamily="34" charset="0"/>
              </a:rPr>
              <a:t>которое является </a:t>
            </a:r>
            <a:r>
              <a:rPr lang="ru-RU" dirty="0">
                <a:latin typeface="Century Gothic" panose="020B0502020202020204" pitchFamily="34" charset="0"/>
              </a:rPr>
              <a:t>причиной аномалий, возникших при добавлении, редактировании </a:t>
            </a:r>
            <a:r>
              <a:rPr lang="ru-RU" dirty="0" smtClean="0">
                <a:latin typeface="Century Gothic" panose="020B0502020202020204" pitchFamily="34" charset="0"/>
              </a:rPr>
              <a:t>и удалении кортежей (</a:t>
            </a:r>
            <a:r>
              <a:rPr lang="ru-RU" dirty="0">
                <a:latin typeface="Century Gothic" panose="020B0502020202020204" pitchFamily="34" charset="0"/>
              </a:rPr>
              <a:t>строк таблицы</a:t>
            </a:r>
            <a:r>
              <a:rPr lang="ru-RU" dirty="0" smtClean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57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Аномалия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С</a:t>
            </a:r>
            <a:r>
              <a:rPr lang="ru-RU" dirty="0" smtClean="0">
                <a:latin typeface="Century Gothic" panose="020B0502020202020204" pitchFamily="34" charset="0"/>
              </a:rPr>
              <a:t>итуация </a:t>
            </a:r>
            <a:r>
              <a:rPr lang="ru-RU" dirty="0">
                <a:latin typeface="Century Gothic" panose="020B0502020202020204" pitchFamily="34" charset="0"/>
              </a:rPr>
              <a:t>в </a:t>
            </a:r>
            <a:r>
              <a:rPr lang="ru-RU" dirty="0" smtClean="0">
                <a:latin typeface="Century Gothic" panose="020B0502020202020204" pitchFamily="34" charset="0"/>
              </a:rPr>
              <a:t>таблице, </a:t>
            </a:r>
            <a:r>
              <a:rPr lang="ru-RU" dirty="0">
                <a:latin typeface="Century Gothic" panose="020B0502020202020204" pitchFamily="34" charset="0"/>
              </a:rPr>
              <a:t>которая приводит </a:t>
            </a:r>
            <a:r>
              <a:rPr lang="ru-RU" dirty="0" smtClean="0">
                <a:latin typeface="Century Gothic" panose="020B0502020202020204" pitchFamily="34" charset="0"/>
              </a:rPr>
              <a:t>к противоречию </a:t>
            </a:r>
            <a:r>
              <a:rPr lang="ru-RU" dirty="0">
                <a:latin typeface="Century Gothic" panose="020B0502020202020204" pitchFamily="34" charset="0"/>
              </a:rPr>
              <a:t>в БД либо существенно усложняет обработку </a:t>
            </a:r>
            <a:r>
              <a:rPr lang="ru-RU" dirty="0" smtClean="0">
                <a:latin typeface="Century Gothic" panose="020B0502020202020204" pitchFamily="34" charset="0"/>
              </a:rPr>
              <a:t>БД</a:t>
            </a: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Причина – излишнее </a:t>
            </a:r>
            <a:r>
              <a:rPr lang="ru-RU" dirty="0">
                <a:latin typeface="Century Gothic" panose="020B0502020202020204" pitchFamily="34" charset="0"/>
              </a:rPr>
              <a:t>дублирование данных в таблице, которое </a:t>
            </a:r>
            <a:r>
              <a:rPr lang="ru-RU" dirty="0" smtClean="0">
                <a:latin typeface="Century Gothic" panose="020B0502020202020204" pitchFamily="34" charset="0"/>
              </a:rPr>
              <a:t>вызывается наличием </a:t>
            </a:r>
            <a:r>
              <a:rPr lang="ru-RU" dirty="0">
                <a:latin typeface="Century Gothic" panose="020B0502020202020204" pitchFamily="34" charset="0"/>
              </a:rPr>
              <a:t>функциональных зависимостей от </a:t>
            </a:r>
            <a:r>
              <a:rPr lang="ru-RU" dirty="0" err="1">
                <a:latin typeface="Century Gothic" panose="020B0502020202020204" pitchFamily="34" charset="0"/>
              </a:rPr>
              <a:t>неключевых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ru-RU" dirty="0" smtClean="0">
                <a:latin typeface="Century Gothic" panose="020B0502020202020204" pitchFamily="34" charset="0"/>
              </a:rPr>
              <a:t>атрибутов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29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1 НФ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Все атрибуты простые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Домены содержат только скалярные значения (неделимые)</a:t>
            </a: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Нет повторений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2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entury Gothic" panose="020B0502020202020204" pitchFamily="34" charset="0"/>
              </a:rPr>
              <a:t>1 НФ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endParaRPr lang="ru-RU" dirty="0" smtClean="0"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  <a:p>
            <a:r>
              <a:rPr lang="ru-RU" dirty="0" smtClean="0">
                <a:latin typeface="Century Gothic" panose="020B0502020202020204" pitchFamily="34" charset="0"/>
              </a:rPr>
              <a:t>Нарушение в моделях </a:t>
            </a:r>
            <a:r>
              <a:rPr lang="en-US" dirty="0" smtClean="0">
                <a:latin typeface="Century Gothic" panose="020B0502020202020204" pitchFamily="34" charset="0"/>
              </a:rPr>
              <a:t>BMW</a:t>
            </a:r>
            <a:r>
              <a:rPr lang="ru-RU" dirty="0" smtClean="0">
                <a:latin typeface="Century Gothic" panose="020B0502020202020204" pitchFamily="34" charset="0"/>
              </a:rPr>
              <a:t>: в 1 ячейке содержится список из 3 элементов</a:t>
            </a:r>
          </a:p>
          <a:p>
            <a:r>
              <a:rPr lang="ru-RU" dirty="0" smtClean="0">
                <a:latin typeface="Century Gothic" panose="020B0502020202020204" pitchFamily="34" charset="0"/>
              </a:rPr>
              <a:t>Список – не атомарный тип</a:t>
            </a:r>
            <a:endParaRPr lang="ru-RU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594130"/>
              </p:ext>
            </p:extLst>
          </p:nvPr>
        </p:nvGraphicFramePr>
        <p:xfrm>
          <a:off x="838200" y="1825625"/>
          <a:ext cx="10515600" cy="1554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6294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47580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u="none" dirty="0" smtClean="0">
                          <a:latin typeface="Century Gothic" panose="020B0502020202020204" pitchFamily="34" charset="0"/>
                        </a:rPr>
                        <a:t>Фирма</a:t>
                      </a:r>
                      <a:endParaRPr lang="ru-RU" sz="2800" u="none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Century Gothic" panose="020B0502020202020204" pitchFamily="34" charset="0"/>
                        </a:rPr>
                        <a:t>Модели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7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BMW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M5,</a:t>
                      </a:r>
                      <a:r>
                        <a:rPr lang="en-US" sz="2800" baseline="0" dirty="0" smtClean="0">
                          <a:latin typeface="Century Gothic" panose="020B0502020202020204" pitchFamily="34" charset="0"/>
                        </a:rPr>
                        <a:t> X5M, 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6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Nissan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entury Gothic" panose="020B0502020202020204" pitchFamily="34" charset="0"/>
                        </a:rPr>
                        <a:t>GT-R</a:t>
                      </a:r>
                      <a:endParaRPr lang="ru-RU" sz="28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1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15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661</Words>
  <Application>Microsoft Office PowerPoint</Application>
  <PresentationFormat>Широкоэкранный</PresentationFormat>
  <Paragraphs>251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Тема Office</vt:lpstr>
      <vt:lpstr>Базы данных</vt:lpstr>
      <vt:lpstr>Нормализация</vt:lpstr>
      <vt:lpstr>Нормализация</vt:lpstr>
      <vt:lpstr>Термины</vt:lpstr>
      <vt:lpstr>Термины</vt:lpstr>
      <vt:lpstr>Метод НФ</vt:lpstr>
      <vt:lpstr>Аномалия</vt:lpstr>
      <vt:lpstr>1 НФ</vt:lpstr>
      <vt:lpstr>1 НФ</vt:lpstr>
      <vt:lpstr>1 НФ</vt:lpstr>
      <vt:lpstr>2 НФ</vt:lpstr>
      <vt:lpstr>2 НФ</vt:lpstr>
      <vt:lpstr>2 НФ</vt:lpstr>
      <vt:lpstr>3 НФ</vt:lpstr>
      <vt:lpstr>3 НФ</vt:lpstr>
      <vt:lpstr>3 НФ</vt:lpstr>
      <vt:lpstr>НФ Бойса Кодда</vt:lpstr>
      <vt:lpstr>НФ Бойса Кодда</vt:lpstr>
      <vt:lpstr>НФ Бойса Кодда</vt:lpstr>
      <vt:lpstr>НФ Бойса Кодда</vt:lpstr>
      <vt:lpstr>НФ Бойса Кодда</vt:lpstr>
      <vt:lpstr>Презентация PowerPoint</vt:lpstr>
      <vt:lpstr>Базы данных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</dc:title>
  <dc:creator>Никита Миронов</dc:creator>
  <cp:lastModifiedBy>Никита Миронов</cp:lastModifiedBy>
  <cp:revision>246</cp:revision>
  <dcterms:created xsi:type="dcterms:W3CDTF">2022-05-24T13:04:17Z</dcterms:created>
  <dcterms:modified xsi:type="dcterms:W3CDTF">2022-06-08T12:01:02Z</dcterms:modified>
</cp:coreProperties>
</file>