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6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Типы данных в </a:t>
            </a:r>
            <a:r>
              <a:rPr lang="en-US" dirty="0" smtClean="0">
                <a:latin typeface="Century Gothic" panose="020B0502020202020204" pitchFamily="34" charset="0"/>
              </a:rPr>
              <a:t>MySQL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Дата и время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DATE – </a:t>
            </a:r>
            <a:r>
              <a:rPr lang="ru-RU" dirty="0">
                <a:latin typeface="Century Gothic" panose="020B0502020202020204" pitchFamily="34" charset="0"/>
              </a:rPr>
              <a:t>даты с 1 января 1000 года до 31 </a:t>
            </a:r>
            <a:r>
              <a:rPr lang="ru-RU" dirty="0" err="1">
                <a:latin typeface="Century Gothic" panose="020B0502020202020204" pitchFamily="34" charset="0"/>
              </a:rPr>
              <a:t>деабря</a:t>
            </a:r>
            <a:r>
              <a:rPr lang="ru-RU" dirty="0">
                <a:latin typeface="Century Gothic" panose="020B0502020202020204" pitchFamily="34" charset="0"/>
              </a:rPr>
              <a:t> 9999 года (c "1000-01-01" до "9999-12-31</a:t>
            </a:r>
            <a:r>
              <a:rPr lang="ru-RU" dirty="0" smtClean="0">
                <a:latin typeface="Century Gothic" panose="020B0502020202020204" pitchFamily="34" charset="0"/>
              </a:rPr>
              <a:t>")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TIME –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время </a:t>
            </a:r>
            <a:r>
              <a:rPr lang="ru-RU" dirty="0">
                <a:latin typeface="Century Gothic" panose="020B0502020202020204" pitchFamily="34" charset="0"/>
              </a:rPr>
              <a:t>от -838:59:59 до </a:t>
            </a:r>
            <a:r>
              <a:rPr lang="ru-RU" dirty="0" smtClean="0">
                <a:latin typeface="Century Gothic" panose="020B0502020202020204" pitchFamily="34" charset="0"/>
              </a:rPr>
              <a:t>838:59:59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YEAR – год </a:t>
            </a:r>
            <a:r>
              <a:rPr lang="ru-RU" dirty="0">
                <a:latin typeface="Century Gothic" panose="020B0502020202020204" pitchFamily="34" charset="0"/>
              </a:rPr>
              <a:t>в виде 4 цифр. Диапазон доступных значений от 1901 до </a:t>
            </a:r>
            <a:r>
              <a:rPr lang="ru-RU" dirty="0" smtClean="0">
                <a:latin typeface="Century Gothic" panose="020B0502020202020204" pitchFamily="34" charset="0"/>
              </a:rPr>
              <a:t>2155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0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Дата и время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DATETIME – время и дата. Диапазон с 1 января 1000 года по 31 декабря 9999 года (с "1000-01-01 00:00:00" до "9999-12-31 23:59:59</a:t>
            </a:r>
            <a:r>
              <a:rPr lang="ru-RU" dirty="0" smtClean="0">
                <a:latin typeface="Century Gothic" panose="020B0502020202020204" pitchFamily="34" charset="0"/>
              </a:rPr>
              <a:t>")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TIMESTAMP – тоже дата и время. Диапазон от "1970-01-01 00:00:01" UTC до "2038-01-19 03:14:07" UTC</a:t>
            </a:r>
          </a:p>
        </p:txBody>
      </p:sp>
    </p:spTree>
    <p:extLst>
      <p:ext uri="{BB962C8B-B14F-4D97-AF65-F5344CB8AC3E}">
        <p14:creationId xmlns:p14="http://schemas.microsoft.com/office/powerpoint/2010/main" val="324438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Составные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ENUM –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одно </a:t>
            </a:r>
            <a:r>
              <a:rPr lang="ru-RU" dirty="0">
                <a:latin typeface="Century Gothic" panose="020B0502020202020204" pitchFamily="34" charset="0"/>
              </a:rPr>
              <a:t>значение из списка допустимых </a:t>
            </a:r>
            <a:r>
              <a:rPr lang="ru-RU" dirty="0" smtClean="0">
                <a:latin typeface="Century Gothic" panose="020B0502020202020204" pitchFamily="34" charset="0"/>
              </a:rPr>
              <a:t>значений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SET –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хранит </a:t>
            </a:r>
            <a:r>
              <a:rPr lang="ru-RU" dirty="0">
                <a:latin typeface="Century Gothic" panose="020B0502020202020204" pitchFamily="34" charset="0"/>
              </a:rPr>
              <a:t>несколько значений (до 64 значений) из некоторого списка допустимых </a:t>
            </a:r>
            <a:r>
              <a:rPr lang="ru-RU" dirty="0" smtClean="0">
                <a:latin typeface="Century Gothic" panose="020B0502020202020204" pitchFamily="34" charset="0"/>
              </a:rPr>
              <a:t>значений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4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Бинарные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Последовательность произвольных байтов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С технической точки зрения: любой файл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2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Бинарные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TINYBLOB –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бинарные </a:t>
            </a:r>
            <a:r>
              <a:rPr lang="ru-RU" dirty="0">
                <a:latin typeface="Century Gothic" panose="020B0502020202020204" pitchFamily="34" charset="0"/>
              </a:rPr>
              <a:t>данные в виде строки </a:t>
            </a:r>
            <a:r>
              <a:rPr lang="ru-RU" dirty="0" smtClean="0">
                <a:latin typeface="Century Gothic" panose="020B0502020202020204" pitchFamily="34" charset="0"/>
              </a:rPr>
              <a:t>до </a:t>
            </a:r>
            <a:r>
              <a:rPr lang="ru-RU" dirty="0">
                <a:latin typeface="Century Gothic" panose="020B0502020202020204" pitchFamily="34" charset="0"/>
              </a:rPr>
              <a:t>255 </a:t>
            </a:r>
            <a:r>
              <a:rPr lang="ru-RU" dirty="0" smtClean="0">
                <a:latin typeface="Century Gothic" panose="020B0502020202020204" pitchFamily="34" charset="0"/>
              </a:rPr>
              <a:t>байт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BLOB – </a:t>
            </a:r>
            <a:r>
              <a:rPr lang="ru-RU" dirty="0">
                <a:latin typeface="Century Gothic" panose="020B0502020202020204" pitchFamily="34" charset="0"/>
              </a:rPr>
              <a:t>бинарные данные в виде строки </a:t>
            </a:r>
            <a:r>
              <a:rPr lang="ru-RU" dirty="0" smtClean="0">
                <a:latin typeface="Century Gothic" panose="020B0502020202020204" pitchFamily="34" charset="0"/>
              </a:rPr>
              <a:t>до </a:t>
            </a:r>
            <a:r>
              <a:rPr lang="ru-RU" dirty="0">
                <a:latin typeface="Century Gothic" panose="020B0502020202020204" pitchFamily="34" charset="0"/>
              </a:rPr>
              <a:t>65 </a:t>
            </a:r>
            <a:r>
              <a:rPr lang="ru-RU" dirty="0" smtClean="0">
                <a:latin typeface="Century Gothic" panose="020B0502020202020204" pitchFamily="34" charset="0"/>
              </a:rPr>
              <a:t>КБ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MEDIUMBLOB – бинарные </a:t>
            </a:r>
            <a:r>
              <a:rPr lang="ru-RU" dirty="0">
                <a:latin typeface="Century Gothic" panose="020B0502020202020204" pitchFamily="34" charset="0"/>
              </a:rPr>
              <a:t>данные в виде строки </a:t>
            </a:r>
            <a:r>
              <a:rPr lang="ru-RU" dirty="0" smtClean="0">
                <a:latin typeface="Century Gothic" panose="020B0502020202020204" pitchFamily="34" charset="0"/>
              </a:rPr>
              <a:t>до </a:t>
            </a:r>
            <a:r>
              <a:rPr lang="ru-RU" dirty="0">
                <a:latin typeface="Century Gothic" panose="020B0502020202020204" pitchFamily="34" charset="0"/>
              </a:rPr>
              <a:t>16 </a:t>
            </a:r>
            <a:r>
              <a:rPr lang="ru-RU" dirty="0" smtClean="0">
                <a:latin typeface="Century Gothic" panose="020B0502020202020204" pitchFamily="34" charset="0"/>
              </a:rPr>
              <a:t>МБ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LARGEBLOB – бинарные </a:t>
            </a:r>
            <a:r>
              <a:rPr lang="ru-RU" dirty="0">
                <a:latin typeface="Century Gothic" panose="020B0502020202020204" pitchFamily="34" charset="0"/>
              </a:rPr>
              <a:t>данные в виде строки </a:t>
            </a:r>
            <a:r>
              <a:rPr lang="ru-RU" dirty="0" smtClean="0">
                <a:latin typeface="Century Gothic" panose="020B0502020202020204" pitchFamily="34" charset="0"/>
              </a:rPr>
              <a:t>до </a:t>
            </a:r>
            <a:r>
              <a:rPr lang="ru-RU" dirty="0">
                <a:latin typeface="Century Gothic" panose="020B0502020202020204" pitchFamily="34" charset="0"/>
              </a:rPr>
              <a:t>4 ГБ</a:t>
            </a:r>
          </a:p>
        </p:txBody>
      </p:sp>
    </p:spTree>
    <p:extLst>
      <p:ext uri="{BB962C8B-B14F-4D97-AF65-F5344CB8AC3E}">
        <p14:creationId xmlns:p14="http://schemas.microsoft.com/office/powerpoint/2010/main" val="30775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6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Типы данных в </a:t>
            </a:r>
            <a:r>
              <a:rPr lang="en-US" dirty="0" smtClean="0">
                <a:latin typeface="Century Gothic" panose="020B0502020202020204" pitchFamily="34" charset="0"/>
              </a:rPr>
              <a:t>MySQL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2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Типы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Символьные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Дата и время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Составные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Бинарные</a:t>
            </a:r>
          </a:p>
        </p:txBody>
      </p:sp>
    </p:spTree>
    <p:extLst>
      <p:ext uri="{BB962C8B-B14F-4D97-AF65-F5344CB8AC3E}">
        <p14:creationId xmlns:p14="http://schemas.microsoft.com/office/powerpoint/2010/main" val="3743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Символьные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CHAR – строка </a:t>
            </a:r>
            <a:r>
              <a:rPr lang="ru-RU" dirty="0">
                <a:latin typeface="Century Gothic" panose="020B0502020202020204" pitchFamily="34" charset="0"/>
              </a:rPr>
              <a:t>фиксированной </a:t>
            </a:r>
            <a:r>
              <a:rPr lang="ru-RU" dirty="0" smtClean="0">
                <a:latin typeface="Century Gothic" panose="020B0502020202020204" pitchFamily="34" charset="0"/>
              </a:rPr>
              <a:t>длины. </a:t>
            </a:r>
            <a:r>
              <a:rPr lang="ru-RU" dirty="0">
                <a:latin typeface="Century Gothic" panose="020B0502020202020204" pitchFamily="34" charset="0"/>
              </a:rPr>
              <a:t>Длина </a:t>
            </a:r>
            <a:r>
              <a:rPr lang="ru-RU" dirty="0" smtClean="0">
                <a:latin typeface="Century Gothic" panose="020B0502020202020204" pitchFamily="34" charset="0"/>
              </a:rPr>
              <a:t>строки </a:t>
            </a:r>
            <a:r>
              <a:rPr lang="ru-RU" dirty="0">
                <a:latin typeface="Century Gothic" panose="020B0502020202020204" pitchFamily="34" charset="0"/>
              </a:rPr>
              <a:t>указывается в </a:t>
            </a:r>
            <a:r>
              <a:rPr lang="ru-RU" dirty="0" smtClean="0">
                <a:latin typeface="Century Gothic" panose="020B0502020202020204" pitchFamily="34" charset="0"/>
              </a:rPr>
              <a:t>скобках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CHAR(10)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Если сохранить строку </a:t>
            </a:r>
            <a:r>
              <a:rPr lang="ru-RU" dirty="0">
                <a:latin typeface="Century Gothic" panose="020B0502020202020204" pitchFamily="34" charset="0"/>
              </a:rPr>
              <a:t>из 6 </a:t>
            </a:r>
            <a:r>
              <a:rPr lang="ru-RU" dirty="0" smtClean="0">
                <a:latin typeface="Century Gothic" panose="020B0502020202020204" pitchFamily="34" charset="0"/>
              </a:rPr>
              <a:t>символов, </a:t>
            </a:r>
            <a:r>
              <a:rPr lang="ru-RU" dirty="0">
                <a:latin typeface="Century Gothic" panose="020B0502020202020204" pitchFamily="34" charset="0"/>
              </a:rPr>
              <a:t>то строка дополняется 4 пробелами и в итоге все равно будет занимать 10 символов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CHAR хранит до </a:t>
            </a:r>
            <a:r>
              <a:rPr lang="ru-RU" dirty="0">
                <a:latin typeface="Century Gothic" panose="020B0502020202020204" pitchFamily="34" charset="0"/>
              </a:rPr>
              <a:t>255 </a:t>
            </a:r>
            <a:r>
              <a:rPr lang="ru-RU" dirty="0" smtClean="0">
                <a:latin typeface="Century Gothic" panose="020B0502020202020204" pitchFamily="34" charset="0"/>
              </a:rPr>
              <a:t>байт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Символьные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VARCHAR – строка </a:t>
            </a:r>
            <a:r>
              <a:rPr lang="ru-RU" dirty="0">
                <a:latin typeface="Century Gothic" panose="020B0502020202020204" pitchFamily="34" charset="0"/>
              </a:rPr>
              <a:t>переменной </a:t>
            </a:r>
            <a:r>
              <a:rPr lang="ru-RU" dirty="0" smtClean="0">
                <a:latin typeface="Century Gothic" panose="020B0502020202020204" pitchFamily="34" charset="0"/>
              </a:rPr>
              <a:t>длины. </a:t>
            </a:r>
            <a:r>
              <a:rPr lang="ru-RU" dirty="0">
                <a:latin typeface="Century Gothic" panose="020B0502020202020204" pitchFamily="34" charset="0"/>
              </a:rPr>
              <a:t>Длина строки указывается в </a:t>
            </a:r>
            <a:r>
              <a:rPr lang="ru-RU" dirty="0" smtClean="0">
                <a:latin typeface="Century Gothic" panose="020B0502020202020204" pitchFamily="34" charset="0"/>
              </a:rPr>
              <a:t>скобках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VARCHAR(10)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Если сохранить строку в </a:t>
            </a:r>
            <a:r>
              <a:rPr lang="ru-RU" dirty="0">
                <a:latin typeface="Century Gothic" panose="020B0502020202020204" pitchFamily="34" charset="0"/>
              </a:rPr>
              <a:t>6 символов, то хранимая строка так и будет занимать 6 символов плюс дополнительный байт, который хранит длину </a:t>
            </a:r>
            <a:r>
              <a:rPr lang="ru-RU" dirty="0" smtClean="0">
                <a:latin typeface="Century Gothic" panose="020B0502020202020204" pitchFamily="34" charset="0"/>
              </a:rPr>
              <a:t>строки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VARCHAR хранит </a:t>
            </a:r>
            <a:r>
              <a:rPr lang="ru-RU" dirty="0">
                <a:latin typeface="Century Gothic" panose="020B0502020202020204" pitchFamily="34" charset="0"/>
              </a:rPr>
              <a:t>до 65535 </a:t>
            </a:r>
            <a:r>
              <a:rPr lang="ru-RU" dirty="0" smtClean="0">
                <a:latin typeface="Century Gothic" panose="020B0502020202020204" pitchFamily="34" charset="0"/>
              </a:rPr>
              <a:t>байт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Символьные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TINYTEXT – текст до </a:t>
            </a:r>
            <a:r>
              <a:rPr lang="ru-RU" dirty="0">
                <a:latin typeface="Century Gothic" panose="020B0502020202020204" pitchFamily="34" charset="0"/>
              </a:rPr>
              <a:t>255 </a:t>
            </a:r>
            <a:r>
              <a:rPr lang="ru-RU" dirty="0" smtClean="0">
                <a:latin typeface="Century Gothic" panose="020B0502020202020204" pitchFamily="34" charset="0"/>
              </a:rPr>
              <a:t>байт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TEXT – текст до </a:t>
            </a:r>
            <a:r>
              <a:rPr lang="ru-RU" dirty="0">
                <a:latin typeface="Century Gothic" panose="020B0502020202020204" pitchFamily="34" charset="0"/>
              </a:rPr>
              <a:t>65 </a:t>
            </a:r>
            <a:r>
              <a:rPr lang="ru-RU" dirty="0" smtClean="0">
                <a:latin typeface="Century Gothic" panose="020B0502020202020204" pitchFamily="34" charset="0"/>
              </a:rPr>
              <a:t>КБ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MEDIUMTEXT –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текст до </a:t>
            </a:r>
            <a:r>
              <a:rPr lang="ru-RU" dirty="0">
                <a:latin typeface="Century Gothic" panose="020B0502020202020204" pitchFamily="34" charset="0"/>
              </a:rPr>
              <a:t>16 МБ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LARGETEXT – текст до </a:t>
            </a:r>
            <a:r>
              <a:rPr lang="ru-RU" dirty="0">
                <a:latin typeface="Century Gothic" panose="020B0502020202020204" pitchFamily="34" charset="0"/>
              </a:rPr>
              <a:t>4 </a:t>
            </a:r>
            <a:r>
              <a:rPr lang="ru-RU" dirty="0" smtClean="0">
                <a:latin typeface="Century Gothic" panose="020B0502020202020204" pitchFamily="34" charset="0"/>
              </a:rPr>
              <a:t>ГБ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7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INT – целые </a:t>
            </a:r>
            <a:r>
              <a:rPr lang="ru-RU" dirty="0">
                <a:latin typeface="Century Gothic" panose="020B0502020202020204" pitchFamily="34" charset="0"/>
              </a:rPr>
              <a:t>числа от -</a:t>
            </a:r>
            <a:r>
              <a:rPr lang="ru-RU" dirty="0" smtClean="0">
                <a:latin typeface="Century Gothic" panose="020B0502020202020204" pitchFamily="34" charset="0"/>
              </a:rPr>
              <a:t>2 147 483 648 </a:t>
            </a:r>
            <a:r>
              <a:rPr lang="ru-RU" dirty="0">
                <a:latin typeface="Century Gothic" panose="020B0502020202020204" pitchFamily="34" charset="0"/>
              </a:rPr>
              <a:t>до </a:t>
            </a:r>
            <a:r>
              <a:rPr lang="ru-RU" dirty="0" smtClean="0">
                <a:latin typeface="Century Gothic" panose="020B0502020202020204" pitchFamily="34" charset="0"/>
              </a:rPr>
              <a:t>2 147 483 647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TINYINT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-</a:t>
            </a:r>
            <a:r>
              <a:rPr lang="ru-RU" dirty="0" smtClean="0">
                <a:latin typeface="Century Gothic" panose="020B0502020202020204" pitchFamily="34" charset="0"/>
              </a:rPr>
              <a:t>128 </a:t>
            </a:r>
            <a:r>
              <a:rPr lang="ru-RU" dirty="0">
                <a:latin typeface="Century Gothic" panose="020B0502020202020204" pitchFamily="34" charset="0"/>
              </a:rPr>
              <a:t>до </a:t>
            </a:r>
            <a:r>
              <a:rPr lang="ru-RU" dirty="0" smtClean="0">
                <a:latin typeface="Century Gothic" panose="020B0502020202020204" pitchFamily="34" charset="0"/>
              </a:rPr>
              <a:t>127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SMALLINT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-32768 до </a:t>
            </a:r>
            <a:r>
              <a:rPr lang="ru-RU" dirty="0" smtClean="0">
                <a:latin typeface="Century Gothic" panose="020B0502020202020204" pitchFamily="34" charset="0"/>
              </a:rPr>
              <a:t>32767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MEDIUMINT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-</a:t>
            </a:r>
            <a:r>
              <a:rPr lang="ru-RU" dirty="0" smtClean="0">
                <a:latin typeface="Century Gothic" panose="020B0502020202020204" pitchFamily="34" charset="0"/>
              </a:rPr>
              <a:t>8 388 608 </a:t>
            </a:r>
            <a:r>
              <a:rPr lang="ru-RU" dirty="0">
                <a:latin typeface="Century Gothic" panose="020B0502020202020204" pitchFamily="34" charset="0"/>
              </a:rPr>
              <a:t>до </a:t>
            </a:r>
            <a:r>
              <a:rPr lang="ru-RU" dirty="0" smtClean="0">
                <a:latin typeface="Century Gothic" panose="020B0502020202020204" pitchFamily="34" charset="0"/>
              </a:rPr>
              <a:t>8 388 607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BIGINT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-9 223 372 036 854 775 808 до </a:t>
            </a:r>
            <a:r>
              <a:rPr lang="ru-RU" dirty="0" smtClean="0">
                <a:latin typeface="Century Gothic" panose="020B0502020202020204" pitchFamily="34" charset="0"/>
              </a:rPr>
              <a:t/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9 </a:t>
            </a:r>
            <a:r>
              <a:rPr lang="ru-RU" dirty="0">
                <a:latin typeface="Century Gothic" panose="020B0502020202020204" pitchFamily="34" charset="0"/>
              </a:rPr>
              <a:t>223 372 036 854 775 </a:t>
            </a:r>
            <a:r>
              <a:rPr lang="ru-RU" dirty="0" smtClean="0">
                <a:latin typeface="Century Gothic" panose="020B0502020202020204" pitchFamily="34" charset="0"/>
              </a:rPr>
              <a:t>807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UNSIGNED – </a:t>
            </a:r>
            <a:r>
              <a:rPr lang="ru-RU" dirty="0" smtClean="0">
                <a:latin typeface="Century Gothic" panose="020B0502020202020204" pitchFamily="34" charset="0"/>
              </a:rPr>
              <a:t>без знака (без минуса)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TINYINT UNSIGNED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от 0 до 255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SMALLINT UNSIGNED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0 до </a:t>
            </a:r>
            <a:r>
              <a:rPr lang="ru-RU" dirty="0" smtClean="0">
                <a:latin typeface="Century Gothic" panose="020B0502020202020204" pitchFamily="34" charset="0"/>
              </a:rPr>
              <a:t>65 535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MEDIUMINT UNSIGNED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0 до </a:t>
            </a:r>
            <a:r>
              <a:rPr lang="ru-RU" dirty="0" smtClean="0">
                <a:latin typeface="Century Gothic" panose="020B0502020202020204" pitchFamily="34" charset="0"/>
              </a:rPr>
              <a:t>16 777 215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INT UNSIGNED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0 до </a:t>
            </a:r>
            <a:r>
              <a:rPr lang="ru-RU" dirty="0" smtClean="0">
                <a:latin typeface="Century Gothic" panose="020B0502020202020204" pitchFamily="34" charset="0"/>
              </a:rPr>
              <a:t>4 294 967 295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BIGINT UNSIGNED</a:t>
            </a:r>
            <a:r>
              <a:rPr lang="ru-RU" dirty="0">
                <a:latin typeface="Century Gothic" panose="020B0502020202020204" pitchFamily="34" charset="0"/>
              </a:rPr>
              <a:t> – целые </a:t>
            </a:r>
            <a:r>
              <a:rPr lang="ru-RU" dirty="0" smtClean="0">
                <a:latin typeface="Century Gothic" panose="020B0502020202020204" pitchFamily="34" charset="0"/>
              </a:rPr>
              <a:t>числа </a:t>
            </a:r>
            <a:r>
              <a:rPr lang="ru-RU" dirty="0">
                <a:latin typeface="Century Gothic" panose="020B0502020202020204" pitchFamily="34" charset="0"/>
              </a:rPr>
              <a:t>от 0 до </a:t>
            </a:r>
            <a:r>
              <a:rPr lang="ru-RU" dirty="0" smtClean="0">
                <a:latin typeface="Century Gothic" panose="020B0502020202020204" pitchFamily="34" charset="0"/>
              </a:rPr>
              <a:t/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18 </a:t>
            </a:r>
            <a:r>
              <a:rPr lang="ru-RU" dirty="0">
                <a:latin typeface="Century Gothic" panose="020B0502020202020204" pitchFamily="34" charset="0"/>
              </a:rPr>
              <a:t>446 744 073 709 551 </a:t>
            </a:r>
            <a:r>
              <a:rPr lang="ru-RU" dirty="0" smtClean="0">
                <a:latin typeface="Century Gothic" panose="020B0502020202020204" pitchFamily="34" charset="0"/>
              </a:rPr>
              <a:t>615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3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  <a:endParaRPr lang="ru-RU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entury Gothic" panose="020B0502020202020204" pitchFamily="34" charset="0"/>
                  </a:rPr>
                  <a:t>DECIMAL –</a:t>
                </a:r>
                <a:r>
                  <a:rPr lang="ru-RU" dirty="0">
                    <a:latin typeface="Century Gothic" panose="020B0502020202020204" pitchFamily="34" charset="0"/>
                  </a:rPr>
                  <a:t> </a:t>
                </a:r>
                <a:r>
                  <a:rPr lang="ru-RU" dirty="0" smtClean="0">
                    <a:latin typeface="Century Gothic" panose="020B0502020202020204" pitchFamily="34" charset="0"/>
                  </a:rPr>
                  <a:t>числа </a:t>
                </a:r>
                <a:r>
                  <a:rPr lang="ru-RU" dirty="0">
                    <a:latin typeface="Century Gothic" panose="020B0502020202020204" pitchFamily="34" charset="0"/>
                  </a:rPr>
                  <a:t>с фиксированной </a:t>
                </a:r>
                <a:r>
                  <a:rPr lang="ru-RU" dirty="0" smtClean="0">
                    <a:latin typeface="Century Gothic" panose="020B0502020202020204" pitchFamily="34" charset="0"/>
                  </a:rPr>
                  <a:t>точностью</a:t>
                </a:r>
                <a:br>
                  <a:rPr lang="ru-RU" dirty="0" smtClean="0">
                    <a:latin typeface="Century Gothic" panose="020B0502020202020204" pitchFamily="34" charset="0"/>
                  </a:rPr>
                </a:br>
                <a:r>
                  <a:rPr lang="ru-RU" dirty="0" smtClean="0">
                    <a:latin typeface="Century Gothic" panose="020B0502020202020204" pitchFamily="34" charset="0"/>
                  </a:rPr>
                  <a:t>Может </a:t>
                </a:r>
                <a:r>
                  <a:rPr lang="ru-RU" dirty="0">
                    <a:latin typeface="Century Gothic" panose="020B0502020202020204" pitchFamily="34" charset="0"/>
                  </a:rPr>
                  <a:t>принимать два параметра </a:t>
                </a:r>
                <a:r>
                  <a:rPr lang="ru-RU" dirty="0" err="1">
                    <a:latin typeface="Century Gothic" panose="020B0502020202020204" pitchFamily="34" charset="0"/>
                  </a:rPr>
                  <a:t>precision</a:t>
                </a:r>
                <a:r>
                  <a:rPr lang="ru-RU" dirty="0">
                    <a:latin typeface="Century Gothic" panose="020B0502020202020204" pitchFamily="34" charset="0"/>
                  </a:rPr>
                  <a:t> и </a:t>
                </a:r>
                <a:r>
                  <a:rPr lang="ru-RU" dirty="0" err="1">
                    <a:latin typeface="Century Gothic" panose="020B0502020202020204" pitchFamily="34" charset="0"/>
                  </a:rPr>
                  <a:t>scale</a:t>
                </a:r>
                <a:r>
                  <a:rPr lang="ru-RU" dirty="0">
                    <a:latin typeface="Century Gothic" panose="020B0502020202020204" pitchFamily="34" charset="0"/>
                  </a:rPr>
                  <a:t>: DECIMAL(</a:t>
                </a:r>
                <a:r>
                  <a:rPr lang="ru-RU" dirty="0" err="1">
                    <a:latin typeface="Century Gothic" panose="020B0502020202020204" pitchFamily="34" charset="0"/>
                  </a:rPr>
                  <a:t>precision</a:t>
                </a:r>
                <a:r>
                  <a:rPr lang="ru-RU" dirty="0">
                    <a:latin typeface="Century Gothic" panose="020B0502020202020204" pitchFamily="34" charset="0"/>
                  </a:rPr>
                  <a:t>, </a:t>
                </a:r>
                <a:r>
                  <a:rPr lang="ru-RU" dirty="0" err="1">
                    <a:latin typeface="Century Gothic" panose="020B0502020202020204" pitchFamily="34" charset="0"/>
                  </a:rPr>
                  <a:t>scale</a:t>
                </a:r>
                <a:r>
                  <a:rPr lang="ru-RU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Century Gothic" panose="020B0502020202020204" pitchFamily="34" charset="0"/>
                  </a:rPr>
                  <a:t>FLOAT –</a:t>
                </a:r>
                <a:r>
                  <a:rPr lang="ru-RU" dirty="0">
                    <a:latin typeface="Century Gothic" panose="020B0502020202020204" pitchFamily="34" charset="0"/>
                  </a:rPr>
                  <a:t> </a:t>
                </a:r>
                <a:r>
                  <a:rPr lang="ru-RU" dirty="0" smtClean="0">
                    <a:latin typeface="Century Gothic" panose="020B0502020202020204" pitchFamily="34" charset="0"/>
                  </a:rPr>
                  <a:t>дробные </a:t>
                </a:r>
                <a:r>
                  <a:rPr lang="ru-RU" dirty="0">
                    <a:latin typeface="Century Gothic" panose="020B0502020202020204" pitchFamily="34" charset="0"/>
                  </a:rPr>
                  <a:t>числа с плавающей точкой одинарной точности от -3.4028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r>
                  <a:rPr lang="ru-RU" dirty="0" smtClean="0">
                    <a:latin typeface="Century Gothic" panose="020B0502020202020204" pitchFamily="34" charset="0"/>
                  </a:rPr>
                  <a:t> </a:t>
                </a:r>
                <a:r>
                  <a:rPr lang="ru-RU" dirty="0">
                    <a:latin typeface="Century Gothic" panose="020B0502020202020204" pitchFamily="34" charset="0"/>
                  </a:rPr>
                  <a:t>до 3.4028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ru-RU" dirty="0" smtClean="0">
                  <a:latin typeface="Century Gothic" panose="020B0502020202020204" pitchFamily="34" charset="0"/>
                </a:endParaRPr>
              </a:p>
              <a:p>
                <a:r>
                  <a:rPr lang="ru-RU" dirty="0" smtClean="0">
                    <a:latin typeface="Century Gothic" panose="020B0502020202020204" pitchFamily="34" charset="0"/>
                  </a:rPr>
                  <a:t>DOUBLE – дробные </a:t>
                </a:r>
                <a:r>
                  <a:rPr lang="ru-RU" dirty="0">
                    <a:latin typeface="Century Gothic" panose="020B0502020202020204" pitchFamily="34" charset="0"/>
                  </a:rPr>
                  <a:t>числа с плавающей точкой двойной точности от -1.7976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u-RU" dirty="0">
                    <a:latin typeface="Century Gothic" panose="020B0502020202020204" pitchFamily="34" charset="0"/>
                  </a:rPr>
                  <a:t> до 1.7976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ru-RU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5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Числовые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BOOL – </a:t>
            </a:r>
            <a:r>
              <a:rPr lang="ru-RU" b="1" dirty="0" smtClean="0">
                <a:latin typeface="Century Gothic" panose="020B0502020202020204" pitchFamily="34" charset="0"/>
              </a:rPr>
              <a:t>не</a:t>
            </a:r>
            <a:r>
              <a:rPr lang="ru-RU" dirty="0" smtClean="0">
                <a:latin typeface="Century Gothic" panose="020B0502020202020204" pitchFamily="34" charset="0"/>
              </a:rPr>
              <a:t> отдельный тип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Псевдоним </a:t>
            </a:r>
            <a:r>
              <a:rPr lang="ru-RU" dirty="0">
                <a:latin typeface="Century Gothic" panose="020B0502020202020204" pitchFamily="34" charset="0"/>
              </a:rPr>
              <a:t>для </a:t>
            </a:r>
            <a:r>
              <a:rPr lang="ru-RU" dirty="0" smtClean="0">
                <a:latin typeface="Century Gothic" panose="020B0502020202020204" pitchFamily="34" charset="0"/>
              </a:rPr>
              <a:t>TINYINT(1)</a:t>
            </a:r>
          </a:p>
          <a:p>
            <a:r>
              <a:rPr lang="ru-RU" dirty="0">
                <a:latin typeface="Century Gothic" panose="020B0502020202020204" pitchFamily="34" charset="0"/>
              </a:rPr>
              <a:t>М</a:t>
            </a:r>
            <a:r>
              <a:rPr lang="ru-RU" dirty="0" smtClean="0">
                <a:latin typeface="Century Gothic" panose="020B0502020202020204" pitchFamily="34" charset="0"/>
              </a:rPr>
              <a:t>ожет </a:t>
            </a:r>
            <a:r>
              <a:rPr lang="ru-RU" dirty="0">
                <a:latin typeface="Century Gothic" panose="020B0502020202020204" pitchFamily="34" charset="0"/>
              </a:rPr>
              <a:t>хранить два значения 0 и </a:t>
            </a:r>
            <a:r>
              <a:rPr lang="ru-RU" dirty="0" smtClean="0">
                <a:latin typeface="Century Gothic" panose="020B0502020202020204" pitchFamily="34" charset="0"/>
              </a:rPr>
              <a:t>1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Может </a:t>
            </a:r>
            <a:r>
              <a:rPr lang="ru-RU" dirty="0">
                <a:latin typeface="Century Gothic" panose="020B0502020202020204" pitchFamily="34" charset="0"/>
              </a:rPr>
              <a:t>принимать встроенные константы TRUE (представляет число 1) и FALSE (предоставляет число 0</a:t>
            </a:r>
            <a:r>
              <a:rPr lang="ru-RU" dirty="0" smtClean="0">
                <a:latin typeface="Century Gothic" panose="020B0502020202020204" pitchFamily="34" charset="0"/>
              </a:rPr>
              <a:t>)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 обычной </a:t>
            </a:r>
            <a:r>
              <a:rPr lang="en-US" dirty="0" smtClean="0">
                <a:latin typeface="Century Gothic" panose="020B0502020202020204" pitchFamily="34" charset="0"/>
              </a:rPr>
              <a:t>TINYINT</a:t>
            </a:r>
            <a:r>
              <a:rPr lang="ru-RU" dirty="0" smtClean="0">
                <a:latin typeface="Century Gothic" panose="020B0502020202020204" pitchFamily="34" charset="0"/>
              </a:rPr>
              <a:t> нельзя подставить </a:t>
            </a:r>
            <a:r>
              <a:rPr lang="en-US" dirty="0" smtClean="0">
                <a:latin typeface="Century Gothic" panose="020B0502020202020204" pitchFamily="34" charset="0"/>
              </a:rPr>
              <a:t>TRUE/FALSE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90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441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Gothic</vt:lpstr>
      <vt:lpstr>Тема Office</vt:lpstr>
      <vt:lpstr>Базы данных</vt:lpstr>
      <vt:lpstr>Типы данных</vt:lpstr>
      <vt:lpstr>Символьные</vt:lpstr>
      <vt:lpstr>Символьные</vt:lpstr>
      <vt:lpstr>Символьные</vt:lpstr>
      <vt:lpstr>Числовые</vt:lpstr>
      <vt:lpstr>Числовые</vt:lpstr>
      <vt:lpstr>Числовые</vt:lpstr>
      <vt:lpstr>Числовые</vt:lpstr>
      <vt:lpstr>Дата и время</vt:lpstr>
      <vt:lpstr>Дата и время</vt:lpstr>
      <vt:lpstr>Составные</vt:lpstr>
      <vt:lpstr>Бинарные</vt:lpstr>
      <vt:lpstr>Бинарные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99</cp:revision>
  <dcterms:created xsi:type="dcterms:W3CDTF">2022-05-24T13:04:17Z</dcterms:created>
  <dcterms:modified xsi:type="dcterms:W3CDTF">2022-05-26T12:43:50Z</dcterms:modified>
</cp:coreProperties>
</file>