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70" r:id="rId12"/>
    <p:sldId id="258" r:id="rId13"/>
    <p:sldId id="259" r:id="rId14"/>
    <p:sldId id="2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-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ru-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4000" dirty="0">
                <a:solidFill>
                  <a:srgbClr val="4C5D6E"/>
                </a:solidFill>
              </a:rPr>
              <a:t>ООП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600" dirty="0" smtClean="0"/>
              <a:t>Обобщенные коллекции. </a:t>
            </a:r>
            <a:r>
              <a:rPr lang="en-US" sz="1600" dirty="0" smtClean="0"/>
              <a:t>LINQ</a:t>
            </a:r>
            <a:r>
              <a:rPr lang="ru-RU" sz="1600" dirty="0" smtClean="0"/>
              <a:t>.</a:t>
            </a:r>
            <a:endParaRPr lang="ru-RU" sz="1600" dirty="0">
              <a:solidFill>
                <a:srgbClr val="ABB1B9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</a:t>
            </a:r>
            <a:r>
              <a:rPr lang="ru-RU" sz="1600">
                <a:solidFill>
                  <a:srgbClr val="BDC2CA"/>
                </a:solidFill>
              </a:rPr>
              <a:t>Продвинутый</a:t>
            </a: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 курс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ru-RU" sz="2000" b="1" dirty="0">
              <a:solidFill>
                <a:srgbClr val="4C5D6E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C#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en-US" sz="1600" b="1" dirty="0" smtClean="0"/>
              <a:t>Stack&lt;T&gt;</a:t>
            </a:r>
            <a:endParaRPr lang="ru-R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15566"/>
            <a:ext cx="84249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 smtClean="0"/>
              <a:t>Push</a:t>
            </a:r>
            <a:r>
              <a:rPr lang="ru-RU" dirty="0" smtClean="0"/>
              <a:t>: добавляет элемент в стек на первое место</a:t>
            </a:r>
          </a:p>
          <a:p>
            <a:pPr>
              <a:lnSpc>
                <a:spcPct val="150000"/>
              </a:lnSpc>
            </a:pPr>
            <a:r>
              <a:rPr lang="ru-RU" b="1" dirty="0" err="1" smtClean="0"/>
              <a:t>Pop</a:t>
            </a:r>
            <a:r>
              <a:rPr lang="ru-RU" dirty="0" smtClean="0"/>
              <a:t>: извлекает и возвращает первый элемент из стека</a:t>
            </a:r>
          </a:p>
          <a:p>
            <a:pPr>
              <a:lnSpc>
                <a:spcPct val="150000"/>
              </a:lnSpc>
            </a:pPr>
            <a:r>
              <a:rPr lang="ru-RU" b="1" dirty="0" err="1" smtClean="0"/>
              <a:t>Peek</a:t>
            </a:r>
            <a:r>
              <a:rPr lang="ru-RU" dirty="0" smtClean="0"/>
              <a:t>: просто возвращает первый элемент из стека без его удаления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ru-RU" sz="1600" b="1" dirty="0" smtClean="0"/>
              <a:t>Специальные коллекции </a:t>
            </a:r>
            <a:r>
              <a:rPr lang="en-US" sz="1600" b="1" dirty="0" smtClean="0"/>
              <a:t>C#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2685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 smtClean="0"/>
              <a:t>HybridDictionary</a:t>
            </a:r>
            <a:r>
              <a:rPr lang="ru-RU" dirty="0" smtClean="0"/>
              <a:t> Предназначен для коллекций, в которых для хранения небольшого количества пар "ключ-значение" используется класс </a:t>
            </a:r>
            <a:r>
              <a:rPr lang="ru-RU" dirty="0" err="1" smtClean="0"/>
              <a:t>ListDictionary</a:t>
            </a:r>
            <a:r>
              <a:rPr lang="ru-RU" dirty="0" smtClean="0"/>
              <a:t>. При превышении коллекцией определенного размера автоматически используется класс </a:t>
            </a:r>
            <a:r>
              <a:rPr lang="ru-RU" dirty="0" err="1" smtClean="0"/>
              <a:t>Hashtable</a:t>
            </a:r>
            <a:r>
              <a:rPr lang="ru-RU" dirty="0" smtClean="0"/>
              <a:t> для хранения ее элементов </a:t>
            </a:r>
            <a:r>
              <a:rPr lang="ru-RU" b="1" dirty="0" err="1" smtClean="0"/>
              <a:t>ListDictionary</a:t>
            </a:r>
            <a:r>
              <a:rPr lang="ru-RU" dirty="0" smtClean="0"/>
              <a:t> Предназначен для коллекций, в которых для хранения пар "ключ-значение" используется связный список. Такие коллекции рекомендуются только для хранения небольшого количества элементов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NameValueCollection</a:t>
            </a:r>
            <a:r>
              <a:rPr lang="ru-RU" dirty="0" smtClean="0"/>
              <a:t> Предназначен для отсортированных коллекций, в которых хранятся пары "ключ-значение", причем и ключ, и значение относятся к типу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OrderedDictionary</a:t>
            </a:r>
            <a:r>
              <a:rPr lang="ru-RU" dirty="0" smtClean="0"/>
              <a:t> Предназначен для коллекций, в которых хранятся индексируемые пары "ключ-значение"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StringCollection</a:t>
            </a:r>
            <a:r>
              <a:rPr lang="ru-RU" dirty="0" smtClean="0"/>
              <a:t> Предназначен для коллекций, оптимизированных для хранения символьных строк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StringDictionary</a:t>
            </a:r>
            <a:r>
              <a:rPr lang="ru-RU" dirty="0" smtClean="0"/>
              <a:t> Предназначен для хеш-таблиц, в которых хранятся пары "ключ-значение", причем и ключ, и значение относятся к типу </a:t>
            </a:r>
            <a:r>
              <a:rPr lang="ru-RU" dirty="0" err="1" smtClean="0"/>
              <a:t>string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24" name="Shape 12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ct val="100000"/>
              <a:buChar char="●"/>
            </a:pPr>
            <a:r>
              <a:rPr lang="ru-RU" sz="1600" dirty="0">
                <a:solidFill>
                  <a:srgbClr val="2C2D30"/>
                </a:solidFill>
              </a:rPr>
              <a:t>ДЗ - в методичке, прикрепленной к этому уроку. Достаточно решить 3 задачи. Старайтесь разбивать программы на подпрограммы. Переписывайте в начало программы условие и свою фамилию. Все программы делайте в одном решении.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lang="ru-RU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</a:p>
        </p:txBody>
      </p:sp>
      <p:sp>
        <p:nvSpPr>
          <p:cNvPr id="158" name="Shape 1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</a:p>
        </p:txBody>
      </p:sp>
      <p:sp>
        <p:nvSpPr>
          <p:cNvPr id="184" name="Shape 18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35646"/>
            <a:ext cx="6696744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600" smtClean="0"/>
              <a:t>Обобщенные </a:t>
            </a:r>
            <a:r>
              <a:rPr lang="ru-RU" sz="1600" dirty="0" smtClean="0"/>
              <a:t>коллекции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LINQ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520599" cy="504056"/>
          </a:xfrm>
        </p:spPr>
        <p:txBody>
          <a:bodyPr/>
          <a:lstStyle/>
          <a:p>
            <a:r>
              <a:rPr lang="ru-RU" sz="1600" dirty="0" smtClean="0"/>
              <a:t>Необобщенные коллекции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ru-RU" sz="1600" dirty="0" smtClean="0"/>
              <a:t>обобщенные коллекции</a:t>
            </a:r>
            <a:endParaRPr lang="ru-RU" sz="1600" dirty="0"/>
          </a:p>
        </p:txBody>
      </p:sp>
      <p:pic>
        <p:nvPicPr>
          <p:cNvPr id="3" name="Рисунок 2" descr="C:\Users\SVFrolov\Downloads\generic.net.collection.interface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43558"/>
            <a:ext cx="5934710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ru-RU" sz="1600" dirty="0" smtClean="0"/>
              <a:t>Необобщенные коллекции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15566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b="1" dirty="0" err="1" smtClean="0"/>
              <a:t>ArrayList</a:t>
            </a:r>
            <a:r>
              <a:rPr lang="ru-RU" dirty="0" smtClean="0"/>
              <a:t> - определяет динамический массив, т.е. такой массив, который может при необходимости увеличивать свой размер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BitArray</a:t>
            </a:r>
            <a:r>
              <a:rPr lang="en-US" dirty="0" smtClean="0"/>
              <a:t> - </a:t>
            </a:r>
            <a:r>
              <a:rPr lang="ru-RU" dirty="0" smtClean="0"/>
              <a:t>Управляет компактным массивом битовых</a:t>
            </a:r>
            <a:r>
              <a:rPr lang="en-US" dirty="0" smtClean="0"/>
              <a:t> </a:t>
            </a:r>
            <a:r>
              <a:rPr lang="ru-RU" dirty="0" smtClean="0"/>
              <a:t>значений, которые представляются как булевские, где </a:t>
            </a:r>
            <a:r>
              <a:rPr lang="ru-RU" dirty="0" err="1" smtClean="0"/>
              <a:t>true</a:t>
            </a:r>
            <a:r>
              <a:rPr lang="en-US" dirty="0" smtClean="0"/>
              <a:t> </a:t>
            </a:r>
            <a:r>
              <a:rPr lang="ru-RU" dirty="0" smtClean="0"/>
              <a:t>обозначает установленный (1) бит, а </a:t>
            </a:r>
            <a:r>
              <a:rPr lang="ru-RU" dirty="0" err="1" smtClean="0"/>
              <a:t>false</a:t>
            </a:r>
            <a:r>
              <a:rPr lang="en-US" dirty="0" smtClean="0"/>
              <a:t> </a:t>
            </a:r>
            <a:r>
              <a:rPr lang="ru-RU" dirty="0" smtClean="0"/>
              <a:t>— неустановленный (0) бит</a:t>
            </a:r>
          </a:p>
          <a:p>
            <a:pPr>
              <a:buFont typeface="Arial" pitchFamily="34" charset="0"/>
              <a:buChar char="•"/>
            </a:pPr>
            <a:endParaRPr lang="ru-RU" b="1" dirty="0" smtClean="0"/>
          </a:p>
          <a:p>
            <a:pPr>
              <a:buFont typeface="Arial" pitchFamily="34" charset="0"/>
              <a:buChar char="•"/>
            </a:pPr>
            <a:r>
              <a:rPr lang="ru-RU" b="1" dirty="0" err="1" smtClean="0"/>
              <a:t>Hashtable</a:t>
            </a:r>
            <a:r>
              <a:rPr lang="ru-RU" b="1" dirty="0" smtClean="0"/>
              <a:t> </a:t>
            </a:r>
            <a:r>
              <a:rPr lang="ru-RU" dirty="0" smtClean="0"/>
              <a:t>- определяет хеш-таблицу для пар "ключ-значение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b="1" dirty="0" err="1" smtClean="0"/>
              <a:t>Queue</a:t>
            </a:r>
            <a:r>
              <a:rPr lang="ru-RU" dirty="0" smtClean="0"/>
              <a:t> - определяет очередь, или список, действующий по принципу "первым пришел — первым обслужен"</a:t>
            </a:r>
          </a:p>
          <a:p>
            <a:pPr>
              <a:buFont typeface="Arial" pitchFamily="34" charset="0"/>
              <a:buChar char="•"/>
            </a:pPr>
            <a:r>
              <a:rPr lang="ru-RU" b="1" dirty="0" err="1" smtClean="0"/>
              <a:t>SortedList</a:t>
            </a:r>
            <a:r>
              <a:rPr lang="ru-RU" b="1" dirty="0" smtClean="0"/>
              <a:t> </a:t>
            </a:r>
            <a:r>
              <a:rPr lang="ru-RU" dirty="0" smtClean="0"/>
              <a:t>- определяет отсортированный список пар "ключ-значение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b="1" dirty="0" err="1" smtClean="0"/>
              <a:t>Stack</a:t>
            </a:r>
            <a:r>
              <a:rPr lang="ru-RU" dirty="0" smtClean="0"/>
              <a:t> - определяет стек, или список, действующий по принципу "первым пришел — последним обслужен"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360040"/>
          </a:xfrm>
        </p:spPr>
        <p:txBody>
          <a:bodyPr/>
          <a:lstStyle/>
          <a:p>
            <a:r>
              <a:rPr lang="ru-RU" sz="1600" dirty="0" smtClean="0"/>
              <a:t>Основные интерфейсы обобщенных коллекций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11408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b="1" dirty="0" err="1" smtClean="0"/>
              <a:t>IEnumerable</a:t>
            </a:r>
            <a:r>
              <a:rPr lang="ru-RU" b="1" dirty="0" smtClean="0"/>
              <a:t>&lt;T&gt;</a:t>
            </a:r>
            <a:r>
              <a:rPr lang="en-US" b="1" dirty="0" smtClean="0"/>
              <a:t> -</a:t>
            </a:r>
            <a:r>
              <a:rPr lang="ru-RU" b="1" dirty="0" smtClean="0"/>
              <a:t> </a:t>
            </a:r>
            <a:r>
              <a:rPr lang="ru-RU" dirty="0" smtClean="0"/>
              <a:t>определяет метод </a:t>
            </a:r>
            <a:r>
              <a:rPr lang="ru-RU" dirty="0" err="1" smtClean="0"/>
              <a:t>GetEnumerator</a:t>
            </a:r>
            <a:r>
              <a:rPr lang="ru-RU" dirty="0" smtClean="0"/>
              <a:t>, с помощью которого можно получать элементы любой коллекции. Реализация данного интерфейса позволяет перебирать элементы коллекции с помощью цикла </a:t>
            </a:r>
            <a:r>
              <a:rPr lang="ru-RU" dirty="0" err="1" smtClean="0"/>
              <a:t>foreach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b="1" dirty="0" err="1" smtClean="0"/>
              <a:t>IEnumerator</a:t>
            </a:r>
            <a:r>
              <a:rPr lang="ru-RU" b="1" dirty="0" smtClean="0"/>
              <a:t>&lt;T&gt;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определяет методы, с помощью которых потом можно получить содержимое коллекции по очереди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ICollection</a:t>
            </a:r>
            <a:r>
              <a:rPr lang="ru-RU" b="1" dirty="0" smtClean="0"/>
              <a:t>&lt;T&gt;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представляет ряд общих свойств и методов для всех необобщенных коллекций (например, методы </a:t>
            </a:r>
            <a:r>
              <a:rPr lang="ru-RU" dirty="0" err="1" smtClean="0"/>
              <a:t>CopyTo</a:t>
            </a:r>
            <a:r>
              <a:rPr lang="ru-RU" dirty="0" smtClean="0"/>
              <a:t>, </a:t>
            </a:r>
            <a:r>
              <a:rPr lang="ru-RU" dirty="0" err="1" smtClean="0"/>
              <a:t>Add</a:t>
            </a:r>
            <a:r>
              <a:rPr lang="ru-RU" dirty="0" smtClean="0"/>
              <a:t>, </a:t>
            </a:r>
            <a:r>
              <a:rPr lang="ru-RU" dirty="0" err="1" smtClean="0"/>
              <a:t>Remove</a:t>
            </a:r>
            <a:r>
              <a:rPr lang="ru-RU" dirty="0" smtClean="0"/>
              <a:t>, </a:t>
            </a:r>
            <a:r>
              <a:rPr lang="ru-RU" dirty="0" err="1" smtClean="0"/>
              <a:t>Contains</a:t>
            </a:r>
            <a:r>
              <a:rPr lang="ru-RU" dirty="0" smtClean="0"/>
              <a:t>, свойство </a:t>
            </a:r>
            <a:r>
              <a:rPr lang="ru-RU" dirty="0" err="1" smtClean="0"/>
              <a:t>Count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IList</a:t>
            </a:r>
            <a:r>
              <a:rPr lang="ru-RU" b="1" dirty="0" smtClean="0"/>
              <a:t>&lt;T&gt;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предоставляет функционал для создания последовательных списков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IComparer</a:t>
            </a:r>
            <a:r>
              <a:rPr lang="ru-RU" b="1" dirty="0" smtClean="0"/>
              <a:t>&lt;T&gt;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определяет метод </a:t>
            </a:r>
            <a:r>
              <a:rPr lang="ru-RU" dirty="0" err="1" smtClean="0"/>
              <a:t>Compare</a:t>
            </a:r>
            <a:r>
              <a:rPr lang="ru-RU" dirty="0" smtClean="0"/>
              <a:t> для сравнения двух однотипных объектов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IDictionary</a:t>
            </a:r>
            <a:r>
              <a:rPr lang="ru-RU" b="1" dirty="0" smtClean="0"/>
              <a:t>&lt;</a:t>
            </a:r>
            <a:r>
              <a:rPr lang="ru-RU" b="1" dirty="0" err="1" smtClean="0"/>
              <a:t>TKey</a:t>
            </a:r>
            <a:r>
              <a:rPr lang="ru-RU" b="1" dirty="0" smtClean="0"/>
              <a:t>, T</a:t>
            </a:r>
            <a:r>
              <a:rPr lang="en-US" b="1" dirty="0" smtClean="0"/>
              <a:t>v</a:t>
            </a:r>
            <a:r>
              <a:rPr lang="ru-RU" b="1" dirty="0" err="1" smtClean="0"/>
              <a:t>alue</a:t>
            </a:r>
            <a:r>
              <a:rPr lang="ru-RU" b="1" dirty="0" smtClean="0"/>
              <a:t>&gt;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определяет поведение коллекции, при котором она должна хранить объекты в виде пар ключ-значение: для каждого объекта определяется уникальный ключ типа, указанного в параметре </a:t>
            </a:r>
            <a:r>
              <a:rPr lang="ru-RU" dirty="0" err="1" smtClean="0"/>
              <a:t>TKey</a:t>
            </a:r>
            <a:r>
              <a:rPr lang="ru-RU" dirty="0" smtClean="0"/>
              <a:t>, и этому ключу соответствует определенное значение, имеющее тип, указанный в параметре T</a:t>
            </a:r>
            <a:r>
              <a:rPr lang="en-US" dirty="0" smtClean="0"/>
              <a:t>v</a:t>
            </a:r>
            <a:r>
              <a:rPr lang="ru-RU" dirty="0" err="1" smtClean="0"/>
              <a:t>alue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IEqualityComparer</a:t>
            </a:r>
            <a:r>
              <a:rPr lang="ru-RU" b="1" dirty="0" smtClean="0"/>
              <a:t>&lt;T&gt;</a:t>
            </a:r>
            <a:r>
              <a:rPr lang="en-US" dirty="0" smtClean="0"/>
              <a:t> -</a:t>
            </a:r>
            <a:r>
              <a:rPr lang="ru-RU" dirty="0" smtClean="0"/>
              <a:t> определяет методы, с помощью которых два однотипных объекта сравниваются на предмет равенства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ru-RU" sz="1600" dirty="0" smtClean="0"/>
              <a:t>Обобщенные коллекции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55526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 smtClean="0"/>
              <a:t>Dictionary</a:t>
            </a:r>
            <a:r>
              <a:rPr lang="ru-RU" b="1" dirty="0" smtClean="0"/>
              <a:t>&lt;</a:t>
            </a:r>
            <a:r>
              <a:rPr lang="ru-RU" b="1" dirty="0" err="1" smtClean="0"/>
              <a:t>Tkey</a:t>
            </a:r>
            <a:r>
              <a:rPr lang="ru-RU" b="1" dirty="0" smtClean="0"/>
              <a:t>, </a:t>
            </a:r>
            <a:r>
              <a:rPr lang="ru-RU" b="1" dirty="0" err="1" smtClean="0"/>
              <a:t>TValue</a:t>
            </a:r>
            <a:r>
              <a:rPr lang="ru-RU" b="1" dirty="0" smtClean="0"/>
              <a:t>&gt;</a:t>
            </a:r>
            <a:r>
              <a:rPr lang="ru-RU" dirty="0" smtClean="0"/>
              <a:t> - сохраняет пары "ключ-значение". Обеспечивает такие же функциональные возможности, как и необобщенный класс </a:t>
            </a:r>
            <a:r>
              <a:rPr lang="ru-RU" dirty="0" err="1" smtClean="0"/>
              <a:t>Hashtable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HashSet</a:t>
            </a:r>
            <a:r>
              <a:rPr lang="ru-RU" b="1" dirty="0" smtClean="0"/>
              <a:t>&lt;T&gt;</a:t>
            </a:r>
            <a:r>
              <a:rPr lang="ru-RU" dirty="0" smtClean="0"/>
              <a:t> - сохраняет ряд уникальных значений, используя </a:t>
            </a:r>
            <a:r>
              <a:rPr lang="ru-RU" dirty="0" err="1" smtClean="0"/>
              <a:t>хештаблицу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LinkedList</a:t>
            </a:r>
            <a:r>
              <a:rPr lang="ru-RU" b="1" dirty="0" smtClean="0"/>
              <a:t>&lt;T&gt;</a:t>
            </a:r>
            <a:r>
              <a:rPr lang="ru-RU" dirty="0" smtClean="0"/>
              <a:t> - сохраняет элементы в двунаправленном списке</a:t>
            </a:r>
          </a:p>
          <a:p>
            <a:pPr>
              <a:lnSpc>
                <a:spcPct val="150000"/>
              </a:lnSpc>
            </a:pPr>
            <a:r>
              <a:rPr lang="ru-RU" b="1" dirty="0" err="1" smtClean="0"/>
              <a:t>List</a:t>
            </a:r>
            <a:r>
              <a:rPr lang="ru-RU" b="1" dirty="0" smtClean="0"/>
              <a:t>&lt;T&gt;</a:t>
            </a:r>
            <a:r>
              <a:rPr lang="ru-RU" dirty="0" smtClean="0"/>
              <a:t> - создает динамический массив. Обеспечивает такие же функциональные возможности, как и необобщенный класс </a:t>
            </a:r>
            <a:r>
              <a:rPr lang="ru-RU" dirty="0" err="1" smtClean="0"/>
              <a:t>ArrayList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Queue</a:t>
            </a:r>
            <a:r>
              <a:rPr lang="ru-RU" b="1" dirty="0" smtClean="0"/>
              <a:t>&lt;T&gt;</a:t>
            </a:r>
            <a:r>
              <a:rPr lang="ru-RU" dirty="0" smtClean="0"/>
              <a:t> - создает очередь. Обеспечивает такие же функциональные возможности, как и необобщенный класс </a:t>
            </a:r>
            <a:r>
              <a:rPr lang="ru-RU" dirty="0" err="1" smtClean="0"/>
              <a:t>Queue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SortedDictionary</a:t>
            </a:r>
            <a:r>
              <a:rPr lang="ru-RU" b="1" dirty="0" smtClean="0"/>
              <a:t>&lt;</a:t>
            </a:r>
            <a:r>
              <a:rPr lang="ru-RU" b="1" dirty="0" err="1" smtClean="0"/>
              <a:t>TKey</a:t>
            </a:r>
            <a:r>
              <a:rPr lang="ru-RU" b="1" dirty="0" smtClean="0"/>
              <a:t>, </a:t>
            </a:r>
            <a:r>
              <a:rPr lang="ru-RU" b="1" dirty="0" err="1" smtClean="0"/>
              <a:t>TValue</a:t>
            </a:r>
            <a:r>
              <a:rPr lang="ru-RU" b="1" dirty="0" smtClean="0"/>
              <a:t>&gt;</a:t>
            </a:r>
            <a:r>
              <a:rPr lang="ru-RU" dirty="0" smtClean="0"/>
              <a:t> - создает отсортированный список из пар "ключ-значение"</a:t>
            </a:r>
          </a:p>
          <a:p>
            <a:pPr>
              <a:lnSpc>
                <a:spcPct val="150000"/>
              </a:lnSpc>
            </a:pPr>
            <a:r>
              <a:rPr lang="ru-RU" b="1" dirty="0" err="1" smtClean="0"/>
              <a:t>SortedList</a:t>
            </a:r>
            <a:r>
              <a:rPr lang="ru-RU" b="1" dirty="0" smtClean="0"/>
              <a:t>&lt;</a:t>
            </a:r>
            <a:r>
              <a:rPr lang="ru-RU" b="1" dirty="0" err="1" smtClean="0"/>
              <a:t>TKey</a:t>
            </a:r>
            <a:r>
              <a:rPr lang="ru-RU" b="1" dirty="0" smtClean="0"/>
              <a:t>, </a:t>
            </a:r>
            <a:r>
              <a:rPr lang="ru-RU" b="1" dirty="0" err="1" smtClean="0"/>
              <a:t>TValue</a:t>
            </a:r>
            <a:r>
              <a:rPr lang="ru-RU" b="1" dirty="0" smtClean="0"/>
              <a:t>&gt;</a:t>
            </a:r>
            <a:r>
              <a:rPr lang="ru-RU" dirty="0" smtClean="0"/>
              <a:t> - создает отсортированный список из пар "ключ-значение". Обеспечивает такие же функциональные возможности, как и необобщенный класс </a:t>
            </a:r>
            <a:r>
              <a:rPr lang="ru-RU" dirty="0" err="1" smtClean="0"/>
              <a:t>SortedList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err="1" smtClean="0"/>
              <a:t>SortedSet</a:t>
            </a:r>
            <a:r>
              <a:rPr lang="ru-RU" b="1" dirty="0" smtClean="0"/>
              <a:t>&lt;T&gt;</a:t>
            </a:r>
            <a:r>
              <a:rPr lang="ru-RU" dirty="0" smtClean="0"/>
              <a:t> - создает отсортированное множество</a:t>
            </a:r>
          </a:p>
          <a:p>
            <a:pPr>
              <a:lnSpc>
                <a:spcPct val="150000"/>
              </a:lnSpc>
            </a:pPr>
            <a:r>
              <a:rPr lang="ru-RU" b="1" dirty="0" err="1" smtClean="0"/>
              <a:t>Stack</a:t>
            </a:r>
            <a:r>
              <a:rPr lang="ru-RU" b="1" dirty="0" smtClean="0"/>
              <a:t>&lt;T&gt;</a:t>
            </a:r>
            <a:r>
              <a:rPr lang="ru-RU" dirty="0" smtClean="0"/>
              <a:t> - создает стек. Обеспечивает такие же функциональные возможности, как и необобщенный класс </a:t>
            </a:r>
            <a:r>
              <a:rPr lang="ru-RU" dirty="0" err="1" smtClean="0"/>
              <a:t>Stack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en-US" sz="1600" b="1" dirty="0" smtClean="0"/>
              <a:t>List&lt;T&gt;</a:t>
            </a:r>
            <a:endParaRPr lang="ru-R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43558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void Add(T item): </a:t>
            </a:r>
            <a:r>
              <a:rPr lang="ru-RU" dirty="0" smtClean="0"/>
              <a:t>добавление нового элемента в список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void </a:t>
            </a:r>
            <a:r>
              <a:rPr lang="en-US" b="1" dirty="0" err="1" smtClean="0"/>
              <a:t>AddRange</a:t>
            </a:r>
            <a:r>
              <a:rPr lang="en-US" b="1" dirty="0" smtClean="0"/>
              <a:t>(</a:t>
            </a:r>
            <a:r>
              <a:rPr lang="en-US" b="1" dirty="0" err="1" smtClean="0"/>
              <a:t>ICollection</a:t>
            </a:r>
            <a:r>
              <a:rPr lang="en-US" b="1" dirty="0" smtClean="0"/>
              <a:t> collection): </a:t>
            </a:r>
            <a:r>
              <a:rPr lang="ru-RU" dirty="0" smtClean="0"/>
              <a:t>добавление с список коллекции или массива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BinarySearch</a:t>
            </a:r>
            <a:r>
              <a:rPr lang="en-US" b="1" dirty="0" smtClean="0"/>
              <a:t>(T item): </a:t>
            </a:r>
            <a:r>
              <a:rPr lang="ru-RU" dirty="0" smtClean="0"/>
              <a:t>бинарный поиск элемента в списке. Если элемент найден, то метод возвращает индекс этого элемента в коллекции. При этом список должен быть отсортирован.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IndexOf</a:t>
            </a:r>
            <a:r>
              <a:rPr lang="en-US" b="1" dirty="0" smtClean="0"/>
              <a:t>(T item): </a:t>
            </a:r>
            <a:r>
              <a:rPr lang="ru-RU" dirty="0" smtClean="0"/>
              <a:t>возвращает индекс первого вхождения элемента в списке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void Insert(</a:t>
            </a:r>
            <a:r>
              <a:rPr lang="en-US" b="1" dirty="0" err="1" smtClean="0"/>
              <a:t>int</a:t>
            </a:r>
            <a:r>
              <a:rPr lang="en-US" b="1" dirty="0" smtClean="0"/>
              <a:t> index, T item): </a:t>
            </a:r>
            <a:r>
              <a:rPr lang="ru-RU" dirty="0" smtClean="0"/>
              <a:t>вставляет элемент </a:t>
            </a:r>
            <a:r>
              <a:rPr lang="en-US" dirty="0" smtClean="0"/>
              <a:t>item </a:t>
            </a:r>
            <a:r>
              <a:rPr lang="ru-RU" dirty="0" smtClean="0"/>
              <a:t>в списке на позицию </a:t>
            </a:r>
            <a:r>
              <a:rPr lang="en-US" dirty="0" smtClean="0"/>
              <a:t>index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 smtClean="0"/>
              <a:t>bool</a:t>
            </a:r>
            <a:r>
              <a:rPr lang="en-US" b="1" dirty="0" smtClean="0"/>
              <a:t> Remove(T item): </a:t>
            </a:r>
            <a:r>
              <a:rPr lang="ru-RU" dirty="0" smtClean="0"/>
              <a:t>удаляет элемент </a:t>
            </a:r>
            <a:r>
              <a:rPr lang="en-US" dirty="0" smtClean="0"/>
              <a:t>item </a:t>
            </a:r>
            <a:r>
              <a:rPr lang="ru-RU" dirty="0" smtClean="0"/>
              <a:t>из списка, и если удаление прошло успешно, то возвращает </a:t>
            </a:r>
            <a:r>
              <a:rPr lang="en-US" dirty="0" smtClean="0"/>
              <a:t>true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void </a:t>
            </a:r>
            <a:r>
              <a:rPr lang="en-US" b="1" dirty="0" err="1" smtClean="0"/>
              <a:t>RemoveAt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index): </a:t>
            </a:r>
            <a:r>
              <a:rPr lang="ru-RU" dirty="0" smtClean="0"/>
              <a:t>удаление элемента по указанному индексу </a:t>
            </a:r>
            <a:r>
              <a:rPr lang="en-US" dirty="0" smtClean="0"/>
              <a:t>index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void Sort(): </a:t>
            </a:r>
            <a:r>
              <a:rPr lang="ru-RU" dirty="0" smtClean="0"/>
              <a:t>сортировка списка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en-US" sz="1600" b="1" dirty="0" err="1" smtClean="0"/>
              <a:t>LinkedList</a:t>
            </a:r>
            <a:r>
              <a:rPr lang="en-US" sz="1600" b="1" dirty="0" smtClean="0"/>
              <a:t>&lt;T&gt;</a:t>
            </a:r>
            <a:endParaRPr lang="ru-R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43558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AddAfter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</a:t>
            </a:r>
            <a:r>
              <a:rPr lang="en-US" b="1" dirty="0" err="1" smtClean="0"/>
              <a:t>newNode</a:t>
            </a:r>
            <a:r>
              <a:rPr lang="en-US" b="1" dirty="0" smtClean="0"/>
              <a:t>): </a:t>
            </a:r>
            <a:r>
              <a:rPr lang="ru-RU" dirty="0" smtClean="0"/>
              <a:t>вставляет узел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ru-RU" dirty="0" smtClean="0"/>
              <a:t>в список после узла </a:t>
            </a:r>
            <a:r>
              <a:rPr lang="en-US" dirty="0" smtClean="0"/>
              <a:t>node.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AddAfter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T value): </a:t>
            </a:r>
            <a:r>
              <a:rPr lang="ru-RU" dirty="0" smtClean="0"/>
              <a:t>вставляет в список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после узла </a:t>
            </a:r>
            <a:r>
              <a:rPr lang="en-US" dirty="0" smtClean="0"/>
              <a:t>node.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AddBefore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</a:t>
            </a:r>
            <a:r>
              <a:rPr lang="en-US" b="1" dirty="0" err="1" smtClean="0"/>
              <a:t>newNode</a:t>
            </a:r>
            <a:r>
              <a:rPr lang="en-US" b="1" dirty="0" smtClean="0"/>
              <a:t>): </a:t>
            </a:r>
            <a:r>
              <a:rPr lang="ru-RU" dirty="0" smtClean="0"/>
              <a:t>вставляет в список узел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ru-RU" dirty="0" smtClean="0"/>
              <a:t>перед узлом </a:t>
            </a:r>
            <a:r>
              <a:rPr lang="en-US" dirty="0" smtClean="0"/>
              <a:t>node.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AddBefore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node, T value): </a:t>
            </a:r>
            <a:r>
              <a:rPr lang="ru-RU" dirty="0" smtClean="0"/>
              <a:t>вставляет в список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перед узлом </a:t>
            </a:r>
            <a:r>
              <a:rPr lang="en-US" dirty="0" smtClean="0"/>
              <a:t>node.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AddFirst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node): </a:t>
            </a:r>
            <a:r>
              <a:rPr lang="ru-RU" dirty="0" smtClean="0"/>
              <a:t>вставляет новый узел в начало списка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AddFirst</a:t>
            </a:r>
            <a:r>
              <a:rPr lang="en-US" b="1" dirty="0" smtClean="0"/>
              <a:t>(T value): </a:t>
            </a:r>
            <a:r>
              <a:rPr lang="ru-RU" dirty="0" smtClean="0"/>
              <a:t>вставляет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в начало списка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AddLast</a:t>
            </a:r>
            <a:r>
              <a:rPr lang="en-US" b="1" dirty="0" smtClean="0"/>
              <a:t>(</a:t>
            </a:r>
            <a:r>
              <a:rPr lang="en-US" b="1" dirty="0" err="1" smtClean="0"/>
              <a:t>LinkedListNode</a:t>
            </a:r>
            <a:r>
              <a:rPr lang="en-US" b="1" dirty="0" smtClean="0"/>
              <a:t>&lt;T&gt; node): </a:t>
            </a:r>
            <a:r>
              <a:rPr lang="ru-RU" dirty="0" smtClean="0"/>
              <a:t>вставляет новый узел в конец списка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AddLast</a:t>
            </a:r>
            <a:r>
              <a:rPr lang="en-US" b="1" dirty="0" smtClean="0"/>
              <a:t>(T value): </a:t>
            </a:r>
            <a:r>
              <a:rPr lang="ru-RU" dirty="0" smtClean="0"/>
              <a:t>вставляет новый узел со значением </a:t>
            </a:r>
            <a:r>
              <a:rPr lang="en-US" dirty="0" smtClean="0"/>
              <a:t>value </a:t>
            </a:r>
            <a:r>
              <a:rPr lang="ru-RU" dirty="0" smtClean="0"/>
              <a:t>в конец списка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RemoveFirst</a:t>
            </a:r>
            <a:r>
              <a:rPr lang="en-US" b="1" dirty="0" smtClean="0"/>
              <a:t>(): </a:t>
            </a:r>
            <a:r>
              <a:rPr lang="ru-RU" dirty="0" smtClean="0"/>
              <a:t>удаляет первый узел из списка. После этого новым первым узлом становится узел, следующий за удаленным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RemoveLast</a:t>
            </a:r>
            <a:r>
              <a:rPr lang="en-US" b="1" dirty="0" smtClean="0"/>
              <a:t>(): </a:t>
            </a:r>
            <a:r>
              <a:rPr lang="ru-RU" dirty="0" smtClean="0"/>
              <a:t>удаляет последний узел из списка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20599" cy="504056"/>
          </a:xfrm>
        </p:spPr>
        <p:txBody>
          <a:bodyPr/>
          <a:lstStyle/>
          <a:p>
            <a:r>
              <a:rPr lang="en-US" sz="1600" b="1" dirty="0" smtClean="0"/>
              <a:t>Queue&lt;T&gt;</a:t>
            </a:r>
            <a:endParaRPr lang="ru-R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43558"/>
            <a:ext cx="84249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b="1" dirty="0" err="1" smtClean="0"/>
              <a:t>Dequeue</a:t>
            </a:r>
            <a:r>
              <a:rPr lang="ru-RU" dirty="0" smtClean="0"/>
              <a:t>: извлекает и возвращает первый элемент очереди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b="1" dirty="0" err="1" smtClean="0"/>
              <a:t>Enqueue</a:t>
            </a:r>
            <a:r>
              <a:rPr lang="ru-RU" dirty="0" smtClean="0"/>
              <a:t>: добавляет элемент в конец очереди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b="1" dirty="0" err="1" smtClean="0"/>
              <a:t>Peek</a:t>
            </a:r>
            <a:r>
              <a:rPr lang="ru-RU" dirty="0" smtClean="0"/>
              <a:t>: просто возвращает первый элемент из начала очереди без его удаления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977</Words>
  <Application>Microsoft Office PowerPoint</Application>
  <PresentationFormat>Экран (16:9)</PresentationFormat>
  <Paragraphs>94</Paragraphs>
  <Slides>14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simple-light-2</vt:lpstr>
      <vt:lpstr>ООП</vt:lpstr>
      <vt:lpstr>План урока</vt:lpstr>
      <vt:lpstr>Необобщенные коллекции vs обобщенные коллекции</vt:lpstr>
      <vt:lpstr>Необобщенные коллекции</vt:lpstr>
      <vt:lpstr>Основные интерфейсы обобщенных коллекций</vt:lpstr>
      <vt:lpstr>Обобщенные коллекции</vt:lpstr>
      <vt:lpstr>List&lt;T&gt;</vt:lpstr>
      <vt:lpstr>LinkedList&lt;T&gt;</vt:lpstr>
      <vt:lpstr>Queue&lt;T&gt;</vt:lpstr>
      <vt:lpstr>Stack&lt;T&gt;</vt:lpstr>
      <vt:lpstr>Специальные коллекции C#</vt:lpstr>
      <vt:lpstr>Домашнее задание</vt:lpstr>
      <vt:lpstr>Организационные вопросы</vt:lpstr>
      <vt:lpstr>Вопросы участников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Фролов Сергей Валерьевич</dc:creator>
  <cp:lastModifiedBy>Сергей</cp:lastModifiedBy>
  <cp:revision>24</cp:revision>
  <dcterms:modified xsi:type="dcterms:W3CDTF">2017-04-06T16:49:33Z</dcterms:modified>
</cp:coreProperties>
</file>