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1A345B-CBDE-4D19-5391-7F06C706B56D}" v="242" dt="2024-10-21T21:42:20.9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1" d="100"/>
          <a:sy n="71" d="100"/>
        </p:scale>
        <p:origin x="40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Hello, I am Alexander Ahmann, and I will be here to demonstrate the </a:t>
            </a:r>
            <a:r>
              <a:rPr lang="en-US" dirty="0" err="1">
                <a:cs typeface="Calibri"/>
              </a:rPr>
              <a:t>DriverPass</a:t>
            </a:r>
            <a:r>
              <a:rPr lang="en-US" dirty="0">
                <a:cs typeface="Calibri"/>
              </a:rPr>
              <a:t> web service.</a:t>
            </a:r>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off, we need to properly define a software engineering problem, and their functional and non functional requirements. I post that the software interfaces with some database management system, typically shortened to DBMS, that a method to get student data is included, and that a method allowing students to sign up is included. Regarding the non-functional requirements, or the requirements not directly involved in coding the web application, the software and service will run on a cloud computing environment with a Linux, Apache, MySQL and PHP stack installed, and will have an in-house development team with our company deploy new versions of the codebase and third-party updates through CI/CD and SSH tunneling.</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users of the system will be students, the super administrator, the instructors and content moderators, and the technicians. Figure 1a shows a brief relationship between these different entities.</a:t>
            </a:r>
            <a:endParaRPr lang="en-US" dirty="0">
              <a:cs typeface="Calibri"/>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aseline="0" dirty="0"/>
              <a:t>In </a:t>
            </a:r>
            <a:r>
              <a:rPr lang="en-US" dirty="0"/>
              <a:t>this example, I will go over one particular function of the system: student sign ups. The student will first go onto a registration page and then fill out a form requesting for a new account. The frontend component will send a request to the backend component requesting to add a new account. If the account already exists, then the system will inform the student end-user and terminate. If the account does not exist, it will input student info into the SQL database, and then send an SMS code to verify their identity.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Security is a major problem regarding the system. I intend to use rate limiting to prevent hackers from making too many connections to the service – something that they typically do in their work. I will also use intruder detection systems both at the network and host level to identify hackers, who I can block by making certain changes to the firewall's rules. I can also use what security professionals call a "web application firewall" to stop certain kinds of attacks targeting the web application itself. I will also use a cloud distribution network, think </a:t>
            </a:r>
            <a:r>
              <a:rPr lang="en-US" dirty="0" err="1">
                <a:cs typeface="Calibri"/>
              </a:rPr>
              <a:t>CloudFlare</a:t>
            </a:r>
            <a:r>
              <a:rPr lang="en-US" dirty="0">
                <a:cs typeface="Calibri"/>
              </a:rPr>
              <a:t> or Impervia, to distribute the web application and improve its quality of service.</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cs typeface="Calibri"/>
              </a:rPr>
              <a:t>Our software assumes that end-users have basic computer literacy and that resources can scale if need be. If this is not the case, then the system will either not work or not be accessible to a subset of up-and-coming drivers.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10/21/2024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10/21/2024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10/21/2024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10/21/2024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10/21/2024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10/21/2024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10/21/2024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10/21/2024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10/21/2024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10/21/2024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10/21/2024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10/21/2024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vert="horz" lIns="91440" tIns="45720" rIns="91440" bIns="45720" rtlCol="0" anchor="t">
            <a:normAutofit/>
          </a:bodyPr>
          <a:lstStyle/>
          <a:p>
            <a:r>
              <a:rPr lang="en-US" dirty="0">
                <a:solidFill>
                  <a:srgbClr val="FFFFFF"/>
                </a:solidFill>
              </a:rPr>
              <a:t>Alexander Ahmann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a:t>
            </a:r>
            <a:endParaRPr lang="en-US" sz="2400" dirty="0">
              <a:solidFill>
                <a:srgbClr val="000000"/>
              </a:solidFill>
              <a:cs typeface="Calibri"/>
            </a:endParaRPr>
          </a:p>
          <a:p>
            <a:pPr lvl="1">
              <a:buFont typeface="Courier New" panose="020B0604020202020204" pitchFamily="34" charset="0"/>
              <a:buChar char="o"/>
            </a:pPr>
            <a:r>
              <a:rPr lang="en-US" sz="2000" dirty="0">
                <a:solidFill>
                  <a:srgbClr val="000000"/>
                </a:solidFill>
                <a:cs typeface="Calibri"/>
              </a:rPr>
              <a:t>Interface to database management system</a:t>
            </a:r>
          </a:p>
          <a:p>
            <a:pPr lvl="1">
              <a:buFont typeface="Courier New" panose="020B0604020202020204" pitchFamily="34" charset="0"/>
              <a:buChar char="o"/>
            </a:pPr>
            <a:r>
              <a:rPr lang="en-US" sz="2000" dirty="0">
                <a:solidFill>
                  <a:srgbClr val="000000"/>
                </a:solidFill>
                <a:cs typeface="Calibri"/>
              </a:rPr>
              <a:t>Method to get student data</a:t>
            </a:r>
          </a:p>
          <a:p>
            <a:pPr lvl="1">
              <a:buFont typeface="Courier New" panose="020B0604020202020204" pitchFamily="34" charset="0"/>
              <a:buChar char="o"/>
            </a:pPr>
            <a:r>
              <a:rPr lang="en-US" sz="2000" dirty="0">
                <a:solidFill>
                  <a:srgbClr val="000000"/>
                </a:solidFill>
                <a:cs typeface="Calibri"/>
              </a:rPr>
              <a:t>Method to allow student to sign up for account</a:t>
            </a:r>
          </a:p>
          <a:p>
            <a:r>
              <a:rPr lang="en-US" sz="2400" dirty="0">
                <a:solidFill>
                  <a:srgbClr val="000000"/>
                </a:solidFill>
                <a:cs typeface="Calibri"/>
              </a:rPr>
              <a:t>Non-functional Requirements:</a:t>
            </a:r>
          </a:p>
          <a:p>
            <a:pPr lvl="1">
              <a:buFont typeface="Courier New" panose="020B0604020202020204" pitchFamily="34" charset="0"/>
              <a:buChar char="o"/>
            </a:pPr>
            <a:r>
              <a:rPr lang="en-US" sz="2000" dirty="0">
                <a:solidFill>
                  <a:srgbClr val="000000"/>
                </a:solidFill>
                <a:cs typeface="Calibri"/>
              </a:rPr>
              <a:t>LAMP Stack</a:t>
            </a:r>
          </a:p>
          <a:p>
            <a:pPr lvl="1">
              <a:buFont typeface="Courier New" panose="020B0604020202020204" pitchFamily="34" charset="0"/>
              <a:buChar char="o"/>
            </a:pPr>
            <a:r>
              <a:rPr lang="en-US" sz="2000" dirty="0">
                <a:solidFill>
                  <a:srgbClr val="000000"/>
                </a:solidFill>
                <a:cs typeface="Calibri"/>
              </a:rPr>
              <a:t>In-house system administrator team</a:t>
            </a:r>
            <a:endParaRPr lang="en-US" dirty="0"/>
          </a:p>
          <a:p>
            <a:pPr lvl="1">
              <a:buFont typeface="Courier New" panose="020B0604020202020204" pitchFamily="34" charset="0"/>
              <a:buChar char="o"/>
            </a:pPr>
            <a:r>
              <a:rPr lang="en-US" sz="2000" dirty="0">
                <a:solidFill>
                  <a:srgbClr val="000000"/>
                </a:solidFill>
                <a:cs typeface="Calibri"/>
              </a:rPr>
              <a:t>Cloud computing environment</a:t>
            </a:r>
          </a:p>
          <a:p>
            <a:pPr lvl="2">
              <a:buFont typeface="Wingdings" panose="020B0604020202020204" pitchFamily="34" charset="0"/>
              <a:buChar char="§"/>
            </a:pPr>
            <a:r>
              <a:rPr lang="en-US" sz="1600" dirty="0">
                <a:solidFill>
                  <a:srgbClr val="000000"/>
                </a:solidFill>
                <a:cs typeface="Calibri"/>
              </a:rPr>
              <a:t>SSH Login</a:t>
            </a:r>
          </a:p>
          <a:p>
            <a:pPr lvl="1">
              <a:buFont typeface="Courier New" panose="020B0604020202020204" pitchFamily="34" charset="0"/>
              <a:buChar char="o"/>
            </a:pPr>
            <a:r>
              <a:rPr lang="en-US" sz="2000" dirty="0">
                <a:solidFill>
                  <a:srgbClr val="000000"/>
                </a:solidFill>
                <a:cs typeface="Calibri"/>
              </a:rPr>
              <a:t>DevOps style CI/CD deployment </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4" name="Content Placeholder 3" descr="A diagram of a server&#10;&#10;Description automatically generated">
            <a:extLst>
              <a:ext uri="{FF2B5EF4-FFF2-40B4-BE49-F238E27FC236}">
                <a16:creationId xmlns:a16="http://schemas.microsoft.com/office/drawing/2014/main" id="{6323CD69-E4E2-573F-506B-469FA77CEC6A}"/>
              </a:ext>
            </a:extLst>
          </p:cNvPr>
          <p:cNvPicPr>
            <a:picLocks noGrp="1" noChangeAspect="1"/>
          </p:cNvPicPr>
          <p:nvPr>
            <p:ph idx="1"/>
          </p:nvPr>
        </p:nvPicPr>
        <p:blipFill>
          <a:blip r:embed="rId5"/>
          <a:stretch>
            <a:fillRect/>
          </a:stretch>
        </p:blipFill>
        <p:spPr>
          <a:xfrm>
            <a:off x="5408070" y="1424672"/>
            <a:ext cx="6786112" cy="4028155"/>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7" name="Content Placeholder 6" descr="A diagram of a diagram&#10;&#10;Description automatically generated">
            <a:extLst>
              <a:ext uri="{FF2B5EF4-FFF2-40B4-BE49-F238E27FC236}">
                <a16:creationId xmlns:a16="http://schemas.microsoft.com/office/drawing/2014/main" id="{1CFE3FDE-959B-4E3D-4447-14C1D8A27827}"/>
              </a:ext>
            </a:extLst>
          </p:cNvPr>
          <p:cNvPicPr>
            <a:picLocks noGrp="1" noChangeAspect="1"/>
          </p:cNvPicPr>
          <p:nvPr>
            <p:ph idx="1"/>
          </p:nvPr>
        </p:nvPicPr>
        <p:blipFill>
          <a:blip r:embed="rId5"/>
          <a:stretch>
            <a:fillRect/>
          </a:stretch>
        </p:blipFill>
        <p:spPr>
          <a:xfrm>
            <a:off x="6087485" y="310236"/>
            <a:ext cx="5729204" cy="6314535"/>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cs typeface="Calibri" panose="020F0502020204030204"/>
              </a:rPr>
              <a:t>Rate limiting </a:t>
            </a:r>
          </a:p>
          <a:p>
            <a:r>
              <a:rPr lang="en-US" sz="2400" dirty="0">
                <a:solidFill>
                  <a:srgbClr val="000000"/>
                </a:solidFill>
                <a:cs typeface="Calibri" panose="020F0502020204030204"/>
              </a:rPr>
              <a:t>Firewall</a:t>
            </a:r>
          </a:p>
          <a:p>
            <a:pPr lvl="1">
              <a:buFont typeface="Courier New" panose="020B0604020202020204" pitchFamily="34" charset="0"/>
              <a:buChar char="o"/>
            </a:pPr>
            <a:r>
              <a:rPr lang="en-US" sz="2000" dirty="0">
                <a:solidFill>
                  <a:srgbClr val="000000"/>
                </a:solidFill>
                <a:cs typeface="Calibri" panose="020F0502020204030204"/>
              </a:rPr>
              <a:t>Web Application Firewall</a:t>
            </a:r>
          </a:p>
          <a:p>
            <a:r>
              <a:rPr lang="en-US" sz="2400" dirty="0">
                <a:solidFill>
                  <a:srgbClr val="000000"/>
                </a:solidFill>
                <a:cs typeface="Calibri" panose="020F0502020204030204"/>
              </a:rPr>
              <a:t>Network Intruder Detection System</a:t>
            </a:r>
          </a:p>
          <a:p>
            <a:r>
              <a:rPr lang="en-US" sz="2400" dirty="0">
                <a:solidFill>
                  <a:srgbClr val="000000"/>
                </a:solidFill>
                <a:cs typeface="Calibri" panose="020F0502020204030204"/>
              </a:rPr>
              <a:t>Endpoint Detection Response</a:t>
            </a:r>
          </a:p>
          <a:p>
            <a:r>
              <a:rPr lang="en-US" sz="2400" dirty="0">
                <a:solidFill>
                  <a:srgbClr val="000000"/>
                </a:solidFill>
                <a:cs typeface="Calibri" panose="020F0502020204030204"/>
              </a:rPr>
              <a:t>System Hardening</a:t>
            </a:r>
          </a:p>
          <a:p>
            <a:r>
              <a:rPr lang="en-US" sz="2400" dirty="0">
                <a:solidFill>
                  <a:srgbClr val="000000"/>
                </a:solidFill>
                <a:cs typeface="Calibri" panose="020F0502020204030204"/>
              </a:rPr>
              <a:t>Load Balancer</a:t>
            </a:r>
          </a:p>
          <a:p>
            <a:r>
              <a:rPr lang="en-US" sz="2400" dirty="0">
                <a:solidFill>
                  <a:srgbClr val="000000"/>
                </a:solidFill>
                <a:cs typeface="Calibri" panose="020F0502020204030204"/>
              </a:rPr>
              <a:t>Cloud Distribution Network</a:t>
            </a:r>
          </a:p>
          <a:p>
            <a:pPr lvl="1">
              <a:buFont typeface="Courier New" panose="020B0604020202020204" pitchFamily="34" charset="0"/>
              <a:buChar char="o"/>
            </a:pPr>
            <a:r>
              <a:rPr lang="en-US" sz="2000" dirty="0">
                <a:solidFill>
                  <a:srgbClr val="000000"/>
                </a:solidFill>
                <a:cs typeface="Calibri" panose="020F0502020204030204"/>
              </a:rPr>
              <a:t>CDNs can act as a reverse proxy</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cs typeface="Calibri"/>
              </a:rPr>
              <a:t>System assumes that end-users know how to use a computer system.</a:t>
            </a:r>
          </a:p>
          <a:p>
            <a:r>
              <a:rPr lang="en-US" sz="2400" dirty="0">
                <a:solidFill>
                  <a:srgbClr val="000000"/>
                </a:solidFill>
                <a:cs typeface="Calibri"/>
              </a:rPr>
              <a:t>System may not scale up if resources are not properly allocated.</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1342</TotalTime>
  <Words>308</Words>
  <Application>Microsoft Office PowerPoint</Application>
  <PresentationFormat>Widescreen</PresentationFormat>
  <Paragraphs>24</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Russo, Jordan</cp:lastModifiedBy>
  <cp:revision>166</cp:revision>
  <dcterms:created xsi:type="dcterms:W3CDTF">2019-10-14T02:36:52Z</dcterms:created>
  <dcterms:modified xsi:type="dcterms:W3CDTF">2024-10-21T21:42:51Z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