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9753600" cx="13004800"/>
  <p:notesSz cx="6858000" cy="9144000"/>
  <p:embeddedFontLst>
    <p:embeddedFont>
      <p:font typeface="Helvetica Neue"/>
      <p:regular r:id="rId36"/>
      <p:bold r:id="rId37"/>
      <p:italic r:id="rId38"/>
      <p:boldItalic r:id="rId39"/>
    </p:embeddedFont>
    <p:embeddedFont>
      <p:font typeface="Helvetica Neue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regular.fntdata"/><Relationship Id="rId20" Type="http://schemas.openxmlformats.org/officeDocument/2006/relationships/slide" Target="slides/slide16.xml"/><Relationship Id="rId42" Type="http://schemas.openxmlformats.org/officeDocument/2006/relationships/font" Target="fonts/HelveticaNeueLight-italic.fntdata"/><Relationship Id="rId41" Type="http://schemas.openxmlformats.org/officeDocument/2006/relationships/font" Target="fonts/HelveticaNeueLight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HelveticaNeueLight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10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3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68f6915a5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c68f6915a5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68f6915a5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c68f6915a5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97d4f13f_0_5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97d4f13f_0_5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68f6915a5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68f6915a5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97d4f13f_0_5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97d4f13f_0_5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68f6915a5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c68f6915a5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97d4f13f_0_5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97d4f13f_0_5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97d4f13f_0_5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97d4f13f_0_5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97d4f13f_0_5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97d4f13f_0_5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97d4f13f_0_5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97d4f13f_0_5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68f6915a5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c68f6915a5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dd5356df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5dd5356df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797d4f13f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797d4f13f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4fff515c0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f4fff515c0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f4fff515c0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f4fff515c0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68f6915a5_0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c68f6915a5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f4fff515c0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f4fff515c0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4fff515c0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1f4fff515c0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398613e12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398613e127_0_233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98613e12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398613e127_0_239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97d4f13f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797d4f13f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98613e12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2398613e127_0_324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98613e127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398613e127_0_369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dd5356df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5dd5356df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97d4f13f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97d4f13f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68f6915a5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68f6915a5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dd5356df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5dd5356df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68f6915a5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c68f6915a5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68f6915a5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c68f6915a5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625600" y="1596249"/>
            <a:ext cx="9753600" cy="339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625600" y="5122898"/>
            <a:ext cx="9753600" cy="235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  <a:defRPr b="0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0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0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0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0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0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0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  <a:defRPr b="0" i="0" sz="4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408115" y="82409"/>
            <a:ext cx="6188570" cy="11216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8274" lvl="0" marL="457200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987"/>
              <a:buFont typeface="Arial"/>
              <a:buChar char="•"/>
              <a:defRPr b="0" i="0" sz="29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b="0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4045" lvl="2" marL="1371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0519" lvl="3" marL="1828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0520" lvl="4" marL="22860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0520" lvl="5" marL="27432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0520" lvl="6" marL="3200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0520" lvl="7" marL="3657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0520" lvl="8" marL="4114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6575778" y="3250071"/>
            <a:ext cx="8265725" cy="280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  <a:defRPr b="0" i="0" sz="4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886178" y="527192"/>
            <a:ext cx="8265725" cy="8249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8274" lvl="0" marL="457200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987"/>
              <a:buFont typeface="Arial"/>
              <a:buChar char="•"/>
              <a:defRPr b="0" i="0" sz="29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b="0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4045" lvl="2" marL="1371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0519" lvl="3" marL="1828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0520" lvl="4" marL="22860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0520" lvl="5" marL="27432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0520" lvl="6" marL="3200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0520" lvl="7" marL="3657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0520" lvl="8" marL="4114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854162" y="660355"/>
            <a:ext cx="112965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693"/>
              <a:buNone/>
              <a:defRPr b="0" i="0" sz="6300">
                <a:solidFill>
                  <a:srgbClr val="D4E1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1950720" y="5462016"/>
            <a:ext cx="91035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1067"/>
              </a:spcBef>
              <a:spcAft>
                <a:spcPts val="0"/>
              </a:spcAft>
              <a:buSzPts val="2987"/>
              <a:buNone/>
              <a:defRPr b="0" i="0" sz="31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533"/>
              </a:spcBef>
              <a:spcAft>
                <a:spcPts val="0"/>
              </a:spcAft>
              <a:buSzPts val="2560"/>
              <a:buNone/>
              <a:defRPr/>
            </a:lvl2pPr>
            <a:lvl3pPr lvl="2" rtl="0" algn="l">
              <a:spcBef>
                <a:spcPts val="533"/>
              </a:spcBef>
              <a:spcAft>
                <a:spcPts val="0"/>
              </a:spcAft>
              <a:buSzPts val="2133"/>
              <a:buNone/>
              <a:defRPr/>
            </a:lvl3pPr>
            <a:lvl4pPr lvl="3" rtl="0" algn="l">
              <a:spcBef>
                <a:spcPts val="533"/>
              </a:spcBef>
              <a:spcAft>
                <a:spcPts val="0"/>
              </a:spcAft>
              <a:buSzPts val="1920"/>
              <a:buNone/>
              <a:defRPr/>
            </a:lvl4pPr>
            <a:lvl5pPr lvl="4" rtl="0" algn="l">
              <a:spcBef>
                <a:spcPts val="533"/>
              </a:spcBef>
              <a:spcAft>
                <a:spcPts val="0"/>
              </a:spcAft>
              <a:buSzPts val="1920"/>
              <a:buNone/>
              <a:defRPr/>
            </a:lvl5pPr>
            <a:lvl6pPr lvl="5" rtl="0" algn="l">
              <a:spcBef>
                <a:spcPts val="533"/>
              </a:spcBef>
              <a:spcAft>
                <a:spcPts val="0"/>
              </a:spcAft>
              <a:buSzPts val="1920"/>
              <a:buNone/>
              <a:defRPr/>
            </a:lvl6pPr>
            <a:lvl7pPr lvl="6" rtl="0" algn="l">
              <a:spcBef>
                <a:spcPts val="533"/>
              </a:spcBef>
              <a:spcAft>
                <a:spcPts val="0"/>
              </a:spcAft>
              <a:buSzPts val="1920"/>
              <a:buNone/>
              <a:defRPr/>
            </a:lvl7pPr>
            <a:lvl8pPr lvl="7" rtl="0" algn="l">
              <a:spcBef>
                <a:spcPts val="533"/>
              </a:spcBef>
              <a:spcAft>
                <a:spcPts val="0"/>
              </a:spcAft>
              <a:buSzPts val="1920"/>
              <a:buNone/>
              <a:defRPr/>
            </a:lvl8pPr>
            <a:lvl9pPr lvl="8" rtl="0" algn="l">
              <a:spcBef>
                <a:spcPts val="533"/>
              </a:spcBef>
              <a:spcAft>
                <a:spcPts val="0"/>
              </a:spcAft>
              <a:buSzPts val="192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421632" y="9070848"/>
            <a:ext cx="4161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50240" y="9070848"/>
            <a:ext cx="29910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9363456" y="9070848"/>
            <a:ext cx="29910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  <a:defRPr b="0" i="0" sz="4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8274" lvl="0" marL="457200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987"/>
              <a:buFont typeface="Arial"/>
              <a:buChar char="•"/>
              <a:defRPr b="0" i="0" sz="29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b="0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4045" lvl="2" marL="1371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0519" lvl="3" marL="1828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0520" lvl="4" marL="22860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0520" lvl="5" marL="27432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0520" lvl="6" marL="3200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0520" lvl="7" marL="3657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0520" lvl="8" marL="4114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87307" y="2431628"/>
            <a:ext cx="11216640" cy="40572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87307" y="6527237"/>
            <a:ext cx="11216640" cy="21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2560"/>
              <a:buFont typeface="Arial"/>
              <a:buNone/>
              <a:defRPr b="0" i="0" sz="25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920"/>
              <a:buFont typeface="Arial"/>
              <a:buNone/>
              <a:defRPr b="0" i="0" sz="19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Arial"/>
              <a:buNone/>
              <a:defRPr b="0" i="0" sz="170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Arial"/>
              <a:buNone/>
              <a:defRPr b="0" i="0" sz="170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Arial"/>
              <a:buNone/>
              <a:defRPr b="0" i="0" sz="170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Arial"/>
              <a:buNone/>
              <a:defRPr b="0" i="0" sz="170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Arial"/>
              <a:buNone/>
              <a:defRPr b="0" i="0" sz="170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Arial"/>
              <a:buNone/>
              <a:defRPr b="0" i="0" sz="170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  <a:defRPr b="0" i="0" sz="4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94080" y="2596444"/>
            <a:ext cx="5527040" cy="6188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8274" lvl="0" marL="457200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987"/>
              <a:buFont typeface="Arial"/>
              <a:buChar char="•"/>
              <a:defRPr b="0" i="0" sz="29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b="0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4045" lvl="2" marL="1371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0519" lvl="3" marL="1828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0520" lvl="4" marL="22860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0520" lvl="5" marL="27432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0520" lvl="6" marL="3200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0520" lvl="7" marL="3657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0520" lvl="8" marL="4114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583680" y="2596444"/>
            <a:ext cx="5527040" cy="6188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8274" lvl="0" marL="457200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987"/>
              <a:buFont typeface="Arial"/>
              <a:buChar char="•"/>
              <a:defRPr b="0" i="0" sz="29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b="0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4045" lvl="2" marL="1371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0519" lvl="3" marL="1828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0520" lvl="4" marL="22860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0520" lvl="5" marL="27432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0520" lvl="6" marL="3200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0520" lvl="7" marL="3657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0520" lvl="8" marL="4114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95774" y="519290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  <a:defRPr b="0" i="0" sz="4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95775" y="2390987"/>
            <a:ext cx="5501639" cy="1171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  <a:defRPr b="1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1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1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1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1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1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1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1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95775" y="3562773"/>
            <a:ext cx="5501639" cy="52403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8274" lvl="0" marL="457200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987"/>
              <a:buFont typeface="Arial"/>
              <a:buChar char="•"/>
              <a:defRPr b="0" i="0" sz="29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b="0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4045" lvl="2" marL="1371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0519" lvl="3" marL="1828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0520" lvl="4" marL="22860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0520" lvl="5" marL="27432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0520" lvl="6" marL="3200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0520" lvl="7" marL="3657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0520" lvl="8" marL="4114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583680" y="2390987"/>
            <a:ext cx="5528734" cy="1171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  <a:defRPr b="1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1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1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1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1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1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1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1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583680" y="3562773"/>
            <a:ext cx="5528734" cy="52403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8274" lvl="0" marL="457200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987"/>
              <a:buFont typeface="Arial"/>
              <a:buChar char="•"/>
              <a:defRPr b="0" i="0" sz="29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b="0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4045" lvl="2" marL="1371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0519" lvl="3" marL="1828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0520" lvl="4" marL="22860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0520" lvl="5" marL="27432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0520" lvl="6" marL="3200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0520" lvl="7" marL="3657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0520" lvl="8" marL="4114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  <a:defRPr b="0" i="0" sz="4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95774" y="650240"/>
            <a:ext cx="4194386" cy="22758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13"/>
              <a:buFont typeface="Calibri"/>
              <a:buNone/>
              <a:defRPr b="0" i="0" sz="34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528734" y="1404338"/>
            <a:ext cx="6583680" cy="69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5325" lvl="0" marL="457200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413"/>
              <a:buFont typeface="Arial"/>
              <a:buChar char="•"/>
              <a:defRPr b="0" i="0" sz="34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8274" lvl="1" marL="914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987"/>
              <a:buFont typeface="Arial"/>
              <a:buChar char="•"/>
              <a:defRPr b="0" i="0" sz="29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1160" lvl="2" marL="1371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b="0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4045" lvl="3" marL="1828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4045" lvl="4" marL="22860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4045" lvl="5" marL="27432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4045" lvl="6" marL="3200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4045" lvl="7" marL="3657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4045" lvl="8" marL="4114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95774" y="2926080"/>
            <a:ext cx="4194386" cy="5420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0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93"/>
              <a:buFont typeface="Arial"/>
              <a:buNone/>
              <a:defRPr b="0" i="0" sz="14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0" i="0" sz="12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95774" y="650240"/>
            <a:ext cx="4194386" cy="22758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13"/>
              <a:buFont typeface="Calibri"/>
              <a:buNone/>
              <a:defRPr b="0" i="0" sz="34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528734" y="1404338"/>
            <a:ext cx="6583680" cy="69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413"/>
              <a:buFont typeface="Arial"/>
              <a:buNone/>
              <a:defRPr b="0" i="0" sz="34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987"/>
              <a:buFont typeface="Arial"/>
              <a:buNone/>
              <a:defRPr b="0" i="0" sz="29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  <a:defRPr b="0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95774" y="2926080"/>
            <a:ext cx="4194386" cy="5420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7"/>
              <a:buFont typeface="Arial"/>
              <a:buNone/>
              <a:defRPr b="0" i="0" sz="17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93"/>
              <a:buFont typeface="Arial"/>
              <a:buNone/>
              <a:defRPr b="0" i="0" sz="14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0" i="0" sz="12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  <a:defRPr b="0" i="0" sz="4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8274" lvl="0" marL="457200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987"/>
              <a:buFont typeface="Arial"/>
              <a:buChar char="•"/>
              <a:defRPr b="0" i="0" sz="29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b="0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4045" lvl="2" marL="1371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0519" lvl="3" marL="1828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0520" lvl="4" marL="22860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0520" lvl="5" marL="27432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0520" lvl="6" marL="3200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0520" lvl="7" marL="3657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0520" lvl="8" marL="4114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Helvetica Neue Light"/>
              <a:buNone/>
              <a:defRPr b="0" i="0" sz="128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3.png"/><Relationship Id="rId7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arxiv.org/abs/1301.3781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625600" y="1596250"/>
            <a:ext cx="10645200" cy="33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</a:pPr>
            <a:r>
              <a:rPr lang="en-US"/>
              <a:t>Intro to NLP Word Embeddings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625600" y="5122898"/>
            <a:ext cx="9753600" cy="235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</a:pPr>
            <a:r>
              <a:rPr lang="en-US"/>
              <a:t>Natural Language Processing </a:t>
            </a:r>
            <a:endParaRPr b="0" i="0" sz="25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griffsgraphs.files.wordpress.com/2012/07/facebook-network.png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2" y="0"/>
            <a:ext cx="3844925" cy="38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894055" y="519290"/>
            <a:ext cx="112167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</a:pPr>
            <a:r>
              <a:rPr lang="en-US"/>
              <a:t>Practically we have a problem</a:t>
            </a:r>
            <a:endParaRPr b="0" i="0" sz="469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169800" y="2311175"/>
            <a:ext cx="10619400" cy="25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way we estimate this is via maximum likelihood estimation (MLE)</a:t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{&quot;mathml&quot;:&quot;&lt;math style=\&quot;font-family:stix;font-size:36px;\&quot; xmlns=\&quot;http://www.w3.org/1998/Math/MathML\&quot;&gt;&lt;mstyle mathsize=\&quot;36px\&quot;&gt;&lt;mi&gt;P&lt;/mi&gt;&lt;mfenced&gt;&lt;mrow&gt;&lt;msub&gt;&lt;mi&gt;w&lt;/mi&gt;&lt;mi&gt;i&lt;/mi&gt;&lt;/msub&gt;&lt;mo&gt;|&lt;/mo&gt;&lt;msub&gt;&lt;mi&gt;w&lt;/mi&gt;&lt;mn&gt;1&lt;/mn&gt;&lt;/msub&gt;&lt;mo&gt;,&lt;/mo&gt;&lt;mo&gt;&amp;#x2026;&lt;/mo&gt;&lt;msub&gt;&lt;mi&gt;w&lt;/mi&gt;&lt;mrow&gt;&lt;mi&gt;i&lt;/mi&gt;&lt;mo&gt;-&lt;/mo&gt;&lt;mn&gt;1&lt;/mn&gt;&lt;/mrow&gt;&lt;/msub&gt;&lt;/mrow&gt;&lt;/mfenced&gt;&lt;mo&gt;&amp;#xA0;&lt;/mo&gt;&lt;mo&gt;=&lt;/mo&gt;&lt;mo&gt;&amp;#xA0;&lt;/mo&gt;&lt;mfrac&gt;&lt;mrow&gt;&lt;mi&gt;c&lt;/mi&gt;&lt;mfenced&gt;&lt;mrow&gt;&lt;msub&gt;&lt;mi&gt;w&lt;/mi&gt;&lt;mn&gt;1&lt;/mn&gt;&lt;/msub&gt;&lt;mo&gt;,&lt;/mo&gt;&lt;mo&gt;&amp;#x2026;&lt;/mo&gt;&lt;msub&gt;&lt;mi&gt;w&lt;/mi&gt;&lt;mi&gt;i&lt;/mi&gt;&lt;/msub&gt;&lt;/mrow&gt;&lt;/mfenced&gt;&lt;/mrow&gt;&lt;mrow&gt;&lt;mi&gt;c&lt;/mi&gt;&lt;mfenced&gt;&lt;mrow&gt;&lt;msub&gt;&lt;mi&gt;w&lt;/mi&gt;&lt;mn&gt;1&lt;/mn&gt;&lt;/msub&gt;&lt;mo&gt;,&lt;/mo&gt;&lt;mo&gt;&amp;#x2026;&lt;/mo&gt;&lt;msub&gt;&lt;mi&gt;w&lt;/mi&gt;&lt;mrow&gt;&lt;mi&gt;i&lt;/mi&gt;&lt;mo&gt;-&lt;/mo&gt;&lt;mn&gt;1&lt;/mn&gt;&lt;/mrow&gt;&lt;/msub&gt;&lt;/mrow&gt;&lt;/mfenced&gt;&lt;/mrow&gt;&lt;/mfrac&gt;&lt;/mstyle&gt;&lt;/math&gt;&quot;,&quot;truncated&quot;:false}" id="161" name="Google Shape;161;p23" title="P open parentheses w subscript i vertical line w subscript 1 comma horizontal ellipsis w subscript i minus 1 end subscript close parentheses space equals space fraction numerator c open parentheses w subscript 1 comma horizontal ellipsis w subscript i close parentheses over denominator c open parentheses w subscript 1 comma horizontal ellipsis w subscript i minus 1 end subscript close parentheses end fra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893" y="3128464"/>
            <a:ext cx="7492999" cy="1573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26px;\&quot; xmlns=\&quot;http://www.w3.org/1998/Math/MathML\&quot;&gt;&lt;mstyle mathsize=\&quot;26px\&quot;&gt;&lt;mi&gt;P&lt;/mi&gt;&lt;mfenced&gt;&lt;mrow&gt;&lt;mi&gt;w&lt;/mi&gt;&lt;mi&gt;h&lt;/mi&gt;&lt;mi&gt;i&lt;/mi&gt;&lt;mi&gt;c&lt;/mi&gt;&lt;mi&gt;h&lt;/mi&gt;&lt;mo&gt;&amp;#xA0;&lt;/mo&gt;&lt;mo&gt;|&lt;/mo&gt;&lt;mo&gt;&amp;#xA0;&lt;/mo&gt;&lt;mi&gt;I&lt;/mi&gt;&lt;mo&gt;&amp;#xA0;&lt;/mo&gt;&lt;mi&gt;h&lt;/mi&gt;&lt;mi&gt;a&lt;/mi&gt;&lt;mi&gt;v&lt;/mi&gt;&lt;mi&gt;e&lt;/mi&gt;&lt;mo&gt;&amp;#xA0;&lt;/mo&gt;&lt;mi&gt;a&lt;/mi&gt;&lt;mo&gt;&amp;#xA0;&lt;/mo&gt;&lt;mi&gt;u&lt;/mi&gt;&lt;mi&gt;n&lt;/mi&gt;&lt;mi&gt;i&lt;/mi&gt;&lt;mi&gt;c&lt;/mi&gt;&lt;mi&gt;o&lt;/mi&gt;&lt;mi&gt;r&lt;/mi&gt;&lt;mi&gt;n&lt;/mi&gt;&lt;/mrow&gt;&lt;/mfenced&gt;&lt;mo&gt;&amp;#xA0;&lt;/mo&gt;&lt;mo&gt;=&lt;/mo&gt;&lt;mo&gt;&amp;#xA0;&lt;/mo&gt;&lt;mfrac&gt;&lt;mrow&gt;&lt;mi&gt;c&lt;/mi&gt;&lt;mfenced&gt;&lt;mrow&gt;&lt;mi&gt;I&lt;/mi&gt;&lt;mo&gt;&amp;#xA0;&lt;/mo&gt;&lt;mi&gt;h&lt;/mi&gt;&lt;mi&gt;a&lt;/mi&gt;&lt;mi&gt;v&lt;/mi&gt;&lt;mi&gt;e&lt;/mi&gt;&lt;mo&gt;&amp;#xA0;&lt;/mo&gt;&lt;mi&gt;a&lt;/mi&gt;&lt;mo&gt;&amp;#xA0;&lt;/mo&gt;&lt;mi&gt;u&lt;/mi&gt;&lt;mi&gt;n&lt;/mi&gt;&lt;mi&gt;i&lt;/mi&gt;&lt;mi&gt;c&lt;/mi&gt;&lt;mi&gt;o&lt;/mi&gt;&lt;mi&gt;r&lt;/mi&gt;&lt;mi&gt;n&lt;/mi&gt;&lt;mo&gt;&amp;#xA0;&lt;/mo&gt;&lt;mi&gt;w&lt;/mi&gt;&lt;mi&gt;h&lt;/mi&gt;&lt;mi&gt;i&lt;/mi&gt;&lt;mi&gt;c&lt;/mi&gt;&lt;mi&gt;h&lt;/mi&gt;&lt;/mrow&gt;&lt;/mfenced&gt;&lt;/mrow&gt;&lt;mrow&gt;&lt;mi&gt;c&lt;/mi&gt;&lt;mfenced&gt;&lt;mrow&gt;&lt;mi&gt;I&lt;/mi&gt;&lt;mo&gt;&amp;#xA0;&lt;/mo&gt;&lt;mi&gt;h&lt;/mi&gt;&lt;mi&gt;a&lt;/mi&gt;&lt;mi&gt;v&lt;/mi&gt;&lt;mi&gt;e&lt;/mi&gt;&lt;mo&gt;&amp;#xA0;&lt;/mo&gt;&lt;mi&gt;a&lt;/mi&gt;&lt;mo&gt;&amp;#xA0;&lt;/mo&gt;&lt;mi&gt;u&lt;/mi&gt;&lt;mi&gt;n&lt;/mi&gt;&lt;mi&gt;i&lt;/mi&gt;&lt;mi&gt;c&lt;/mi&gt;&lt;mi&gt;o&lt;/mi&gt;&lt;mi&gt;r&lt;/mi&gt;&lt;mi&gt;n&lt;/mi&gt;&lt;/mrow&gt;&lt;/mfenced&gt;&lt;/mrow&gt;&lt;/mfrac&gt;&lt;/mstyle&gt;&lt;/math&gt;&quot;,&quot;truncated&quot;:false}" id="162" name="Google Shape;162;p23" title="P open parentheses w h i c h space vertical line space I space h a v e space a space u n i c o r n close parentheses space equals space fraction numerator c open parentheses I space h a v e space a space u n i c o r n space w h i c h close parentheses over denominator c open parentheses I space h a v e space a space u n i c o r n close parentheses end frac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537" y="5936979"/>
            <a:ext cx="8207927" cy="82079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1169800" y="5088825"/>
            <a:ext cx="106935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take the sentence </a:t>
            </a:r>
            <a:r>
              <a:rPr i="1"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 have a unicorn which is blue”</a:t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1169800" y="7325800"/>
            <a:ext cx="110751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never seen the combination of words </a:t>
            </a:r>
            <a:r>
              <a:rPr i="1"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 have a unicorn”</a:t>
            </a:r>
            <a:endParaRPr i="1"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ctrTitle"/>
          </p:nvPr>
        </p:nvSpPr>
        <p:spPr>
          <a:xfrm>
            <a:off x="942675" y="1727200"/>
            <a:ext cx="1111950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n-gram</a:t>
            </a:r>
            <a:r>
              <a:rPr lang="en-US" sz="6000"/>
              <a:t> Language Model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griffsgraphs.files.wordpress.com/2012/07/facebook-network.png"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2" y="0"/>
            <a:ext cx="3844925" cy="38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894080" y="519290"/>
            <a:ext cx="11216700" cy="18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n-gram Language Models 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894080" y="2596444"/>
            <a:ext cx="11216700" cy="61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rPr lang="en-US"/>
              <a:t>The idea is to consider limited context before the word</a:t>
            </a:r>
            <a:endParaRPr/>
          </a:p>
          <a:p>
            <a:pPr indent="0" lvl="0" marL="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8274" lvl="0" marL="457200" rtl="0" algn="l">
              <a:spcBef>
                <a:spcPts val="1067"/>
              </a:spcBef>
              <a:spcAft>
                <a:spcPts val="0"/>
              </a:spcAft>
              <a:buSzPts val="2987"/>
              <a:buChar char="●"/>
            </a:pPr>
            <a:r>
              <a:rPr lang="en-US"/>
              <a:t>unigrams - we do not consider the context</a:t>
            </a:r>
            <a:endParaRPr/>
          </a:p>
          <a:p>
            <a:pPr indent="-418274" lvl="0" marL="457200" rtl="0" algn="l">
              <a:spcBef>
                <a:spcPts val="0"/>
              </a:spcBef>
              <a:spcAft>
                <a:spcPts val="0"/>
              </a:spcAft>
              <a:buSzPts val="2987"/>
              <a:buChar char="●"/>
            </a:pPr>
            <a:r>
              <a:rPr lang="en-US"/>
              <a:t>bigrams - we consider only the previous word</a:t>
            </a:r>
            <a:endParaRPr/>
          </a:p>
          <a:p>
            <a:pPr indent="-418274" lvl="0" marL="457200" rtl="0" algn="l">
              <a:spcBef>
                <a:spcPts val="0"/>
              </a:spcBef>
              <a:spcAft>
                <a:spcPts val="0"/>
              </a:spcAft>
              <a:buSzPts val="2987"/>
              <a:buChar char="●"/>
            </a:pPr>
            <a:r>
              <a:rPr lang="en-US"/>
              <a:t>trigrams - we consider only the previous 2 words</a:t>
            </a:r>
            <a:endParaRPr/>
          </a:p>
          <a:p>
            <a:pPr indent="-418274" lvl="0" marL="457200" rtl="0" algn="l">
              <a:spcBef>
                <a:spcPts val="0"/>
              </a:spcBef>
              <a:spcAft>
                <a:spcPts val="0"/>
              </a:spcAft>
              <a:buSzPts val="2987"/>
              <a:buChar char="●"/>
            </a:pPr>
            <a:r>
              <a:rPr lang="en-US"/>
              <a:t>4-grams - we consider only the previous 3 words</a:t>
            </a:r>
            <a:endParaRPr/>
          </a:p>
          <a:p>
            <a:pPr indent="-418274" lvl="0" marL="457200" rtl="0" algn="l">
              <a:spcBef>
                <a:spcPts val="0"/>
              </a:spcBef>
              <a:spcAft>
                <a:spcPts val="0"/>
              </a:spcAft>
              <a:buSzPts val="2987"/>
              <a:buChar char="●"/>
            </a:pPr>
            <a:r>
              <a:rPr lang="en-US"/>
              <a:t>etc.</a:t>
            </a:r>
            <a:endParaRPr/>
          </a:p>
          <a:p>
            <a:pPr indent="0" lvl="0" marL="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894080" y="519290"/>
            <a:ext cx="11216700" cy="18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n-gram Language Models 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894075" y="2596447"/>
            <a:ext cx="11216700" cy="3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rPr lang="en-US"/>
              <a:t>In our </a:t>
            </a:r>
            <a:r>
              <a:rPr b="1" i="1" lang="en-US"/>
              <a:t>unicorn</a:t>
            </a:r>
            <a:r>
              <a:rPr lang="en-US"/>
              <a:t> example</a:t>
            </a:r>
            <a:endParaRPr/>
          </a:p>
          <a:p>
            <a:pPr indent="0" lvl="0" marL="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8274" lvl="0" marL="457200" rtl="0" algn="l">
              <a:spcBef>
                <a:spcPts val="1067"/>
              </a:spcBef>
              <a:spcAft>
                <a:spcPts val="0"/>
              </a:spcAft>
              <a:buSzPts val="2987"/>
              <a:buChar char="●"/>
            </a:pPr>
            <a:r>
              <a:rPr lang="en-US"/>
              <a:t>unigrams: </a:t>
            </a:r>
            <a:endParaRPr/>
          </a:p>
          <a:p>
            <a:pPr indent="-418274" lvl="0" marL="457200" rtl="0" algn="l">
              <a:spcBef>
                <a:spcPts val="0"/>
              </a:spcBef>
              <a:spcAft>
                <a:spcPts val="0"/>
              </a:spcAft>
              <a:buSzPts val="2987"/>
              <a:buChar char="●"/>
            </a:pPr>
            <a:r>
              <a:rPr lang="en-US"/>
              <a:t>bigrams: </a:t>
            </a:r>
            <a:endParaRPr/>
          </a:p>
          <a:p>
            <a:pPr indent="-418274" lvl="0" marL="457200" rtl="0" algn="l">
              <a:spcBef>
                <a:spcPts val="0"/>
              </a:spcBef>
              <a:spcAft>
                <a:spcPts val="0"/>
              </a:spcAft>
              <a:buSzPts val="2987"/>
              <a:buChar char="●"/>
            </a:pPr>
            <a:r>
              <a:rPr lang="en-US"/>
              <a:t>trigrams: </a:t>
            </a:r>
            <a:endParaRPr/>
          </a:p>
          <a:p>
            <a:pPr indent="-418274" lvl="0" marL="457200" rtl="0" algn="l">
              <a:spcBef>
                <a:spcPts val="0"/>
              </a:spcBef>
              <a:spcAft>
                <a:spcPts val="0"/>
              </a:spcAft>
              <a:buSzPts val="2987"/>
              <a:buChar char="●"/>
            </a:pPr>
            <a:r>
              <a:rPr lang="en-US"/>
              <a:t>4-grams: </a:t>
            </a:r>
            <a:endParaRPr/>
          </a:p>
          <a:p>
            <a:pPr indent="-418274" lvl="0" marL="457200" rtl="0" algn="l">
              <a:spcBef>
                <a:spcPts val="0"/>
              </a:spcBef>
              <a:spcAft>
                <a:spcPts val="0"/>
              </a:spcAft>
              <a:buSzPts val="2987"/>
              <a:buChar char="●"/>
            </a:pPr>
            <a:r>
              <a:rPr lang="en-US"/>
              <a:t>etc</a:t>
            </a:r>
            <a:endParaRPr/>
          </a:p>
          <a:p>
            <a:pPr indent="0" lvl="0" marL="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894075" y="7060750"/>
            <a:ext cx="104640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this again my MLE, which is reduced to </a:t>
            </a: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counting</a:t>
            </a: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number of appearances of each n-gram.</a:t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{&quot;mathml&quot;:&quot;&lt;math style=\&quot;font-family:stix;font-size:28px;\&quot; xmlns=\&quot;http://www.w3.org/1998/Math/MathML\&quot;&gt;&lt;mstyle mathsize=\&quot;28px\&quot;&gt;&lt;mi&gt;P&lt;/mi&gt;&lt;mfenced&gt;&lt;mi&gt;I&lt;/mi&gt;&lt;/mfenced&gt;&lt;mo&gt;,&lt;/mo&gt;&lt;mo&gt;&amp;#xA0;&lt;/mo&gt;&lt;mi&gt;P&lt;/mi&gt;&lt;mfenced&gt;&lt;mrow&gt;&lt;mi&gt;h&lt;/mi&gt;&lt;mi&gt;a&lt;/mi&gt;&lt;mi&gt;v&lt;/mi&gt;&lt;mi&gt;e&lt;/mi&gt;&lt;/mrow&gt;&lt;/mfenced&gt;&lt;mo&gt;,&lt;/mo&gt;&lt;mo&gt;&amp;#xA0;&lt;/mo&gt;&lt;mi&gt;P&lt;/mi&gt;&lt;mfenced&gt;&lt;mi&gt;a&lt;/mi&gt;&lt;/mfenced&gt;&lt;mo&gt;,&lt;/mo&gt;&lt;mo&gt;&amp;#xA0;&lt;/mo&gt;&lt;mi&gt;P&lt;/mi&gt;&lt;mfenced&gt;&lt;mrow&gt;&lt;mi&gt;u&lt;/mi&gt;&lt;mi&gt;n&lt;/mi&gt;&lt;mi&gt;i&lt;/mi&gt;&lt;mi&gt;c&lt;/mi&gt;&lt;mi&gt;o&lt;/mi&gt;&lt;mi&gt;r&lt;/mi&gt;&lt;mi&gt;n&lt;/mi&gt;&lt;/mrow&gt;&lt;/mfenced&gt;&lt;mo&gt;,&lt;/mo&gt;&lt;mo&gt;&amp;#x2026;&lt;/mo&gt;&lt;/mstyle&gt;&lt;/math&gt;&quot;,&quot;truncated&quot;:false}" id="184" name="Google Shape;184;p26" title="P open parentheses I close parentheses comma space P open parentheses h a v e close parentheses comma space P open parentheses a close parentheses comma space P open parentheses u n i c o r n close parentheses comma horizontal ellipsi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417" y="3983390"/>
            <a:ext cx="5990405" cy="307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28px;\&quot; xmlns=\&quot;http://www.w3.org/1998/Math/MathML\&quot;&gt;&lt;mstyle mathsize=\&quot;28px\&quot;&gt;&lt;mi&gt;P&lt;/mi&gt;&lt;mfenced&gt;&lt;mrow&gt;&lt;mi&gt;h&lt;/mi&gt;&lt;mi&gt;a&lt;/mi&gt;&lt;mi&gt;v&lt;/mi&gt;&lt;mi&gt;e&lt;/mi&gt;&lt;mo&gt;|&lt;/mo&gt;&lt;mo&gt;&amp;#xA0;&lt;/mo&gt;&lt;mi&gt;I&lt;/mi&gt;&lt;/mrow&gt;&lt;/mfenced&gt;&lt;mo&gt;,&lt;/mo&gt;&lt;mo&gt;&amp;#xA0;&lt;/mo&gt;&lt;mi&gt;P&lt;/mi&gt;&lt;mfenced&gt;&lt;mrow&gt;&lt;mi&gt;a&lt;/mi&gt;&lt;mo&gt;|&lt;/mo&gt;&lt;mo&gt;&amp;#xA0;&lt;/mo&gt;&lt;mi&gt;h&lt;/mi&gt;&lt;mi&gt;a&lt;/mi&gt;&lt;mi&gt;v&lt;/mi&gt;&lt;mi&gt;e&lt;/mi&gt;&lt;/mrow&gt;&lt;/mfenced&gt;&lt;mo&gt;,&lt;/mo&gt;&lt;mo&gt;&amp;#xA0;&lt;/mo&gt;&lt;mi&gt;P&lt;/mi&gt;&lt;mfenced&gt;&lt;mrow&gt;&lt;mi&gt;u&lt;/mi&gt;&lt;mi&gt;n&lt;/mi&gt;&lt;mi&gt;i&lt;/mi&gt;&lt;mi&gt;c&lt;/mi&gt;&lt;mi&gt;o&lt;/mi&gt;&lt;mi&gt;r&lt;/mi&gt;&lt;mi&gt;n&lt;/mi&gt;&lt;mo&gt;|&lt;/mo&gt;&lt;mo&gt;&amp;#xA0;&lt;/mo&gt;&lt;mi&gt;a&lt;/mi&gt;&lt;/mrow&gt;&lt;/mfenced&gt;&lt;mo&gt;,&lt;/mo&gt;&lt;mo&gt;&amp;#x2026;&lt;/mo&gt;&lt;/mstyle&gt;&lt;/math&gt;&quot;,&quot;truncated&quot;:false}" id="185" name="Google Shape;185;p26" title="P open parentheses h a v e vertical line space I close parentheses comma space P open parentheses a vertical line space h a v e close parentheses comma space P open parentheses u n i c o r n vertical line space a close parentheses comma horizontal ellipsi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7172" y="4403056"/>
            <a:ext cx="6653156" cy="311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28px;\&quot; xmlns=\&quot;http://www.w3.org/1998/Math/MathML\&quot;&gt;&lt;mstyle mathsize=\&quot;28px\&quot;&gt;&lt;mi&gt;P&lt;/mi&gt;&lt;mfenced&gt;&lt;mrow&gt;&lt;mi&gt;a&lt;/mi&gt;&lt;mo&gt;&amp;#xA0;&lt;/mo&gt;&lt;mo&gt;|&lt;/mo&gt;&lt;mo&gt;&amp;#xA0;&lt;/mo&gt;&lt;mi&gt;I&lt;/mi&gt;&lt;mo&gt;&amp;#xA0;&lt;/mo&gt;&lt;mi&gt;h&lt;/mi&gt;&lt;mi&gt;a&lt;/mi&gt;&lt;mi&gt;v&lt;/mi&gt;&lt;mi&gt;e&lt;/mi&gt;&lt;/mrow&gt;&lt;/mfenced&gt;&lt;mo&gt;,&lt;/mo&gt;&lt;mo&gt;&amp;#xA0;&lt;/mo&gt;&lt;mi&gt;P&lt;/mi&gt;&lt;mfenced&gt;&lt;mrow&gt;&lt;mi&gt;u&lt;/mi&gt;&lt;mi&gt;n&lt;/mi&gt;&lt;mi&gt;i&lt;/mi&gt;&lt;mi&gt;c&lt;/mi&gt;&lt;mi&gt;o&lt;/mi&gt;&lt;mi&gt;r&lt;/mi&gt;&lt;mi&gt;n&lt;/mi&gt;&lt;mo&gt;&amp;#xA0;&lt;/mo&gt;&lt;mo&gt;|&lt;/mo&gt;&lt;mo&gt;&amp;#xA0;&lt;/mo&gt;&lt;mi&gt;h&lt;/mi&gt;&lt;mi&gt;a&lt;/mi&gt;&lt;mi&gt;v&lt;/mi&gt;&lt;mi&gt;e&lt;/mi&gt;&lt;mo&gt;&amp;#xA0;&lt;/mo&gt;&lt;mi&gt;a&lt;/mi&gt;&lt;/mrow&gt;&lt;/mfenced&gt;&lt;mo&gt;,&lt;/mo&gt;&lt;mo&gt;&amp;#xA0;&lt;/mo&gt;&lt;mo&gt;&amp;#x2026;&lt;/mo&gt;&lt;/mstyle&gt;&lt;/math&gt;&quot;,&quot;truncated&quot;:false}" id="186" name="Google Shape;186;p26" title="P open parentheses a space vertical line space I space h a v e close parentheses comma space P open parentheses u n i c o r n space vertical line space h a v e space a close parentheses comma space horizontal ellipsi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7175" y="4812373"/>
            <a:ext cx="5943600" cy="3051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28px;\&quot; xmlns=\&quot;http://www.w3.org/1998/Math/MathML\&quot;&gt;&lt;mstyle mathsize=\&quot;28px\&quot;&gt;&lt;mi&gt;P&lt;/mi&gt;&lt;mfenced&gt;&lt;mrow&gt;&lt;mi&gt;u&lt;/mi&gt;&lt;mi&gt;n&lt;/mi&gt;&lt;mi&gt;i&lt;/mi&gt;&lt;mi&gt;c&lt;/mi&gt;&lt;mi&gt;o&lt;/mi&gt;&lt;mi&gt;r&lt;/mi&gt;&lt;mi&gt;n&lt;/mi&gt;&lt;mo&gt;|&lt;/mo&gt;&lt;mo&gt;&amp;#xA0;&lt;/mo&gt;&lt;mi&gt;I&lt;/mi&gt;&lt;mo&gt;&amp;#xA0;&lt;/mo&gt;&lt;mi&gt;h&lt;/mi&gt;&lt;mi&gt;a&lt;/mi&gt;&lt;mi&gt;v&lt;/mi&gt;&lt;mi&gt;e&lt;/mi&gt;&lt;mo&gt;&amp;#xA0;&lt;/mo&gt;&lt;mi&gt;a&lt;/mi&gt;&lt;/mrow&gt;&lt;/mfenced&gt;&lt;mo&gt;,&lt;/mo&gt;&lt;mo&gt;&amp;#x2026;&lt;/mo&gt;&lt;/mstyle&gt;&lt;/math&gt;&quot;,&quot;truncated&quot;:false}" id="187" name="Google Shape;187;p26" title="P open parentheses u n i c o r n vertical line space I space h a v e space a close parentheses comma horizontal ellipsi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7166" y="5215388"/>
            <a:ext cx="3708019" cy="3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894080" y="519290"/>
            <a:ext cx="11216700" cy="18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n-gram Language Models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894075" y="2127550"/>
            <a:ext cx="11216700" cy="25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rPr lang="en-US"/>
              <a:t>Back to our </a:t>
            </a:r>
            <a:r>
              <a:rPr b="1" i="1" lang="en-US"/>
              <a:t>students </a:t>
            </a:r>
            <a:r>
              <a:rPr lang="en-US"/>
              <a:t> example: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rPr i="1" lang="en-US"/>
              <a:t>The </a:t>
            </a:r>
            <a:r>
              <a:rPr i="1" lang="en-US"/>
              <a:t>students</a:t>
            </a:r>
            <a:r>
              <a:rPr i="1" lang="en-US"/>
              <a:t> opened their _______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rPr lang="en-US"/>
              <a:t>Let’s use a 4-gram language model:</a:t>
            </a:r>
            <a:endParaRPr/>
          </a:p>
          <a:p>
            <a:pPr indent="0" lvl="0" marL="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mathml&quot;:&quot;&lt;math style=\&quot;font-family:stix;font-size:36px;\&quot; xmlns=\&quot;http://www.w3.org/1998/Math/MathML\&quot;&gt;&lt;mstyle mathsize=\&quot;36px\&quot;&gt;&lt;mi&gt;P&lt;/mi&gt;&lt;mfenced&gt;&lt;mrow&gt;&lt;mi&gt;w&lt;/mi&gt;&lt;mo&gt;|&lt;/mo&gt;&lt;mi&gt;s&lt;/mi&gt;&lt;mi&gt;t&lt;/mi&gt;&lt;mi&gt;u&lt;/mi&gt;&lt;mi&gt;d&lt;/mi&gt;&lt;mi&gt;e&lt;/mi&gt;&lt;mi&gt;n&lt;/mi&gt;&lt;mi&gt;t&lt;/mi&gt;&lt;mi&gt;s&lt;/mi&gt;&lt;mo&gt;&amp;#xA0;&lt;/mo&gt;&lt;mi&gt;o&lt;/mi&gt;&lt;mi&gt;p&lt;/mi&gt;&lt;mi&gt;e&lt;/mi&gt;&lt;mi&gt;n&lt;/mi&gt;&lt;mi&gt;e&lt;/mi&gt;&lt;mi&gt;d&lt;/mi&gt;&lt;mo&gt;&amp;#xA0;&lt;/mo&gt;&lt;mi&gt;t&lt;/mi&gt;&lt;mi&gt;h&lt;/mi&gt;&lt;mi&gt;e&lt;/mi&gt;&lt;mi&gt;i&lt;/mi&gt;&lt;mi&gt;r&lt;/mi&gt;&lt;/mrow&gt;&lt;/mfenced&gt;&lt;mo&gt;&amp;#xA0;&lt;/mo&gt;&lt;mo&gt;=&lt;/mo&gt;&lt;mo&gt;&amp;#xA0;&lt;/mo&gt;&lt;mfrac&gt;&lt;mrow&gt;&lt;mi&gt;P&lt;/mi&gt;&lt;mfenced&gt;&lt;mrow&gt;&lt;mi&gt;s&lt;/mi&gt;&lt;mi&gt;t&lt;/mi&gt;&lt;mi&gt;u&lt;/mi&gt;&lt;mi&gt;d&lt;/mi&gt;&lt;mi&gt;e&lt;/mi&gt;&lt;mi&gt;n&lt;/mi&gt;&lt;mi&gt;t&lt;/mi&gt;&lt;mi&gt;s&lt;/mi&gt;&lt;mo&gt;&amp;#xA0;&lt;/mo&gt;&lt;mi&gt;o&lt;/mi&gt;&lt;mi&gt;p&lt;/mi&gt;&lt;mi&gt;e&lt;/mi&gt;&lt;mi&gt;n&lt;/mi&gt;&lt;mi&gt;e&lt;/mi&gt;&lt;mi&gt;d&lt;/mi&gt;&lt;mo&gt;&amp;#xA0;&lt;/mo&gt;&lt;mi&gt;t&lt;/mi&gt;&lt;mi&gt;h&lt;/mi&gt;&lt;mi&gt;e&lt;/mi&gt;&lt;mi&gt;i&lt;/mi&gt;&lt;mi&gt;r&lt;/mi&gt;&lt;mo&gt;&amp;#xA0;&lt;/mo&gt;&lt;mi&gt;w&lt;/mi&gt;&lt;/mrow&gt;&lt;/mfenced&gt;&lt;/mrow&gt;&lt;mrow&gt;&lt;mi&gt;P&lt;/mi&gt;&lt;mfenced&gt;&lt;mrow&gt;&lt;mi&gt;s&lt;/mi&gt;&lt;mi&gt;t&lt;/mi&gt;&lt;mi&gt;u&lt;/mi&gt;&lt;mi&gt;d&lt;/mi&gt;&lt;mi&gt;e&lt;/mi&gt;&lt;mi&gt;n&lt;/mi&gt;&lt;mi&gt;t&lt;/mi&gt;&lt;mi&gt;s&lt;/mi&gt;&lt;mo&gt;&amp;#xA0;&lt;/mo&gt;&lt;mi&gt;o&lt;/mi&gt;&lt;mi&gt;p&lt;/mi&gt;&lt;mi&gt;e&lt;/mi&gt;&lt;mi&gt;n&lt;/mi&gt;&lt;mi&gt;e&lt;/mi&gt;&lt;mi&gt;d&lt;/mi&gt;&lt;mo&gt;&amp;#xA0;&lt;/mo&gt;&lt;mi&gt;t&lt;/mi&gt;&lt;mi&gt;h&lt;/mi&gt;&lt;mi&gt;e&lt;/mi&gt;&lt;mi&gt;i&lt;/mi&gt;&lt;mi&gt;r&lt;/mi&gt;&lt;/mrow&gt;&lt;/mfenced&gt;&lt;/mrow&gt;&lt;/mfrac&gt;&lt;/mstyle&gt;&lt;/math&gt;&quot;,&quot;truncated&quot;:false}" id="194" name="Google Shape;194;p27" title="P open parentheses w vertical line s t u d e n t s space o p e n e d space t h e i r close parentheses space equals space fraction numerator P open parentheses s t u d e n t s space o p e n e d space t h e i r space w close parentheses over denominator P open parentheses s t u d e n t s space o p e n e d space t h e i r close parentheses end fra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767" y="4804031"/>
            <a:ext cx="11317265" cy="11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894075" y="6427375"/>
            <a:ext cx="9711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82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87"/>
              <a:buFont typeface="Calibri"/>
              <a:buChar char="●"/>
            </a:pPr>
            <a:r>
              <a:rPr i="1"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opened </a:t>
            </a:r>
            <a:r>
              <a:rPr i="1"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i="1"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appears 100 times in the corpus</a:t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82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87"/>
              <a:buFont typeface="Calibri"/>
              <a:buChar char="●"/>
            </a:pPr>
            <a:r>
              <a:rPr i="1"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opened their </a:t>
            </a:r>
            <a:r>
              <a:rPr i="1" lang="en-US" sz="2987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books</a:t>
            </a:r>
            <a:r>
              <a:rPr i="1"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appears 40 times → 0.4</a:t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82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87"/>
              <a:buFont typeface="Calibri"/>
              <a:buChar char="●"/>
            </a:pPr>
            <a:r>
              <a:rPr i="1"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opened their </a:t>
            </a:r>
            <a:r>
              <a:rPr i="1" lang="en-US" sz="2987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exams </a:t>
            </a: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appears</a:t>
            </a: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21 times → 0.21</a:t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82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87"/>
              <a:buFont typeface="Calibri"/>
              <a:buChar char="●"/>
            </a:pPr>
            <a:r>
              <a:rPr i="1"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opened their </a:t>
            </a:r>
            <a:r>
              <a:rPr i="1" lang="en-US" sz="2987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laptops</a:t>
            </a:r>
            <a:r>
              <a:rPr i="1"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appears 15 times → 0.15</a:t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82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87"/>
              <a:buFont typeface="Calibri"/>
              <a:buChar char="●"/>
            </a:pPr>
            <a:r>
              <a:rPr i="1"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r>
              <a:rPr i="1"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opened their </a:t>
            </a:r>
            <a:r>
              <a:rPr i="1" lang="en-US" sz="2987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minds</a:t>
            </a:r>
            <a:r>
              <a:rPr i="1"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appears once → 0.01</a:t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ctrTitle"/>
          </p:nvPr>
        </p:nvSpPr>
        <p:spPr>
          <a:xfrm>
            <a:off x="942675" y="1727200"/>
            <a:ext cx="11119500" cy="41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Text Generation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griffsgraphs.files.wordpress.com/2012/07/facebook-network.png" id="201" name="Google Shape;2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2" y="0"/>
            <a:ext cx="3844925" cy="38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894080" y="519290"/>
            <a:ext cx="11216700" cy="18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text with Language models 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262" y="2596450"/>
            <a:ext cx="6660325" cy="65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894080" y="519290"/>
            <a:ext cx="11216700" cy="18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text with Language models 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025" y="2748850"/>
            <a:ext cx="7634799" cy="650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894080" y="519290"/>
            <a:ext cx="11216700" cy="18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text with Language models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900" y="2596450"/>
            <a:ext cx="7745300" cy="635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894080" y="519290"/>
            <a:ext cx="11216700" cy="18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with n-gram Language Models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894080" y="2596444"/>
            <a:ext cx="11216700" cy="61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8274" lvl="0" marL="457200" rtl="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2987"/>
              <a:buChar char="●"/>
            </a:pPr>
            <a:r>
              <a:rPr lang="en-US"/>
              <a:t>Sparsity:</a:t>
            </a:r>
            <a:endParaRPr/>
          </a:p>
          <a:p>
            <a:pPr indent="-3911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60"/>
              <a:buChar char="○"/>
            </a:pPr>
            <a:r>
              <a:rPr lang="en-US"/>
              <a:t>what if “</a:t>
            </a:r>
            <a:r>
              <a:rPr i="1" lang="en-US"/>
              <a:t>students opened their w</a:t>
            </a:r>
            <a:r>
              <a:rPr baseline="-25000" i="1" lang="en-US"/>
              <a:t>j</a:t>
            </a:r>
            <a:r>
              <a:rPr lang="en-US"/>
              <a:t>” never occurred in the corpus</a:t>
            </a:r>
            <a:endParaRPr/>
          </a:p>
          <a:p>
            <a:pPr indent="-3911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60"/>
              <a:buChar char="○"/>
            </a:pPr>
            <a:r>
              <a:rPr lang="en-US"/>
              <a:t>what if </a:t>
            </a:r>
            <a:r>
              <a:rPr lang="en-US"/>
              <a:t>“</a:t>
            </a:r>
            <a:r>
              <a:rPr i="1" lang="en-US"/>
              <a:t>students opened their</a:t>
            </a:r>
            <a:r>
              <a:rPr lang="en-US"/>
              <a:t>” never occurred in the corpus</a:t>
            </a:r>
            <a:endParaRPr/>
          </a:p>
          <a:p>
            <a:pPr indent="-3911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60"/>
              <a:buChar char="○"/>
            </a:pPr>
            <a:r>
              <a:rPr lang="en-US"/>
              <a:t>increasing </a:t>
            </a:r>
            <a:r>
              <a:rPr i="1" lang="en-US"/>
              <a:t>n</a:t>
            </a:r>
            <a:r>
              <a:rPr lang="en-US"/>
              <a:t> only makes the sparsity problem worse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8274" lvl="0" marL="457200" rtl="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2987"/>
              <a:buChar char="●"/>
            </a:pPr>
            <a:r>
              <a:rPr lang="en-US"/>
              <a:t>Storage:</a:t>
            </a:r>
            <a:endParaRPr/>
          </a:p>
          <a:p>
            <a:pPr indent="-3911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60"/>
              <a:buChar char="○"/>
            </a:pPr>
            <a:r>
              <a:rPr lang="en-US"/>
              <a:t>need to store count for every n-gram</a:t>
            </a:r>
            <a:endParaRPr/>
          </a:p>
          <a:p>
            <a:pPr indent="-3911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60"/>
              <a:buChar char="○"/>
            </a:pPr>
            <a:r>
              <a:rPr lang="en-US"/>
              <a:t>increasing </a:t>
            </a:r>
            <a:r>
              <a:rPr i="1" lang="en-US"/>
              <a:t>n</a:t>
            </a:r>
            <a:r>
              <a:rPr lang="en-US"/>
              <a:t> makes the model bigger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</a:pPr>
            <a:r>
              <a:rPr lang="en-US"/>
              <a:t>Agenda</a:t>
            </a:r>
            <a:endParaRPr b="0" i="0" sz="469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94080" y="2596444"/>
            <a:ext cx="11216700" cy="6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8274" lvl="0" marL="457200" marR="0" rtl="0" algn="l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2987"/>
              <a:buAutoNum type="arabicPeriod"/>
            </a:pPr>
            <a:r>
              <a:rPr lang="en-US"/>
              <a:t>Statistical Language Models</a:t>
            </a:r>
            <a:endParaRPr/>
          </a:p>
          <a:p>
            <a:pPr indent="-41827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87"/>
              <a:buAutoNum type="arabicPeriod"/>
            </a:pPr>
            <a:r>
              <a:rPr lang="en-US"/>
              <a:t>N-gram Language Models</a:t>
            </a:r>
            <a:endParaRPr/>
          </a:p>
          <a:p>
            <a:pPr indent="-41827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87"/>
              <a:buAutoNum type="arabicPeriod"/>
            </a:pPr>
            <a:r>
              <a:rPr lang="en-US"/>
              <a:t>Fixed-window Neural Language Model</a:t>
            </a:r>
            <a:endParaRPr/>
          </a:p>
          <a:p>
            <a:pPr indent="-41827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87"/>
              <a:buAutoNum type="arabicPeriod"/>
            </a:pPr>
            <a:r>
              <a:rPr lang="en-US"/>
              <a:t>Word Embeddings</a:t>
            </a:r>
            <a:endParaRPr/>
          </a:p>
          <a:p>
            <a:pPr indent="-39116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60"/>
              <a:buAutoNum type="alphaLcPeriod"/>
            </a:pPr>
            <a:r>
              <a:rPr lang="en-US"/>
              <a:t>Random Indexing</a:t>
            </a:r>
            <a:endParaRPr/>
          </a:p>
          <a:p>
            <a:pPr indent="-39116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60"/>
              <a:buAutoNum type="alphaLcPeriod"/>
            </a:pPr>
            <a:r>
              <a:rPr lang="en-US"/>
              <a:t>Word2Vec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ctrTitle"/>
          </p:nvPr>
        </p:nvSpPr>
        <p:spPr>
          <a:xfrm>
            <a:off x="942675" y="1727200"/>
            <a:ext cx="111195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</a:pPr>
            <a:r>
              <a:rPr lang="en-US" sz="6000"/>
              <a:t>Fixed-window Neural Language Model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griffsgraphs.files.wordpress.com/2012/07/facebook-network.png" id="231" name="Google Shape;23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2" y="0"/>
            <a:ext cx="3844925" cy="38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894080" y="519290"/>
            <a:ext cx="112167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</a:pPr>
            <a:r>
              <a:rPr lang="en-US"/>
              <a:t>Fixed-window Neural Language Model</a:t>
            </a:r>
            <a:endParaRPr b="0" i="0" sz="469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894080" y="2596444"/>
            <a:ext cx="11216700" cy="6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8274" lvl="0" marL="457200" rtl="0" algn="l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2987"/>
              <a:buChar char="●"/>
            </a:pPr>
            <a:r>
              <a:rPr b="1" lang="en-US"/>
              <a:t>Input: </a:t>
            </a:r>
            <a:r>
              <a:rPr lang="en-US"/>
              <a:t>sequence of words </a:t>
            </a:r>
            <a:endParaRPr/>
          </a:p>
          <a:p>
            <a:pPr indent="-4182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87"/>
              <a:buChar char="●"/>
            </a:pPr>
            <a:r>
              <a:rPr b="1" lang="en-US"/>
              <a:t>First layer</a:t>
            </a:r>
            <a:r>
              <a:rPr lang="en-US"/>
              <a:t>: concatenation of the vector representation of each word </a:t>
            </a:r>
            <a:r>
              <a:rPr lang="en-US"/>
              <a:t>x</a:t>
            </a:r>
            <a:r>
              <a:rPr baseline="-25000" lang="en-US"/>
              <a:t>  </a:t>
            </a:r>
            <a:r>
              <a:rPr lang="en-US"/>
              <a:t>  of the input. </a:t>
            </a:r>
            <a:endParaRPr/>
          </a:p>
          <a:p>
            <a:pPr indent="-4182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87"/>
              <a:buChar char="●"/>
            </a:pPr>
            <a:r>
              <a:rPr b="1" lang="en-US"/>
              <a:t>Output: </a:t>
            </a:r>
            <a:r>
              <a:rPr lang="en-US"/>
              <a:t>probability distribution of the next word </a:t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575" y="2662625"/>
            <a:ext cx="3270725" cy="6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475" y="5446448"/>
            <a:ext cx="4427901" cy="4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2975" y="4160948"/>
            <a:ext cx="588988" cy="4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600" y="2404490"/>
            <a:ext cx="5972175" cy="66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513" y="3013890"/>
            <a:ext cx="45148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6600" y="5046102"/>
            <a:ext cx="27908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4950" y="6488840"/>
            <a:ext cx="40481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7225" y="8084115"/>
            <a:ext cx="31146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/>
          <p:nvPr/>
        </p:nvSpPr>
        <p:spPr>
          <a:xfrm>
            <a:off x="894075" y="2813238"/>
            <a:ext cx="4920600" cy="149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35"/>
          <p:cNvCxnSpPr>
            <a:stCxn id="250" idx="3"/>
          </p:cNvCxnSpPr>
          <p:nvPr/>
        </p:nvCxnSpPr>
        <p:spPr>
          <a:xfrm>
            <a:off x="5814675" y="3561588"/>
            <a:ext cx="20280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5"/>
          <p:cNvSpPr/>
          <p:nvPr/>
        </p:nvSpPr>
        <p:spPr>
          <a:xfrm>
            <a:off x="894075" y="5026413"/>
            <a:ext cx="2823300" cy="10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35"/>
          <p:cNvCxnSpPr>
            <a:stCxn id="252" idx="3"/>
          </p:cNvCxnSpPr>
          <p:nvPr/>
        </p:nvCxnSpPr>
        <p:spPr>
          <a:xfrm>
            <a:off x="3717375" y="5526513"/>
            <a:ext cx="32283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5"/>
          <p:cNvSpPr/>
          <p:nvPr/>
        </p:nvSpPr>
        <p:spPr>
          <a:xfrm>
            <a:off x="894075" y="6481125"/>
            <a:ext cx="4212000" cy="97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255" name="Google Shape;255;p35"/>
          <p:cNvCxnSpPr>
            <a:stCxn id="254" idx="3"/>
          </p:cNvCxnSpPr>
          <p:nvPr/>
        </p:nvCxnSpPr>
        <p:spPr>
          <a:xfrm flipH="1" rot="10800000">
            <a:off x="5106075" y="6963375"/>
            <a:ext cx="11487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5"/>
          <p:cNvSpPr/>
          <p:nvPr/>
        </p:nvSpPr>
        <p:spPr>
          <a:xfrm>
            <a:off x="894075" y="8090850"/>
            <a:ext cx="3228300" cy="10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35"/>
          <p:cNvCxnSpPr>
            <a:stCxn id="256" idx="3"/>
          </p:cNvCxnSpPr>
          <p:nvPr/>
        </p:nvCxnSpPr>
        <p:spPr>
          <a:xfrm flipH="1" rot="10800000">
            <a:off x="4122375" y="8580150"/>
            <a:ext cx="22452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5"/>
          <p:cNvSpPr txBox="1"/>
          <p:nvPr>
            <p:ph type="title"/>
          </p:nvPr>
        </p:nvSpPr>
        <p:spPr>
          <a:xfrm>
            <a:off x="894080" y="519290"/>
            <a:ext cx="112167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</a:pPr>
            <a:r>
              <a:rPr lang="en-US"/>
              <a:t>Fixed-window Neural Language Model</a:t>
            </a:r>
            <a:endParaRPr b="0" i="0" sz="469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894055" y="509765"/>
            <a:ext cx="112167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</a:pPr>
            <a:r>
              <a:rPr lang="en-US"/>
              <a:t>One-hot vector</a:t>
            </a:r>
            <a:endParaRPr b="0" i="0" sz="469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894050" y="2601124"/>
            <a:ext cx="112167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rPr lang="en-US"/>
              <a:t>This is a vector with exactly one 1 and everything else is zero</a:t>
            </a:r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950" y="3649463"/>
            <a:ext cx="8673550" cy="35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/>
        </p:nvSpPr>
        <p:spPr>
          <a:xfrm>
            <a:off x="402875" y="9223525"/>
            <a:ext cx="11831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from https://towardsdatascience.com/encoding-categorical-variables-one-hot-vs-dummy-encoding-6d5b9c46e2db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7" name="Google Shape;267;p36"/>
          <p:cNvGrpSpPr/>
          <p:nvPr/>
        </p:nvGrpSpPr>
        <p:grpSpPr>
          <a:xfrm>
            <a:off x="2067350" y="7442425"/>
            <a:ext cx="1282950" cy="572400"/>
            <a:chOff x="2682250" y="7442425"/>
            <a:chExt cx="1282950" cy="572400"/>
          </a:xfrm>
        </p:grpSpPr>
        <p:sp>
          <p:nvSpPr>
            <p:cNvPr id="268" name="Google Shape;268;p36"/>
            <p:cNvSpPr/>
            <p:nvPr/>
          </p:nvSpPr>
          <p:spPr>
            <a:xfrm>
              <a:off x="2682250" y="7442425"/>
              <a:ext cx="1282800" cy="5724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6"/>
            <p:cNvSpPr txBox="1"/>
            <p:nvPr/>
          </p:nvSpPr>
          <p:spPr>
            <a:xfrm>
              <a:off x="2708800" y="7442425"/>
              <a:ext cx="12564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Yellow</a:t>
              </a:r>
              <a:endParaRPr sz="298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36"/>
          <p:cNvGrpSpPr/>
          <p:nvPr/>
        </p:nvGrpSpPr>
        <p:grpSpPr>
          <a:xfrm>
            <a:off x="5962175" y="7442425"/>
            <a:ext cx="6148650" cy="572400"/>
            <a:chOff x="5962175" y="7442425"/>
            <a:chExt cx="6148650" cy="572400"/>
          </a:xfrm>
        </p:grpSpPr>
        <p:grpSp>
          <p:nvGrpSpPr>
            <p:cNvPr id="271" name="Google Shape;271;p36"/>
            <p:cNvGrpSpPr/>
            <p:nvPr/>
          </p:nvGrpSpPr>
          <p:grpSpPr>
            <a:xfrm>
              <a:off x="10827875" y="7442425"/>
              <a:ext cx="1282950" cy="572400"/>
              <a:chOff x="2682250" y="7442425"/>
              <a:chExt cx="1282950" cy="572400"/>
            </a:xfrm>
          </p:grpSpPr>
          <p:sp>
            <p:nvSpPr>
              <p:cNvPr id="272" name="Google Shape;272;p36"/>
              <p:cNvSpPr/>
              <p:nvPr/>
            </p:nvSpPr>
            <p:spPr>
              <a:xfrm>
                <a:off x="2682250" y="7442425"/>
                <a:ext cx="1282800" cy="5724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36"/>
              <p:cNvSpPr txBox="1"/>
              <p:nvPr/>
            </p:nvSpPr>
            <p:spPr>
              <a:xfrm>
                <a:off x="2708800" y="7442425"/>
                <a:ext cx="12564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87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298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4" name="Google Shape;274;p36"/>
            <p:cNvSpPr/>
            <p:nvPr/>
          </p:nvSpPr>
          <p:spPr>
            <a:xfrm>
              <a:off x="5962175" y="7442425"/>
              <a:ext cx="1282800" cy="5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6"/>
            <p:cNvSpPr txBox="1"/>
            <p:nvPr/>
          </p:nvSpPr>
          <p:spPr>
            <a:xfrm>
              <a:off x="5975375" y="7442425"/>
              <a:ext cx="12564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6" name="Google Shape;276;p36"/>
            <p:cNvGrpSpPr/>
            <p:nvPr/>
          </p:nvGrpSpPr>
          <p:grpSpPr>
            <a:xfrm>
              <a:off x="7244975" y="7442425"/>
              <a:ext cx="1282800" cy="572400"/>
              <a:chOff x="6513450" y="8014825"/>
              <a:chExt cx="1282800" cy="572400"/>
            </a:xfrm>
          </p:grpSpPr>
          <p:sp>
            <p:nvSpPr>
              <p:cNvPr id="277" name="Google Shape;277;p36"/>
              <p:cNvSpPr/>
              <p:nvPr/>
            </p:nvSpPr>
            <p:spPr>
              <a:xfrm>
                <a:off x="6513450" y="8014825"/>
                <a:ext cx="1282800" cy="5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36"/>
              <p:cNvSpPr txBox="1"/>
              <p:nvPr/>
            </p:nvSpPr>
            <p:spPr>
              <a:xfrm>
                <a:off x="6526650" y="8014825"/>
                <a:ext cx="12564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87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29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36"/>
            <p:cNvGrpSpPr/>
            <p:nvPr/>
          </p:nvGrpSpPr>
          <p:grpSpPr>
            <a:xfrm>
              <a:off x="8527775" y="7442425"/>
              <a:ext cx="1282800" cy="572400"/>
              <a:chOff x="6513450" y="8014825"/>
              <a:chExt cx="1282800" cy="572400"/>
            </a:xfrm>
          </p:grpSpPr>
          <p:sp>
            <p:nvSpPr>
              <p:cNvPr id="280" name="Google Shape;280;p36"/>
              <p:cNvSpPr/>
              <p:nvPr/>
            </p:nvSpPr>
            <p:spPr>
              <a:xfrm>
                <a:off x="6513450" y="8014825"/>
                <a:ext cx="1282800" cy="5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36"/>
              <p:cNvSpPr txBox="1"/>
              <p:nvPr/>
            </p:nvSpPr>
            <p:spPr>
              <a:xfrm>
                <a:off x="6526650" y="8014825"/>
                <a:ext cx="12564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87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29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2" name="Google Shape;282;p36"/>
          <p:cNvGrpSpPr/>
          <p:nvPr/>
        </p:nvGrpSpPr>
        <p:grpSpPr>
          <a:xfrm>
            <a:off x="10827950" y="5413182"/>
            <a:ext cx="1282800" cy="663183"/>
            <a:chOff x="6513450" y="8014825"/>
            <a:chExt cx="1282800" cy="572400"/>
          </a:xfrm>
        </p:grpSpPr>
        <p:sp>
          <p:nvSpPr>
            <p:cNvPr id="283" name="Google Shape;283;p36"/>
            <p:cNvSpPr/>
            <p:nvPr/>
          </p:nvSpPr>
          <p:spPr>
            <a:xfrm>
              <a:off x="6513450" y="8014825"/>
              <a:ext cx="1282800" cy="5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6"/>
            <p:cNvSpPr txBox="1"/>
            <p:nvPr/>
          </p:nvSpPr>
          <p:spPr>
            <a:xfrm>
              <a:off x="6526650" y="8014825"/>
              <a:ext cx="12564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36"/>
          <p:cNvGrpSpPr/>
          <p:nvPr/>
        </p:nvGrpSpPr>
        <p:grpSpPr>
          <a:xfrm>
            <a:off x="10827950" y="4134539"/>
            <a:ext cx="1282800" cy="2571538"/>
            <a:chOff x="10701225" y="4082807"/>
            <a:chExt cx="1282800" cy="2623483"/>
          </a:xfrm>
        </p:grpSpPr>
        <p:grpSp>
          <p:nvGrpSpPr>
            <p:cNvPr id="286" name="Google Shape;286;p36"/>
            <p:cNvGrpSpPr/>
            <p:nvPr/>
          </p:nvGrpSpPr>
          <p:grpSpPr>
            <a:xfrm>
              <a:off x="10701225" y="6043107"/>
              <a:ext cx="1282800" cy="663183"/>
              <a:chOff x="6513450" y="8014825"/>
              <a:chExt cx="1282800" cy="572400"/>
            </a:xfrm>
          </p:grpSpPr>
          <p:sp>
            <p:nvSpPr>
              <p:cNvPr id="287" name="Google Shape;287;p36"/>
              <p:cNvSpPr/>
              <p:nvPr/>
            </p:nvSpPr>
            <p:spPr>
              <a:xfrm>
                <a:off x="6513450" y="8014825"/>
                <a:ext cx="1282800" cy="5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36"/>
              <p:cNvSpPr txBox="1"/>
              <p:nvPr/>
            </p:nvSpPr>
            <p:spPr>
              <a:xfrm>
                <a:off x="6526650" y="8014825"/>
                <a:ext cx="12564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87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29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9" name="Google Shape;289;p36"/>
            <p:cNvSpPr/>
            <p:nvPr/>
          </p:nvSpPr>
          <p:spPr>
            <a:xfrm>
              <a:off x="10701225" y="4739382"/>
              <a:ext cx="1282800" cy="663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6"/>
            <p:cNvSpPr txBox="1"/>
            <p:nvPr/>
          </p:nvSpPr>
          <p:spPr>
            <a:xfrm>
              <a:off x="10714425" y="4739382"/>
              <a:ext cx="1256400" cy="663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6"/>
            <p:cNvSpPr/>
            <p:nvPr/>
          </p:nvSpPr>
          <p:spPr>
            <a:xfrm>
              <a:off x="10701225" y="4082807"/>
              <a:ext cx="1282800" cy="663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6"/>
            <p:cNvSpPr txBox="1"/>
            <p:nvPr/>
          </p:nvSpPr>
          <p:spPr>
            <a:xfrm>
              <a:off x="10714425" y="4082807"/>
              <a:ext cx="1256400" cy="663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d4</a:t>
              </a:r>
              <a:endParaRPr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894080" y="519290"/>
            <a:ext cx="112167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</a:pPr>
            <a:r>
              <a:rPr lang="en-US"/>
              <a:t>Embedding</a:t>
            </a:r>
            <a:endParaRPr b="0" i="0" sz="469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894050" y="2601124"/>
            <a:ext cx="112167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rPr lang="en-US"/>
              <a:t>This is a non-sparse vector representation (of a word/token in NLP)</a:t>
            </a:r>
            <a:endParaRPr/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950" y="3649463"/>
            <a:ext cx="8673550" cy="35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7"/>
          <p:cNvSpPr txBox="1"/>
          <p:nvPr/>
        </p:nvSpPr>
        <p:spPr>
          <a:xfrm>
            <a:off x="402875" y="9223525"/>
            <a:ext cx="11831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from https://towardsdatascience.com/encoding-categorical-variables-one-hot-vs-dummy-encoding-6d5b9c46e2db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" name="Google Shape;301;p37"/>
          <p:cNvGrpSpPr/>
          <p:nvPr/>
        </p:nvGrpSpPr>
        <p:grpSpPr>
          <a:xfrm>
            <a:off x="2067350" y="7442425"/>
            <a:ext cx="1282950" cy="572400"/>
            <a:chOff x="2682250" y="7442425"/>
            <a:chExt cx="1282950" cy="572400"/>
          </a:xfrm>
        </p:grpSpPr>
        <p:sp>
          <p:nvSpPr>
            <p:cNvPr id="302" name="Google Shape;302;p37"/>
            <p:cNvSpPr/>
            <p:nvPr/>
          </p:nvSpPr>
          <p:spPr>
            <a:xfrm>
              <a:off x="2682250" y="7442425"/>
              <a:ext cx="1282800" cy="5724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7"/>
            <p:cNvSpPr txBox="1"/>
            <p:nvPr/>
          </p:nvSpPr>
          <p:spPr>
            <a:xfrm>
              <a:off x="2708800" y="7442425"/>
              <a:ext cx="12564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Yellow</a:t>
              </a:r>
              <a:endParaRPr sz="298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Google Shape;304;p37"/>
          <p:cNvGrpSpPr/>
          <p:nvPr/>
        </p:nvGrpSpPr>
        <p:grpSpPr>
          <a:xfrm>
            <a:off x="5962175" y="7442425"/>
            <a:ext cx="6148650" cy="572400"/>
            <a:chOff x="5962175" y="7442425"/>
            <a:chExt cx="6148650" cy="572400"/>
          </a:xfrm>
        </p:grpSpPr>
        <p:grpSp>
          <p:nvGrpSpPr>
            <p:cNvPr id="305" name="Google Shape;305;p37"/>
            <p:cNvGrpSpPr/>
            <p:nvPr/>
          </p:nvGrpSpPr>
          <p:grpSpPr>
            <a:xfrm>
              <a:off x="10827875" y="7442425"/>
              <a:ext cx="1282950" cy="572400"/>
              <a:chOff x="2682250" y="7442425"/>
              <a:chExt cx="1282950" cy="572400"/>
            </a:xfrm>
          </p:grpSpPr>
          <p:sp>
            <p:nvSpPr>
              <p:cNvPr id="306" name="Google Shape;306;p37"/>
              <p:cNvSpPr/>
              <p:nvPr/>
            </p:nvSpPr>
            <p:spPr>
              <a:xfrm>
                <a:off x="2682250" y="7442425"/>
                <a:ext cx="1282800" cy="5724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37"/>
              <p:cNvSpPr txBox="1"/>
              <p:nvPr/>
            </p:nvSpPr>
            <p:spPr>
              <a:xfrm>
                <a:off x="2708800" y="7442425"/>
                <a:ext cx="12564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87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298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8" name="Google Shape;308;p37"/>
            <p:cNvSpPr/>
            <p:nvPr/>
          </p:nvSpPr>
          <p:spPr>
            <a:xfrm>
              <a:off x="5962175" y="7442425"/>
              <a:ext cx="1282800" cy="5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7"/>
            <p:cNvSpPr txBox="1"/>
            <p:nvPr/>
          </p:nvSpPr>
          <p:spPr>
            <a:xfrm>
              <a:off x="5975375" y="7442425"/>
              <a:ext cx="12564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37"/>
            <p:cNvGrpSpPr/>
            <p:nvPr/>
          </p:nvGrpSpPr>
          <p:grpSpPr>
            <a:xfrm>
              <a:off x="7244975" y="7442425"/>
              <a:ext cx="1282800" cy="572400"/>
              <a:chOff x="6513450" y="8014825"/>
              <a:chExt cx="1282800" cy="572400"/>
            </a:xfrm>
          </p:grpSpPr>
          <p:sp>
            <p:nvSpPr>
              <p:cNvPr id="311" name="Google Shape;311;p37"/>
              <p:cNvSpPr/>
              <p:nvPr/>
            </p:nvSpPr>
            <p:spPr>
              <a:xfrm>
                <a:off x="6513450" y="8014825"/>
                <a:ext cx="1282800" cy="5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37"/>
              <p:cNvSpPr txBox="1"/>
              <p:nvPr/>
            </p:nvSpPr>
            <p:spPr>
              <a:xfrm>
                <a:off x="6526650" y="8014825"/>
                <a:ext cx="12564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87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29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37"/>
            <p:cNvGrpSpPr/>
            <p:nvPr/>
          </p:nvGrpSpPr>
          <p:grpSpPr>
            <a:xfrm>
              <a:off x="8527775" y="7442425"/>
              <a:ext cx="1282800" cy="572400"/>
              <a:chOff x="6513450" y="8014825"/>
              <a:chExt cx="1282800" cy="572400"/>
            </a:xfrm>
          </p:grpSpPr>
          <p:sp>
            <p:nvSpPr>
              <p:cNvPr id="314" name="Google Shape;314;p37"/>
              <p:cNvSpPr/>
              <p:nvPr/>
            </p:nvSpPr>
            <p:spPr>
              <a:xfrm>
                <a:off x="6513450" y="8014825"/>
                <a:ext cx="1282800" cy="5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37"/>
              <p:cNvSpPr txBox="1"/>
              <p:nvPr/>
            </p:nvSpPr>
            <p:spPr>
              <a:xfrm>
                <a:off x="6526650" y="8014825"/>
                <a:ext cx="12564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87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29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37"/>
          <p:cNvGrpSpPr/>
          <p:nvPr/>
        </p:nvGrpSpPr>
        <p:grpSpPr>
          <a:xfrm>
            <a:off x="10827950" y="5413182"/>
            <a:ext cx="1282800" cy="663183"/>
            <a:chOff x="6513450" y="8014825"/>
            <a:chExt cx="1282800" cy="572400"/>
          </a:xfrm>
        </p:grpSpPr>
        <p:sp>
          <p:nvSpPr>
            <p:cNvPr id="317" name="Google Shape;317;p37"/>
            <p:cNvSpPr/>
            <p:nvPr/>
          </p:nvSpPr>
          <p:spPr>
            <a:xfrm>
              <a:off x="6513450" y="8014825"/>
              <a:ext cx="1282800" cy="5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7"/>
            <p:cNvSpPr txBox="1"/>
            <p:nvPr/>
          </p:nvSpPr>
          <p:spPr>
            <a:xfrm>
              <a:off x="6526650" y="8014825"/>
              <a:ext cx="12564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37"/>
          <p:cNvGrpSpPr/>
          <p:nvPr/>
        </p:nvGrpSpPr>
        <p:grpSpPr>
          <a:xfrm>
            <a:off x="10827950" y="4134539"/>
            <a:ext cx="1282800" cy="2571538"/>
            <a:chOff x="10701225" y="4082807"/>
            <a:chExt cx="1282800" cy="2623483"/>
          </a:xfrm>
        </p:grpSpPr>
        <p:grpSp>
          <p:nvGrpSpPr>
            <p:cNvPr id="320" name="Google Shape;320;p37"/>
            <p:cNvGrpSpPr/>
            <p:nvPr/>
          </p:nvGrpSpPr>
          <p:grpSpPr>
            <a:xfrm>
              <a:off x="10701225" y="6043107"/>
              <a:ext cx="1282800" cy="663183"/>
              <a:chOff x="6513450" y="8014825"/>
              <a:chExt cx="1282800" cy="572400"/>
            </a:xfrm>
          </p:grpSpPr>
          <p:sp>
            <p:nvSpPr>
              <p:cNvPr id="321" name="Google Shape;321;p37"/>
              <p:cNvSpPr/>
              <p:nvPr/>
            </p:nvSpPr>
            <p:spPr>
              <a:xfrm>
                <a:off x="6513450" y="8014825"/>
                <a:ext cx="1282800" cy="5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7"/>
              <p:cNvSpPr txBox="1"/>
              <p:nvPr/>
            </p:nvSpPr>
            <p:spPr>
              <a:xfrm>
                <a:off x="6526650" y="8014825"/>
                <a:ext cx="12564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87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29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3" name="Google Shape;323;p37"/>
            <p:cNvSpPr/>
            <p:nvPr/>
          </p:nvSpPr>
          <p:spPr>
            <a:xfrm>
              <a:off x="10701225" y="4739382"/>
              <a:ext cx="1282800" cy="663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7"/>
            <p:cNvSpPr txBox="1"/>
            <p:nvPr/>
          </p:nvSpPr>
          <p:spPr>
            <a:xfrm>
              <a:off x="10714425" y="4739382"/>
              <a:ext cx="12564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10701225" y="4082807"/>
              <a:ext cx="1282800" cy="663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7"/>
            <p:cNvSpPr txBox="1"/>
            <p:nvPr/>
          </p:nvSpPr>
          <p:spPr>
            <a:xfrm>
              <a:off x="10714425" y="4082807"/>
              <a:ext cx="12564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d4</a:t>
              </a:r>
              <a:endParaRPr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37"/>
          <p:cNvGrpSpPr/>
          <p:nvPr/>
        </p:nvGrpSpPr>
        <p:grpSpPr>
          <a:xfrm>
            <a:off x="10854350" y="4459622"/>
            <a:ext cx="1256475" cy="3269100"/>
            <a:chOff x="10854350" y="4459622"/>
            <a:chExt cx="1256475" cy="3269100"/>
          </a:xfrm>
        </p:grpSpPr>
        <p:cxnSp>
          <p:nvCxnSpPr>
            <p:cNvPr id="328" name="Google Shape;328;p37"/>
            <p:cNvCxnSpPr>
              <a:stCxn id="326" idx="3"/>
              <a:endCxn id="307" idx="1"/>
            </p:cNvCxnSpPr>
            <p:nvPr/>
          </p:nvCxnSpPr>
          <p:spPr>
            <a:xfrm flipH="1">
              <a:off x="10854350" y="4459622"/>
              <a:ext cx="1243200" cy="32691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37"/>
            <p:cNvCxnSpPr>
              <a:endCxn id="307" idx="3"/>
            </p:cNvCxnSpPr>
            <p:nvPr/>
          </p:nvCxnSpPr>
          <p:spPr>
            <a:xfrm>
              <a:off x="10856225" y="4463425"/>
              <a:ext cx="1254600" cy="3265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0" name="Google Shape;330;p37"/>
          <p:cNvSpPr/>
          <p:nvPr/>
        </p:nvSpPr>
        <p:spPr>
          <a:xfrm>
            <a:off x="3629025" y="4095750"/>
            <a:ext cx="1752600" cy="1162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7"/>
          <p:cNvSpPr txBox="1"/>
          <p:nvPr/>
        </p:nvSpPr>
        <p:spPr>
          <a:xfrm>
            <a:off x="3533775" y="4545150"/>
            <a:ext cx="19431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ctrTitle"/>
          </p:nvPr>
        </p:nvSpPr>
        <p:spPr>
          <a:xfrm>
            <a:off x="942675" y="1727200"/>
            <a:ext cx="11119500" cy="42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6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Semantic Embeddings</a:t>
            </a:r>
            <a:endParaRPr sz="6000"/>
          </a:p>
        </p:txBody>
      </p:sp>
      <p:pic>
        <p:nvPicPr>
          <p:cNvPr descr="https://griffsgraphs.files.wordpress.com/2012/07/facebook-network.png" id="337" name="Google Shape;33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2" y="0"/>
            <a:ext cx="3844925" cy="38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type="title"/>
          </p:nvPr>
        </p:nvSpPr>
        <p:spPr>
          <a:xfrm>
            <a:off x="894080" y="519290"/>
            <a:ext cx="11216700" cy="18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meaning</a:t>
            </a:r>
            <a:endParaRPr/>
          </a:p>
        </p:txBody>
      </p:sp>
      <p:sp>
        <p:nvSpPr>
          <p:cNvPr id="343" name="Google Shape;343;p39"/>
          <p:cNvSpPr txBox="1"/>
          <p:nvPr>
            <p:ph idx="1" type="body"/>
          </p:nvPr>
        </p:nvSpPr>
        <p:spPr>
          <a:xfrm>
            <a:off x="894075" y="4007449"/>
            <a:ext cx="11216700" cy="47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rPr lang="en-US"/>
              <a:t>John Rupert Firth</a:t>
            </a:r>
            <a:r>
              <a:rPr lang="en-US"/>
              <a:t>: </a:t>
            </a:r>
            <a:endParaRPr/>
          </a:p>
          <a:p>
            <a:pPr indent="0" lvl="0" marL="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67"/>
              </a:spcBef>
              <a:spcAft>
                <a:spcPts val="0"/>
              </a:spcAft>
              <a:buNone/>
            </a:pPr>
            <a:r>
              <a:rPr i="1" lang="en-US"/>
              <a:t>“</a:t>
            </a:r>
            <a:r>
              <a:rPr i="1" lang="en-US"/>
              <a:t>You shall know a word by the company it keeps.”</a:t>
            </a:r>
            <a:endParaRPr i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>
            <p:ph type="ctrTitle"/>
          </p:nvPr>
        </p:nvSpPr>
        <p:spPr>
          <a:xfrm>
            <a:off x="942675" y="1727200"/>
            <a:ext cx="11119500" cy="42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Word2Vec</a:t>
            </a:r>
            <a:endParaRPr sz="6000"/>
          </a:p>
        </p:txBody>
      </p:sp>
      <p:pic>
        <p:nvPicPr>
          <p:cNvPr descr="https://griffsgraphs.files.wordpress.com/2012/07/facebook-network.png" id="349" name="Google Shape;34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2" y="0"/>
            <a:ext cx="3844925" cy="38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/>
        </p:nvSpPr>
        <p:spPr>
          <a:xfrm>
            <a:off x="762225" y="3021900"/>
            <a:ext cx="11419200" cy="57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50">
            <a:spAutoFit/>
          </a:bodyPr>
          <a:lstStyle/>
          <a:p>
            <a:pPr indent="-482600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Char char="●"/>
            </a:pPr>
            <a:r>
              <a:rPr lang="en-US" sz="3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Mikolov et al 2013a</a:t>
            </a: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3800">
                <a:latin typeface="Calibri"/>
                <a:ea typeface="Calibri"/>
                <a:cs typeface="Calibri"/>
                <a:sym typeface="Calibri"/>
              </a:rPr>
              <a:t>Efficient Estimation of Word Representations in Vector Space</a:t>
            </a:r>
            <a:endParaRPr i="1" sz="3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800"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508000" rtl="0" algn="l">
              <a:lnSpc>
                <a:spcPct val="119814"/>
              </a:lnSpc>
              <a:spcBef>
                <a:spcPts val="0"/>
              </a:spcBef>
              <a:spcAft>
                <a:spcPts val="0"/>
              </a:spcAft>
              <a:buSzPts val="3800"/>
              <a:buFont typeface="Arial"/>
              <a:buChar char="●"/>
            </a:pP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Learning </a:t>
            </a: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representation</a:t>
            </a: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 of words via its context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1079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Arial"/>
              <a:buChar char="○"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Context is the words (typically 1-5 words before AND after the target word)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508000" rtl="0" algn="l">
              <a:lnSpc>
                <a:spcPct val="119259"/>
              </a:lnSpc>
              <a:spcBef>
                <a:spcPts val="0"/>
              </a:spcBef>
              <a:spcAft>
                <a:spcPts val="0"/>
              </a:spcAft>
              <a:buSzPts val="3800"/>
              <a:buFont typeface="Arial"/>
              <a:buChar char="●"/>
            </a:pP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Two model objectives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107950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SzPts val="3400"/>
              <a:buFont typeface="Arial"/>
              <a:buChar char="○"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 Bag of Words (CBOW)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1079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Arial"/>
              <a:buChar char="○"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Skip-gram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1"/>
          <p:cNvSpPr txBox="1"/>
          <p:nvPr>
            <p:ph type="title"/>
          </p:nvPr>
        </p:nvSpPr>
        <p:spPr>
          <a:xfrm>
            <a:off x="894055" y="529890"/>
            <a:ext cx="11216700" cy="18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Word2Vec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9225" y="1536650"/>
            <a:ext cx="3793775" cy="732286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2"/>
          <p:cNvSpPr txBox="1"/>
          <p:nvPr>
            <p:ph type="title"/>
          </p:nvPr>
        </p:nvSpPr>
        <p:spPr>
          <a:xfrm>
            <a:off x="894055" y="508715"/>
            <a:ext cx="11216700" cy="18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CBOW</a:t>
            </a:r>
            <a:endParaRPr/>
          </a:p>
        </p:txBody>
      </p:sp>
      <p:sp>
        <p:nvSpPr>
          <p:cNvPr id="362" name="Google Shape;362;p42"/>
          <p:cNvSpPr txBox="1"/>
          <p:nvPr/>
        </p:nvSpPr>
        <p:spPr>
          <a:xfrm>
            <a:off x="765275" y="2651725"/>
            <a:ext cx="7902600" cy="4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800">
            <a:spAutoFit/>
          </a:bodyPr>
          <a:lstStyle/>
          <a:p>
            <a:pPr indent="-415925" lvl="0" marL="45720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50"/>
              <a:buFont typeface="Calibri"/>
              <a:buChar char="●"/>
            </a:pPr>
            <a:r>
              <a:rPr lang="en-US" sz="2950">
                <a:latin typeface="Calibri"/>
                <a:ea typeface="Calibri"/>
                <a:cs typeface="Calibri"/>
                <a:sym typeface="Calibri"/>
              </a:rPr>
              <a:t>Idea: train a classifier</a:t>
            </a:r>
            <a:endParaRPr sz="2950">
              <a:latin typeface="Calibri"/>
              <a:ea typeface="Calibri"/>
              <a:cs typeface="Calibri"/>
              <a:sym typeface="Calibri"/>
            </a:endParaRPr>
          </a:p>
          <a:p>
            <a:pPr indent="-415925" lvl="0" marL="45720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50"/>
              <a:buFont typeface="Calibri"/>
              <a:buChar char="●"/>
            </a:pPr>
            <a:r>
              <a:rPr lang="en-US" sz="2950">
                <a:latin typeface="Calibri"/>
                <a:ea typeface="Calibri"/>
                <a:cs typeface="Calibri"/>
                <a:sym typeface="Calibri"/>
              </a:rPr>
              <a:t>Input: the context</a:t>
            </a:r>
            <a:endParaRPr sz="2950">
              <a:latin typeface="Calibri"/>
              <a:ea typeface="Calibri"/>
              <a:cs typeface="Calibri"/>
              <a:sym typeface="Calibri"/>
            </a:endParaRPr>
          </a:p>
          <a:p>
            <a:pPr indent="-415925" lvl="0" marL="45720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50"/>
              <a:buFont typeface="Calibri"/>
              <a:buChar char="●"/>
            </a:pPr>
            <a:r>
              <a:rPr lang="en-US" sz="2950">
                <a:latin typeface="Calibri"/>
                <a:ea typeface="Calibri"/>
                <a:cs typeface="Calibri"/>
                <a:sym typeface="Calibri"/>
              </a:rPr>
              <a:t>Target: predict target word via its context</a:t>
            </a:r>
            <a:endParaRPr sz="2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latin typeface="Calibri"/>
                <a:ea typeface="Calibri"/>
                <a:cs typeface="Calibri"/>
                <a:sym typeface="Calibri"/>
              </a:rPr>
              <a:t>… Mrs. </a:t>
            </a:r>
            <a:r>
              <a:rPr lang="en-US" sz="295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Dursley</a:t>
            </a:r>
            <a:r>
              <a:rPr lang="en-US" sz="295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95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95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n-US" sz="295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5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four</a:t>
            </a:r>
            <a:r>
              <a:rPr lang="en-US" sz="295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95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Privet</a:t>
            </a:r>
            <a:r>
              <a:rPr lang="en-US" sz="2950">
                <a:latin typeface="Calibri"/>
                <a:ea typeface="Calibri"/>
                <a:cs typeface="Calibri"/>
                <a:sym typeface="Calibri"/>
              </a:rPr>
              <a:t> Drive,...</a:t>
            </a:r>
            <a:endParaRPr sz="2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latin typeface="Calibri"/>
                <a:ea typeface="Calibri"/>
                <a:cs typeface="Calibri"/>
                <a:sym typeface="Calibri"/>
              </a:rPr>
              <a:t>Input: Dursley, of, four, Privet</a:t>
            </a:r>
            <a:endParaRPr sz="2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latin typeface="Calibri"/>
                <a:ea typeface="Calibri"/>
                <a:cs typeface="Calibri"/>
                <a:sym typeface="Calibri"/>
              </a:rPr>
              <a:t>Target: number</a:t>
            </a:r>
            <a:endParaRPr sz="2950">
              <a:latin typeface="Calibri"/>
              <a:ea typeface="Calibri"/>
              <a:cs typeface="Calibri"/>
              <a:sym typeface="Calibri"/>
            </a:endParaRPr>
          </a:p>
          <a:p>
            <a:pPr indent="0" lvl="0" marL="647700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942675" y="1727200"/>
            <a:ext cx="111195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Statistical Language Model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griffsgraphs.files.wordpress.com/2012/07/facebook-network.png"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2" y="0"/>
            <a:ext cx="3844925" cy="38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/>
        </p:nvSpPr>
        <p:spPr>
          <a:xfrm>
            <a:off x="765275" y="2651725"/>
            <a:ext cx="7426200" cy="4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800">
            <a:spAutoFit/>
          </a:bodyPr>
          <a:lstStyle/>
          <a:p>
            <a:pPr indent="-504825" lvl="0" marL="64770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Calibri"/>
              <a:buChar char="•"/>
            </a:pPr>
            <a:r>
              <a:rPr lang="en-US" sz="2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the focus word</a:t>
            </a:r>
            <a:endParaRPr sz="2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0" marL="64770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Calibri"/>
              <a:buChar char="•"/>
            </a:pPr>
            <a:r>
              <a:rPr lang="en-US" sz="2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Target: predict the context</a:t>
            </a:r>
            <a:endParaRPr sz="2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Mrs. </a:t>
            </a:r>
            <a:r>
              <a:rPr lang="en-US" sz="2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Dursley</a:t>
            </a:r>
            <a:r>
              <a:rPr lang="en-US" sz="2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5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n-US" sz="2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four</a:t>
            </a:r>
            <a:r>
              <a:rPr lang="en-US" sz="2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Privet</a:t>
            </a:r>
            <a:r>
              <a:rPr lang="en-US" sz="2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Drive,...</a:t>
            </a:r>
            <a:endParaRPr sz="2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number</a:t>
            </a:r>
            <a:endParaRPr sz="2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Target: Dursley, of, four, Privet</a:t>
            </a:r>
            <a:endParaRPr sz="2950">
              <a:latin typeface="Calibri"/>
              <a:ea typeface="Calibri"/>
              <a:cs typeface="Calibri"/>
              <a:sym typeface="Calibri"/>
            </a:endParaRPr>
          </a:p>
          <a:p>
            <a:pPr indent="0" lvl="0" marL="647700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575" y="1336998"/>
            <a:ext cx="4173010" cy="827834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3"/>
          <p:cNvSpPr txBox="1"/>
          <p:nvPr>
            <p:ph type="title"/>
          </p:nvPr>
        </p:nvSpPr>
        <p:spPr>
          <a:xfrm>
            <a:off x="894080" y="519290"/>
            <a:ext cx="11216700" cy="18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Skip-gram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/>
          <p:nvPr>
            <p:ph type="ctrTitle"/>
          </p:nvPr>
        </p:nvSpPr>
        <p:spPr>
          <a:xfrm>
            <a:off x="854162" y="660355"/>
            <a:ext cx="112965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Geometry of the Embedding Space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5" name="Google Shape;3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24971"/>
            <a:ext cx="12852400" cy="449834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4"/>
          <p:cNvSpPr txBox="1"/>
          <p:nvPr/>
        </p:nvSpPr>
        <p:spPr>
          <a:xfrm>
            <a:off x="699725" y="8799450"/>
            <a:ext cx="11757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from https://towardsdatascience.com/creating-word-embeddings-coding-the-word2vec-algorithm-in-python-using-deep-learning-b337d0ba17a8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94080" y="519290"/>
            <a:ext cx="112167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</a:pPr>
            <a:r>
              <a:rPr lang="en-US"/>
              <a:t>Language Model</a:t>
            </a:r>
            <a:endParaRPr b="0" i="0" sz="469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94075" y="2596445"/>
            <a:ext cx="112167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rPr lang="en-US"/>
              <a:t>A (statistical/stochastic/probabilistic) language model predicts the probability of the next word, based on the preceding words.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6345" l="2349" r="38320" t="7551"/>
          <a:stretch/>
        </p:blipFill>
        <p:spPr>
          <a:xfrm>
            <a:off x="2247575" y="4558775"/>
            <a:ext cx="5004025" cy="24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6716" l="2223" r="5132" t="7172"/>
          <a:stretch/>
        </p:blipFill>
        <p:spPr>
          <a:xfrm>
            <a:off x="2247575" y="4558775"/>
            <a:ext cx="7813475" cy="24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94080" y="519290"/>
            <a:ext cx="11216700" cy="18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 life examples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66645" l="0" r="0" t="3210"/>
          <a:stretch/>
        </p:blipFill>
        <p:spPr>
          <a:xfrm>
            <a:off x="3271575" y="3039413"/>
            <a:ext cx="8582025" cy="18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10706" l="0" r="0" t="0"/>
          <a:stretch/>
        </p:blipFill>
        <p:spPr>
          <a:xfrm>
            <a:off x="1204200" y="5824350"/>
            <a:ext cx="8582025" cy="1607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94080" y="519290"/>
            <a:ext cx="11216700" cy="18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 life examples</a:t>
            </a:r>
            <a:endParaRPr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894075" y="2083300"/>
            <a:ext cx="10481625" cy="2766900"/>
            <a:chOff x="1307550" y="3493350"/>
            <a:chExt cx="10481625" cy="2766900"/>
          </a:xfrm>
        </p:grpSpPr>
        <p:sp>
          <p:nvSpPr>
            <p:cNvPr id="126" name="Google Shape;126;p19"/>
            <p:cNvSpPr txBox="1"/>
            <p:nvPr/>
          </p:nvSpPr>
          <p:spPr>
            <a:xfrm>
              <a:off x="6348675" y="3493350"/>
              <a:ext cx="5440500" cy="27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5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It is hard to recognize speech</a:t>
              </a:r>
              <a:r>
                <a:rPr lang="en-US" sz="2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vs.  </a:t>
              </a:r>
              <a:endParaRPr sz="2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5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It is hard to wreck a nice beach</a:t>
              </a:r>
              <a:endParaRPr sz="295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7550" y="3924300"/>
              <a:ext cx="1905000" cy="1905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8" name="Google Shape;128;p19"/>
            <p:cNvCxnSpPr>
              <a:endCxn id="126" idx="1"/>
            </p:cNvCxnSpPr>
            <p:nvPr/>
          </p:nvCxnSpPr>
          <p:spPr>
            <a:xfrm>
              <a:off x="3774075" y="4876200"/>
              <a:ext cx="2574600" cy="600"/>
            </a:xfrm>
            <a:prstGeom prst="curvedConnector3">
              <a:avLst>
                <a:gd fmla="val 50000" name="adj1"/>
              </a:avLst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45" y="4950884"/>
            <a:ext cx="8733492" cy="295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3032" y="6186111"/>
            <a:ext cx="8697014" cy="2952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894080" y="3211344"/>
            <a:ext cx="11216700" cy="6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/>
              <a:t>he probability of the word </a:t>
            </a:r>
            <a:r>
              <a:rPr i="1" lang="en-US"/>
              <a:t>w</a:t>
            </a:r>
            <a:r>
              <a:rPr lang="en-US"/>
              <a:t>. Picking a random word from a text, what is the probability that that word will be </a:t>
            </a:r>
            <a:r>
              <a:rPr i="1" lang="en-US"/>
              <a:t>w</a:t>
            </a:r>
            <a:r>
              <a:rPr lang="en-US"/>
              <a:t>?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rPr lang="en-US"/>
              <a:t>The probability of the sequence </a:t>
            </a:r>
            <a:r>
              <a:rPr i="1" lang="en-US"/>
              <a:t>w</a:t>
            </a:r>
            <a:r>
              <a:rPr baseline="-25000" i="1" lang="en-US"/>
              <a:t>1</a:t>
            </a:r>
            <a:r>
              <a:rPr i="1" lang="en-US"/>
              <a:t>w</a:t>
            </a:r>
            <a:r>
              <a:rPr baseline="-25000" i="1" lang="en-US"/>
              <a:t>2</a:t>
            </a:r>
            <a:r>
              <a:rPr i="1" lang="en-US"/>
              <a:t> . . . w</a:t>
            </a:r>
            <a:r>
              <a:rPr baseline="-25000" i="1" lang="en-US"/>
              <a:t>n</a:t>
            </a:r>
            <a:r>
              <a:rPr lang="en-US"/>
              <a:t>. Picking a random sequence of </a:t>
            </a:r>
            <a:r>
              <a:rPr i="1" lang="en-US"/>
              <a:t>n</a:t>
            </a:r>
            <a:r>
              <a:rPr lang="en-US"/>
              <a:t> words from a text, what is the probability that that sequence will be </a:t>
            </a:r>
            <a:r>
              <a:rPr i="1" lang="en-US"/>
              <a:t>w</a:t>
            </a:r>
            <a:r>
              <a:rPr baseline="-25000" i="1" lang="en-US"/>
              <a:t>1</a:t>
            </a:r>
            <a:r>
              <a:rPr i="1" lang="en-US"/>
              <a:t>w</a:t>
            </a:r>
            <a:r>
              <a:rPr baseline="-25000" i="1" lang="en-US"/>
              <a:t>2</a:t>
            </a:r>
            <a:r>
              <a:rPr i="1" lang="en-US"/>
              <a:t> . . . w</a:t>
            </a:r>
            <a:r>
              <a:rPr baseline="-25000" i="1" lang="en-US"/>
              <a:t>n</a:t>
            </a:r>
            <a:r>
              <a:rPr lang="en-US"/>
              <a:t>?</a:t>
            </a:r>
            <a:endParaRPr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846455" y="519290"/>
            <a:ext cx="112167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</a:pPr>
            <a:r>
              <a:rPr lang="en-US"/>
              <a:t>Some definitions</a:t>
            </a:r>
            <a:endParaRPr b="0" i="0" sz="469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{&quot;mathml&quot;:&quot;&lt;math style=\&quot;font-family:stix;font-size:36px;\&quot; xmlns=\&quot;http://www.w3.org/1998/Math/MathML\&quot;&gt;&lt;mstyle mathsize=\&quot;36px\&quot;&gt;&lt;mi&gt;P&lt;/mi&gt;&lt;mfenced&gt;&lt;mi&gt;w&lt;/mi&gt;&lt;/mfenced&gt;&lt;/mstyle&gt;&lt;/math&gt;&quot;,&quot;truncated&quot;:false}" id="137" name="Google Shape;137;p20" title="P open parentheses w close parenthes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944" y="2611837"/>
            <a:ext cx="1200912" cy="3921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36px;\&quot; xmlns=\&quot;http://www.w3.org/1998/Math/MathML\&quot;&gt;&lt;mstyle mathsize=\&quot;36px\&quot;&gt;&lt;mi&gt;P&lt;/mi&gt;&lt;mfenced&gt;&lt;mrow&gt;&lt;msub&gt;&lt;mi&gt;w&lt;/mi&gt;&lt;mn&gt;1&lt;/mn&gt;&lt;/msub&gt;&lt;mo&gt;,&lt;/mo&gt;&lt;msub&gt;&lt;mi&gt;w&lt;/mi&gt;&lt;mn&gt;2&lt;/mn&gt;&lt;/msub&gt;&lt;mo&gt;,&lt;/mo&gt;&lt;mo&gt;&amp;#x2026;&lt;/mo&gt;&lt;mo&gt;,&lt;/mo&gt;&lt;mo&gt;&amp;#xA0;&lt;/mo&gt;&lt;msub&gt;&lt;mi&gt;w&lt;/mi&gt;&lt;mi&gt;n&lt;/mi&gt;&lt;/msub&gt;&lt;/mrow&gt;&lt;/mfenced&gt;&lt;/mstyle&gt;&lt;/math&gt;&quot;,&quot;truncated&quot;:false}" id="138" name="Google Shape;138;p20" title="P open parentheses w subscript 1 comma w subscript 2 comma horizontal ellipsis comma space w subscript n close parenthes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152" y="5455925"/>
            <a:ext cx="3664508" cy="685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894080" y="519290"/>
            <a:ext cx="112167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</a:pPr>
            <a:r>
              <a:rPr lang="en-US"/>
              <a:t>A little probability</a:t>
            </a:r>
            <a:endParaRPr b="0" i="0" sz="469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{&quot;mathml&quot;:&quot;&lt;math style=\&quot;font-family:stix;font-size:36px;\&quot; xmlns=\&quot;http://www.w3.org/1998/Math/MathML\&quot;&gt;&lt;mstyle mathsize=\&quot;36px\&quot;&gt;&lt;mi&gt;P&lt;/mi&gt;&lt;mfenced&gt;&lt;mrow&gt;&lt;msub&gt;&lt;mi&gt;A&lt;/mi&gt;&lt;mn&gt;1&lt;/mn&gt;&lt;/msub&gt;&lt;mo&gt;&amp;#x2026;&lt;/mo&gt;&lt;msub&gt;&lt;mi&gt;A&lt;/mi&gt;&lt;mi&gt;n&lt;/mi&gt;&lt;/msub&gt;&lt;/mrow&gt;&lt;/mfenced&gt;&lt;mo&gt;&amp;#xA0;&lt;/mo&gt;&lt;mo&gt;=&lt;/mo&gt;&lt;mo&gt;&amp;#xA0;&lt;/mo&gt;&lt;mstyle displaystyle=\&quot;false\&quot;&gt;&lt;munderover&gt;&lt;mo&gt;&amp;#x220F;&lt;/mo&gt;&lt;mrow&gt;&lt;mi&gt;i&lt;/mi&gt;&lt;mo&gt;=&lt;/mo&gt;&lt;mn&gt;1&lt;/mn&gt;&lt;/mrow&gt;&lt;mi&gt;n&lt;/mi&gt;&lt;/munderover&gt;&lt;/mstyle&gt;&lt;mi&gt;P&lt;/mi&gt;&lt;mfenced&gt;&lt;mrow&gt;&lt;msub&gt;&lt;mi&gt;A&lt;/mi&gt;&lt;mi&gt;i&lt;/mi&gt;&lt;/msub&gt;&lt;mo&gt;|&lt;/mo&gt;&lt;mo&gt;&amp;#xA0;&lt;/mo&gt;&lt;msub&gt;&lt;mi&gt;A&lt;/mi&gt;&lt;mn&gt;1&lt;/mn&gt;&lt;/msub&gt;&lt;mo&gt;&amp;#x2026;&lt;/mo&gt;&lt;msub&gt;&lt;mi&gt;A&lt;/mi&gt;&lt;mrow&gt;&lt;mi&gt;i&lt;/mi&gt;&lt;mo&gt;-&lt;/mo&gt;&lt;mn&gt;1&lt;/mn&gt;&lt;/mrow&gt;&lt;/msub&gt;&lt;/mrow&gt;&lt;/mfenced&gt;&lt;/mstyle&gt;&lt;/math&gt;&quot;,&quot;truncated&quot;:false}" id="144" name="Google Shape;144;p21" title="P open parentheses A subscript 1 horizontal ellipsis A subscript n close parentheses space equals space product from i equals 1 to n of P open parentheses A subscript i vertical line space A subscript 1 horizontal ellipsis A subscript i minus 1 end subscript close parenthes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741" y="6379589"/>
            <a:ext cx="7843368" cy="811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36px;\&quot; xmlns=\&quot;http://www.w3.org/1998/Math/MathML\&quot;&gt;&lt;mstyle mathsize=\&quot;36px\&quot;&gt;&lt;mi&gt;P&lt;/mi&gt;&lt;mfenced&gt;&lt;mrow&gt;&lt;mi&gt;A&lt;/mi&gt;&lt;mo&gt;,&lt;/mo&gt;&lt;mo&gt;&amp;#xA0;&lt;/mo&gt;&lt;mi&gt;B&lt;/mi&gt;&lt;/mrow&gt;&lt;/mfenced&gt;&lt;mo&gt;&amp;#xA0;&lt;/mo&gt;&lt;mo&gt;=&lt;/mo&gt;&lt;mo&gt;&amp;#xA0;&lt;/mo&gt;&lt;mi&gt;P&lt;/mi&gt;&lt;mfenced&gt;&lt;mrow&gt;&lt;mi&gt;B&lt;/mi&gt;&lt;mo&gt;&amp;#xA0;&lt;/mo&gt;&lt;mo&gt;|&lt;/mo&gt;&lt;mo&gt;&amp;#xA0;&lt;/mo&gt;&lt;mi&gt;A&lt;/mi&gt;&lt;/mrow&gt;&lt;/mfenced&gt;&lt;mi&gt;P&lt;/mi&gt;&lt;mfenced&gt;&lt;mi&gt;A&lt;/mi&gt;&lt;/mfenced&gt;&lt;/mstyle&gt;&lt;/math&gt;&quot;,&quot;truncated&quot;:false}" id="145" name="Google Shape;145;p21" title="P open parentheses A comma space B close parentheses space equals space P open parentheses B space vertical line space A close parentheses P open parentheses A close parenthes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4742" y="4283350"/>
            <a:ext cx="5416566" cy="3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1410025" y="2828225"/>
            <a:ext cx="10326000" cy="3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chain rule rewrites a joint probability into a product of conditional probabilities:</a:t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general:</a:t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894055" y="519290"/>
            <a:ext cx="112167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</a:pPr>
            <a:r>
              <a:rPr lang="en-US"/>
              <a:t>Practically…</a:t>
            </a:r>
            <a:endParaRPr b="0" i="0" sz="469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1169800" y="2311175"/>
            <a:ext cx="10619400" cy="6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way we estimate this is via maximum likelihood estimation (MLE)</a:t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for word probabilities:</a:t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b="1" i="1"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size of the corpus</a:t>
            </a:r>
            <a:endParaRPr sz="29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{&quot;mathml&quot;:&quot;&lt;math style=\&quot;font-family:stix;font-size:36px;\&quot; xmlns=\&quot;http://www.w3.org/1998/Math/MathML\&quot;&gt;&lt;mstyle mathsize=\&quot;36px\&quot;&gt;&lt;mi&gt;P&lt;/mi&gt;&lt;mfenced&gt;&lt;mi&gt;w&lt;/mi&gt;&lt;/mfenced&gt;&lt;mo&gt;&amp;#xA0;&lt;/mo&gt;&lt;mo&gt;=&lt;/mo&gt;&lt;mo&gt;&amp;#xA0;&lt;/mo&gt;&lt;mfrac&gt;&lt;mrow&gt;&lt;mi&gt;c&lt;/mi&gt;&lt;mfenced&gt;&lt;mi&gt;w&lt;/mi&gt;&lt;/mfenced&gt;&lt;/mrow&gt;&lt;mi&gt;N&lt;/mi&gt;&lt;/mfrac&gt;&lt;/mstyle&gt;&lt;/math&gt;&quot;,&quot;truncated&quot;:false}" id="153" name="Google Shape;153;p22" title="P open parentheses w close parentheses space equals space fraction numerator c open parentheses w close parentheses over denominator N end fra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454" y="6018433"/>
            <a:ext cx="3221568" cy="973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36px;\&quot; xmlns=\&quot;http://www.w3.org/1998/Math/MathML\&quot;&gt;&lt;mstyle mathsize=\&quot;36px\&quot;&gt;&lt;mi&gt;P&lt;/mi&gt;&lt;mfenced&gt;&lt;mrow&gt;&lt;msub&gt;&lt;mi&gt;w&lt;/mi&gt;&lt;mi&gt;i&lt;/mi&gt;&lt;/msub&gt;&lt;mo&gt;|&lt;/mo&gt;&lt;msub&gt;&lt;mi&gt;w&lt;/mi&gt;&lt;mn&gt;1&lt;/mn&gt;&lt;/msub&gt;&lt;mo&gt;,&lt;/mo&gt;&lt;mo&gt;&amp;#x2026;&lt;/mo&gt;&lt;msub&gt;&lt;mi&gt;w&lt;/mi&gt;&lt;mrow&gt;&lt;mi&gt;i&lt;/mi&gt;&lt;mo&gt;-&lt;/mo&gt;&lt;mn&gt;1&lt;/mn&gt;&lt;/mrow&gt;&lt;/msub&gt;&lt;/mrow&gt;&lt;/mfenced&gt;&lt;mo&gt;&amp;#xA0;&lt;/mo&gt;&lt;mo&gt;=&lt;/mo&gt;&lt;mo&gt;&amp;#xA0;&lt;/mo&gt;&lt;mfrac&gt;&lt;mrow&gt;&lt;mi&gt;c&lt;/mi&gt;&lt;mfenced&gt;&lt;mrow&gt;&lt;msub&gt;&lt;mi&gt;w&lt;/mi&gt;&lt;mn&gt;1&lt;/mn&gt;&lt;/msub&gt;&lt;mo&gt;,&lt;/mo&gt;&lt;mo&gt;&amp;#x2026;&lt;/mo&gt;&lt;msub&gt;&lt;mi&gt;w&lt;/mi&gt;&lt;mi&gt;i&lt;/mi&gt;&lt;/msub&gt;&lt;/mrow&gt;&lt;/mfenced&gt;&lt;/mrow&gt;&lt;mrow&gt;&lt;mi&gt;c&lt;/mi&gt;&lt;mfenced&gt;&lt;mrow&gt;&lt;msub&gt;&lt;mi&gt;w&lt;/mi&gt;&lt;mn&gt;1&lt;/mn&gt;&lt;/msub&gt;&lt;mo&gt;,&lt;/mo&gt;&lt;mo&gt;&amp;#x2026;&lt;/mo&gt;&lt;msub&gt;&lt;mi&gt;w&lt;/mi&gt;&lt;mrow&gt;&lt;mi&gt;i&lt;/mi&gt;&lt;mo&gt;-&lt;/mo&gt;&lt;mn&gt;1&lt;/mn&gt;&lt;/mrow&gt;&lt;/msub&gt;&lt;/mrow&gt;&lt;/mfenced&gt;&lt;/mrow&gt;&lt;/mfrac&gt;&lt;/mstyle&gt;&lt;/math&gt;&quot;,&quot;truncated&quot;:false}" id="154" name="Google Shape;154;p22" title="P open parentheses w subscript i vertical line w subscript 1 comma horizontal ellipsis w subscript i minus 1 end subscript close parentheses space equals space fraction numerator c open parentheses w subscript 1 comma horizontal ellipsis w subscript i close parentheses over denominator c open parentheses w subscript 1 comma horizontal ellipsis w subscript i minus 1 end subscript close parentheses end frac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893" y="3128464"/>
            <a:ext cx="7492999" cy="157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