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74" r:id="rId11"/>
    <p:sldId id="269" r:id="rId12"/>
    <p:sldId id="268" r:id="rId13"/>
    <p:sldId id="270" r:id="rId14"/>
    <p:sldId id="271" r:id="rId15"/>
    <p:sldId id="272" r:id="rId16"/>
    <p:sldId id="273" r:id="rId17"/>
    <p:sldId id="275" r:id="rId18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LONA BLOKA" initials="I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2" autoAdjust="0"/>
  </p:normalViewPr>
  <p:slideViewPr>
    <p:cSldViewPr>
      <p:cViewPr varScale="1">
        <p:scale>
          <a:sx n="80" d="100"/>
          <a:sy n="80" d="100"/>
        </p:scale>
        <p:origin x="9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2316" y="3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alvenes vietturi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uma vietturis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896B6-34A5-4810-B98B-BD75E966984F}" type="datetimeFigureOut">
              <a:rPr lang="lv-LV" smtClean="0"/>
              <a:t>26.02.2021</a:t>
            </a:fld>
            <a:endParaRPr lang="lv-LV"/>
          </a:p>
        </p:txBody>
      </p:sp>
      <p:sp>
        <p:nvSpPr>
          <p:cNvPr id="4" name="Kājenes vietturis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5" name="Slaida numura vietturis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F4C2-8C70-4901-BF7E-278AEB2FA54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102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2B475-55EB-40FC-B6C0-29A4B9C51363}" type="datetimeFigureOut">
              <a:rPr lang="lv-LV" smtClean="0"/>
              <a:t>26.02.2021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CE67-5988-4723-AB18-76B9F264C06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6231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ttēls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" y="0"/>
            <a:ext cx="9133679" cy="6858000"/>
          </a:xfrm>
          <a:prstGeom prst="rect">
            <a:avLst/>
          </a:prstGeom>
        </p:spPr>
      </p:pic>
      <p:sp>
        <p:nvSpPr>
          <p:cNvPr id="4" name="Teksta vietturis 3"/>
          <p:cNvSpPr>
            <a:spLocks noGrp="1"/>
          </p:cNvSpPr>
          <p:nvPr>
            <p:ph type="body" sz="quarter" idx="10"/>
          </p:nvPr>
        </p:nvSpPr>
        <p:spPr>
          <a:xfrm>
            <a:off x="1331640" y="1628800"/>
            <a:ext cx="6696744" cy="431329"/>
          </a:xfrm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ksta vietturis 3"/>
          <p:cNvSpPr>
            <a:spLocks noGrp="1"/>
          </p:cNvSpPr>
          <p:nvPr>
            <p:ph type="body" sz="quarter" idx="11"/>
          </p:nvPr>
        </p:nvSpPr>
        <p:spPr>
          <a:xfrm>
            <a:off x="1331640" y="2132856"/>
            <a:ext cx="6696744" cy="576064"/>
          </a:xfrm>
        </p:spPr>
        <p:txBody>
          <a:bodyPr anchor="ctr"/>
          <a:lstStyle>
            <a:lvl1pPr marL="0" indent="0" algn="ctr">
              <a:buNone/>
              <a:defRPr sz="4000" b="1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ksta vietturis 3"/>
          <p:cNvSpPr>
            <a:spLocks noGrp="1"/>
          </p:cNvSpPr>
          <p:nvPr>
            <p:ph type="body" sz="quarter" idx="12"/>
          </p:nvPr>
        </p:nvSpPr>
        <p:spPr>
          <a:xfrm>
            <a:off x="1331641" y="2781647"/>
            <a:ext cx="6696744" cy="4313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3472385"/>
            <a:ext cx="42484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13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Materiālu pārpublicēšanas</a:t>
            </a:r>
            <a:r>
              <a:rPr lang="lv-LV" sz="1300" baseline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gadījumā likt atsauci uz </a:t>
            </a:r>
            <a:r>
              <a:rPr lang="lv-LV" sz="1300" baseline="0" dirty="0" err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Start</a:t>
            </a:r>
            <a:r>
              <a:rPr lang="lv-LV" sz="1300" baseline="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(IT) </a:t>
            </a:r>
            <a:endParaRPr lang="lv-LV" sz="13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EC48EC-EDB5-4FED-AFAF-3607ABDB39EF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84776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123184" cy="4713387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722FD-D353-40A8-AF2E-6ED4E40914C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84776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716016" y="1412776"/>
            <a:ext cx="4176464" cy="4713387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 marL="1143000" indent="-228600"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80000" cy="6858000"/>
          </a:xfrm>
          <a:solidFill>
            <a:schemeClr val="accent6">
              <a:lumMod val="50000"/>
            </a:schemeClr>
          </a:solidFill>
        </p:spPr>
        <p:txBody>
          <a:bodyPr vert="vert270" anchor="ctr"/>
          <a:lstStyle>
            <a:lvl1pPr algn="l">
              <a:tabLst>
                <a:tab pos="360000" algn="l"/>
              </a:tabLst>
              <a:defRPr sz="3200">
                <a:latin typeface="Calibri" pitchFamily="34" charset="0"/>
              </a:defRPr>
            </a:lvl1pPr>
          </a:lstStyle>
          <a:p>
            <a:r>
              <a:rPr lang="lv-LV" dirty="0"/>
              <a:t>	Code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998-7D9D-4945-8E39-CA3CC00370F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222471" y="385590"/>
            <a:ext cx="7712075" cy="57625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latin typeface="Calibri" pitchFamily="34" charset="0"/>
              </a:defRPr>
            </a:lvl1pPr>
            <a:lvl2pPr marL="457200" indent="0">
              <a:buFontTx/>
              <a:buNone/>
              <a:defRPr sz="2600">
                <a:latin typeface="Calibri" pitchFamily="34" charset="0"/>
              </a:defRPr>
            </a:lvl2pPr>
            <a:lvl3pPr marL="914400" indent="0">
              <a:buFontTx/>
              <a:buNone/>
              <a:defRPr sz="2400">
                <a:latin typeface="Calibri" pitchFamily="34" charset="0"/>
              </a:defRPr>
            </a:lvl3pPr>
            <a:lvl4pPr marL="1371600" indent="0">
              <a:buFontTx/>
              <a:buNone/>
              <a:defRPr sz="2200">
                <a:latin typeface="Calibri" pitchFamily="34" charset="0"/>
              </a:defRPr>
            </a:lvl4pPr>
            <a:lvl5pPr marL="1828800" indent="0">
              <a:buFontTx/>
              <a:buNone/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2471" y="64444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/>
              <a:t>Materiālu pārpublicēšanas gadījumā, likt atsauci uz Start (IT)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76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lāgots izkārto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8851"/>
            <a:ext cx="7056784" cy="9638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14776-24A3-450F-AAE4-8EF1585A30BC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929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80000" cy="6858000"/>
          </a:xfrm>
          <a:solidFill>
            <a:schemeClr val="accent6">
              <a:lumMod val="50000"/>
            </a:schemeClr>
          </a:solidFill>
        </p:spPr>
        <p:txBody>
          <a:bodyPr vert="vert270" anchor="ctr"/>
          <a:lstStyle>
            <a:lvl1pPr algn="l">
              <a:tabLst>
                <a:tab pos="360000" algn="l"/>
              </a:tabLst>
              <a:defRPr sz="3200">
                <a:latin typeface="Calibri" pitchFamily="34" charset="0"/>
              </a:defRPr>
            </a:lvl1pPr>
          </a:lstStyle>
          <a:p>
            <a:r>
              <a:rPr lang="lv-LV" dirty="0"/>
              <a:t>	Code sample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963998-7D9D-4945-8E39-CA3CC00370F0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6" name="Rectangle 5"/>
          <p:cNvSpPr/>
          <p:nvPr/>
        </p:nvSpPr>
        <p:spPr>
          <a:xfrm>
            <a:off x="1222471" y="644447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/>
              <a:t>Materiālu pārpublicēšanas gadījumā, likt atsauci uz Start (IT)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1" y="0"/>
            <a:ext cx="7812361" cy="11525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Verdana"/>
              <a:ea typeface="Verdana"/>
              <a:cs typeface="Verdan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88851"/>
            <a:ext cx="6912768" cy="96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/>
              <a:t>Rediģēt šablona virsraksta stilu</a:t>
            </a:r>
            <a:endParaRPr lang="ru-R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12776"/>
            <a:ext cx="8382000" cy="47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/>
              <a:t>Rediģēt šablona teksta stilus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/>
              <a:t>Otrais līmenis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/>
              <a:t>Trešais līmenis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/>
              <a:t>Ceturtais līmenis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lv-LV"/>
              <a:t>Piektais līmenis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6256" y="6479788"/>
            <a:ext cx="2133600" cy="2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Verdana"/>
                <a:cs typeface="Verdana"/>
              </a:defRPr>
            </a:lvl1pPr>
          </a:lstStyle>
          <a:p>
            <a:fld id="{F7AF0B7D-F5C4-4EE8-A488-8F1705AECE05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2" name="Rectangle 1"/>
          <p:cNvSpPr/>
          <p:nvPr/>
        </p:nvSpPr>
        <p:spPr>
          <a:xfrm>
            <a:off x="226800" y="64799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sz="1200" dirty="0">
                <a:latin typeface="Calibri" panose="020F0502020204030204" pitchFamily="34" charset="0"/>
              </a:rPr>
              <a:t>Materiālu pārpublicēšanas gadījumā, likt atsauci uz Start (IT) 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87" r:id="rId4"/>
    <p:sldLayoutId id="2147483689" r:id="rId5"/>
    <p:sldLayoutId id="2147483691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  <a:ea typeface="Verdana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onsolas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8"/>
        </a:buBlip>
        <a:defRPr lang="en-US" sz="30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en-US" sz="28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Tx/>
        <a:buBlip>
          <a:blip r:embed="rId9"/>
        </a:buBlip>
        <a:defRPr lang="en-US" sz="26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en-US" sz="2400" dirty="0" smtClean="0">
          <a:solidFill>
            <a:schemeClr val="tx1"/>
          </a:solidFill>
          <a:latin typeface="Calibri" pitchFamily="34" charset="0"/>
          <a:ea typeface="Verdana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ru-RU" sz="2300" dirty="0">
          <a:solidFill>
            <a:schemeClr val="tx1"/>
          </a:solidFill>
          <a:latin typeface="Calibri" pitchFamily="34" charset="0"/>
          <a:ea typeface="Verdana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LQ44V3E2F5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harse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a vietturis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lv-LV" dirty="0"/>
              <a:t>10. temats: Meklēšanas un kārtošanas algoritmi</a:t>
            </a:r>
          </a:p>
        </p:txBody>
      </p:sp>
      <p:sp>
        <p:nvSpPr>
          <p:cNvPr id="3" name="Teksta vietturis 2"/>
          <p:cNvSpPr>
            <a:spLocks noGrp="1"/>
          </p:cNvSpPr>
          <p:nvPr>
            <p:ph type="body" sz="quarter" idx="11"/>
          </p:nvPr>
        </p:nvSpPr>
        <p:spPr>
          <a:xfrm>
            <a:off x="1457654" y="2205583"/>
            <a:ext cx="6444716" cy="576064"/>
          </a:xfrm>
        </p:spPr>
        <p:txBody>
          <a:bodyPr>
            <a:normAutofit fontScale="77500" lnSpcReduction="20000"/>
          </a:bodyPr>
          <a:lstStyle/>
          <a:p>
            <a:r>
              <a:rPr lang="lv-LV" dirty="0"/>
              <a:t>Masīva elementu kārtošanas metodes</a:t>
            </a:r>
          </a:p>
        </p:txBody>
      </p:sp>
      <p:sp>
        <p:nvSpPr>
          <p:cNvPr id="4" name="Teksta vietturis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v-LV" dirty="0"/>
              <a:t>9p 48. stunda</a:t>
            </a:r>
          </a:p>
        </p:txBody>
      </p:sp>
    </p:spTree>
    <p:extLst>
      <p:ext uri="{BB962C8B-B14F-4D97-AF65-F5344CB8AC3E}">
        <p14:creationId xmlns:p14="http://schemas.microsoft.com/office/powerpoint/2010/main" val="373531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5067011"/>
          </a:xfrm>
        </p:spPr>
        <p:txBody>
          <a:bodyPr>
            <a:normAutofit/>
          </a:bodyPr>
          <a:lstStyle/>
          <a:p>
            <a:pPr lvl="0"/>
            <a:r>
              <a:rPr lang="lv-LV" dirty="0"/>
              <a:t>salīdzināti tiek simbolu kodi</a:t>
            </a:r>
          </a:p>
          <a:p>
            <a:pPr lvl="0"/>
            <a:r>
              <a:rPr lang="lv-LV" dirty="0"/>
              <a:t>salīdzināšana notiek pa vienam simbolam</a:t>
            </a:r>
          </a:p>
          <a:p>
            <a:pPr lvl="0"/>
            <a:r>
              <a:rPr lang="lv-LV" dirty="0"/>
              <a:t>salīdzināšanas rezultāta iegūšana:</a:t>
            </a:r>
          </a:p>
          <a:p>
            <a:pPr lvl="1"/>
            <a:r>
              <a:rPr lang="lv-LV" dirty="0"/>
              <a:t>atrasta pirmā nesakritība </a:t>
            </a:r>
            <a:r>
              <a:rPr lang="lv-LV" dirty="0">
                <a:sym typeface="Wingdings" panose="05000000000000000000" pitchFamily="2" charset="2"/>
              </a:rPr>
              <a:t></a:t>
            </a:r>
            <a:r>
              <a:rPr lang="lv-LV" dirty="0"/>
              <a:t> nosaka, kuras virknes simbola kods ir lielāks</a:t>
            </a:r>
          </a:p>
          <a:p>
            <a:pPr lvl="1"/>
            <a:endParaRPr lang="lv-LV" dirty="0"/>
          </a:p>
          <a:p>
            <a:pPr lvl="1"/>
            <a:endParaRPr lang="lv-LV" dirty="0"/>
          </a:p>
          <a:p>
            <a:pPr lvl="1"/>
            <a:r>
              <a:rPr lang="lv-LV" dirty="0"/>
              <a:t>kāda simbolu virkne beidzas </a:t>
            </a:r>
            <a:r>
              <a:rPr lang="lv-LV" dirty="0">
                <a:sym typeface="Wingdings" panose="05000000000000000000" pitchFamily="2" charset="2"/>
              </a:rPr>
              <a:t></a:t>
            </a:r>
            <a:r>
              <a:rPr lang="lv-LV" dirty="0"/>
              <a:t> mazāka ir tā, kuras visi simboli ir caurskatīti</a:t>
            </a:r>
          </a:p>
          <a:p>
            <a:pPr lvl="1"/>
            <a:r>
              <a:rPr lang="lv-LV" dirty="0"/>
              <a:t>abas simbolu virknes beidzas </a:t>
            </a:r>
            <a:r>
              <a:rPr lang="lv-LV" dirty="0">
                <a:sym typeface="Wingdings" panose="05000000000000000000" pitchFamily="2" charset="2"/>
              </a:rPr>
              <a:t></a:t>
            </a:r>
            <a:r>
              <a:rPr lang="lv-LV" dirty="0"/>
              <a:t> abas ir vienādas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10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virkņu salīdzināšanas principi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14206"/>
              </p:ext>
            </p:extLst>
          </p:nvPr>
        </p:nvGraphicFramePr>
        <p:xfrm>
          <a:off x="1475656" y="4077072"/>
          <a:ext cx="5688632" cy="84124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3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6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6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lv-LV" sz="2400" b="1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Ī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lv-LV" sz="24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2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1368152"/>
          </a:xfrm>
        </p:spPr>
        <p:txBody>
          <a:bodyPr/>
          <a:lstStyle/>
          <a:p>
            <a:r>
              <a:rPr lang="lv-LV" dirty="0"/>
              <a:t>Izpētīt skripta darbību abu masīvu sakārtošanā</a:t>
            </a:r>
          </a:p>
          <a:p>
            <a:r>
              <a:rPr lang="lv-LV" dirty="0"/>
              <a:t>Pēc kāda principa notiek skaitļu kārtošana?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11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Skaitļu kārtošana (2. vingrinājums)</a:t>
            </a:r>
            <a:endParaRPr lang="lv-LV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759261"/>
            <a:ext cx="4104456" cy="28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0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3528392"/>
          </a:xfrm>
        </p:spPr>
        <p:txBody>
          <a:bodyPr/>
          <a:lstStyle/>
          <a:p>
            <a:r>
              <a:rPr lang="lv-LV" dirty="0"/>
              <a:t>Lai salīdzinātu skaitļus, nepieciešams izmantot salīdzināšanas funkciju</a:t>
            </a:r>
          </a:p>
          <a:p>
            <a:r>
              <a:rPr lang="lv-LV" dirty="0"/>
              <a:t>Piemērs elementu sakārtošanai augošā secībā</a:t>
            </a:r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Piemērs elementu sakārtošanai dilstošā secībā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12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Salīdzināšanas funkcija (skaitļi)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284" y="3284984"/>
            <a:ext cx="811151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masivs</a:t>
            </a:r>
            <a:r>
              <a:rPr lang="lv-LV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lv-LV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lv-LV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284" y="4941169"/>
            <a:ext cx="811151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masivs</a:t>
            </a:r>
            <a:r>
              <a:rPr lang="lv-LV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b){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lv-LV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lv-LV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311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3024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Lai simbolu virknēs teksts tiktu salīdzināts atbilstoši latviešu valodas alfabētam, salīdzināšanas funkcijā izmanto metodi </a:t>
            </a:r>
            <a:r>
              <a:rPr lang="lv-LV" i="1" dirty="0" err="1"/>
              <a:t>localeCompare</a:t>
            </a:r>
            <a:endParaRPr lang="lv-LV" i="1" dirty="0"/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13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Salīdzināšanas funkcija (simbolu virknes)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176973"/>
            <a:ext cx="7558479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masivs.sort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a.localeCompare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(b);})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53" y="4682687"/>
            <a:ext cx="647700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656128"/>
            <a:ext cx="6534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4464495"/>
          </a:xfrm>
        </p:spPr>
        <p:txBody>
          <a:bodyPr/>
          <a:lstStyle/>
          <a:p>
            <a:r>
              <a:rPr lang="lv-LV" dirty="0"/>
              <a:t>Metodi </a:t>
            </a:r>
            <a:r>
              <a:rPr lang="lv-LV" i="1" dirty="0" err="1"/>
              <a:t>reverse</a:t>
            </a:r>
            <a:r>
              <a:rPr lang="lv-LV" dirty="0"/>
              <a:t> var izmantot, lai iegūtu pretēju masīva elementu secību</a:t>
            </a:r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Tā kā metode </a:t>
            </a:r>
            <a:r>
              <a:rPr lang="lv-LV" i="1" dirty="0" err="1"/>
              <a:t>reverse</a:t>
            </a:r>
            <a:r>
              <a:rPr lang="lv-LV" dirty="0"/>
              <a:t> neveic elementu vērtību salīdzināšanu, bet tikai maina elementu secību, tā darbojas pareizi gan masīviem, kas satur skaitliskas vērtības, gan simbolu virkņu masīviem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14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Metode </a:t>
            </a:r>
            <a:r>
              <a:rPr lang="lv-LV" i="1" dirty="0" err="1"/>
              <a:t>reverse</a:t>
            </a:r>
            <a:endParaRPr lang="lv-LV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25741" y="2708920"/>
            <a:ext cx="313419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masīvs</a:t>
            </a:r>
            <a:r>
              <a:rPr lang="lv-LV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.reverse</a:t>
            </a:r>
            <a:r>
              <a:rPr lang="lv-LV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173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587680" cy="1728191"/>
          </a:xfrm>
        </p:spPr>
        <p:txBody>
          <a:bodyPr>
            <a:normAutofit/>
          </a:bodyPr>
          <a:lstStyle/>
          <a:p>
            <a:r>
              <a:rPr lang="lv-LV" dirty="0"/>
              <a:t>Pieci vienkārši acu vingrojumi redzes uzlabošanai</a:t>
            </a:r>
          </a:p>
          <a:p>
            <a:r>
              <a:rPr lang="lv-LV" dirty="0">
                <a:hlinkClick r:id="rId2"/>
              </a:rPr>
              <a:t>https://www.youtube.com/watch?v=LQ44V3E2F5Y</a:t>
            </a:r>
            <a:endParaRPr lang="lv-LV" dirty="0"/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15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Dinamiskā pauze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56" y="2848506"/>
            <a:ext cx="5067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1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2232248"/>
          </a:xfrm>
        </p:spPr>
        <p:txBody>
          <a:bodyPr/>
          <a:lstStyle/>
          <a:p>
            <a:r>
              <a:rPr lang="lv-LV" dirty="0"/>
              <a:t>Skripts izveidots loterijas izlozes rezultātu noteikšanai</a:t>
            </a:r>
          </a:p>
          <a:p>
            <a:r>
              <a:rPr lang="lv-LV" dirty="0"/>
              <a:t>Rediģēt skriptu, lai izlozes numuri tiktu izvadīti augošā secībā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16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patstāvīgais darbs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27641"/>
            <a:ext cx="3096344" cy="122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35699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9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6"/>
            <a:ext cx="8382000" cy="4896544"/>
          </a:xfrm>
        </p:spPr>
        <p:txBody>
          <a:bodyPr>
            <a:normAutofit/>
          </a:bodyPr>
          <a:lstStyle/>
          <a:p>
            <a:r>
              <a:rPr lang="lv-LV" dirty="0"/>
              <a:t>Kādas darbības masīvā tiek veiktas tā elementu </a:t>
            </a:r>
            <a:r>
              <a:rPr lang="lv-LV"/>
              <a:t>sakārtošanas laikā?</a:t>
            </a:r>
            <a:endParaRPr lang="lv-LV" dirty="0"/>
          </a:p>
          <a:p>
            <a:r>
              <a:rPr lang="lv-LV" dirty="0"/>
              <a:t>Kādi ir elementu salīdzināšanas principi simbolu virkņu masīvā? </a:t>
            </a:r>
          </a:p>
          <a:p>
            <a:r>
              <a:rPr lang="lv-LV" dirty="0"/>
              <a:t>Kādam nolūkam kārtošanai var izmantot metodes: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Kāpēc nepieciešams lietot salīdzināšanas funkciju?</a:t>
            </a:r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17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Masīvu kārtošana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264" y="5008011"/>
            <a:ext cx="1903085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lv-LV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008011"/>
            <a:ext cx="254749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b.reverse</a:t>
            </a:r>
            <a:r>
              <a:rPr lang="lv-LV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149080"/>
            <a:ext cx="405110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a.compareLocale</a:t>
            </a:r>
            <a:r>
              <a:rPr lang="lv-LV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19778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936104"/>
          </a:xfrm>
        </p:spPr>
        <p:txBody>
          <a:bodyPr/>
          <a:lstStyle/>
          <a:p>
            <a:r>
              <a:rPr lang="lv-LV" dirty="0"/>
              <a:t>Veidot prasmi sakārtot masīva elementus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2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Stundas mērķis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095122"/>
            <a:ext cx="2857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5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382000" cy="1800200"/>
          </a:xfrm>
        </p:spPr>
        <p:txBody>
          <a:bodyPr/>
          <a:lstStyle/>
          <a:p>
            <a:pPr lvl="0"/>
            <a:r>
              <a:rPr lang="lv-LV" dirty="0"/>
              <a:t>Veidot izpratni par datu kārtošanas principiem</a:t>
            </a:r>
          </a:p>
          <a:p>
            <a:r>
              <a:rPr lang="lv-LV" dirty="0"/>
              <a:t>Veidot prasmi sakārtot viendimensijas masīva elementus, izmantojot metodes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3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Stundas uzdevumi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82" y="3717032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Sakārtoti saraksti, piemēram, e-pasts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4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Kārtošanas piemēri tīmekļa lapās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060848"/>
            <a:ext cx="77438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2777"/>
            <a:ext cx="8515672" cy="1067636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Kas nepieciešams, lai tomātus sakārtotu pēc svara? </a:t>
            </a:r>
          </a:p>
          <a:p>
            <a:endParaRPr lang="lv-LV" dirty="0"/>
          </a:p>
          <a:p>
            <a:endParaRPr lang="lv-LV" dirty="0"/>
          </a:p>
          <a:p>
            <a:endParaRPr lang="lv-LV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5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Kārtošanas darbības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48" y="4745824"/>
            <a:ext cx="5349567" cy="17166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48" y="2060848"/>
            <a:ext cx="4953000" cy="12573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04800" y="3606554"/>
            <a:ext cx="8515672" cy="144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  <a:defRPr lang="en-US" sz="3000">
                <a:solidFill>
                  <a:schemeClr val="tx1"/>
                </a:solidFill>
                <a:latin typeface="Calibri" pitchFamily="34" charset="0"/>
                <a:ea typeface="Verdana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2800">
                <a:solidFill>
                  <a:schemeClr val="tx1"/>
                </a:solidFill>
                <a:latin typeface="Calibri" pitchFamily="34" charset="0"/>
                <a:ea typeface="Verdana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Calibri" pitchFamily="34" charset="0"/>
              <a:buChar char="▪"/>
              <a:defRPr lang="en-US" sz="2600">
                <a:solidFill>
                  <a:schemeClr val="tx1"/>
                </a:solidFill>
                <a:latin typeface="Calibri" pitchFamily="34" charset="0"/>
                <a:ea typeface="Verdana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en-US" sz="2400">
                <a:solidFill>
                  <a:schemeClr val="tx1"/>
                </a:solidFill>
                <a:latin typeface="Calibri" pitchFamily="34" charset="0"/>
                <a:ea typeface="Verdana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ru-RU" sz="2300">
                <a:solidFill>
                  <a:schemeClr val="tx1"/>
                </a:solidFill>
                <a:latin typeface="Calibri" pitchFamily="34" charset="0"/>
                <a:ea typeface="Verdana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kern="0" dirty="0"/>
              <a:t>Jāveic salīdzināšana</a:t>
            </a:r>
          </a:p>
          <a:p>
            <a:r>
              <a:rPr lang="lv-LV" kern="0" dirty="0"/>
              <a:t>Jāapmaina vietām</a:t>
            </a:r>
          </a:p>
        </p:txBody>
      </p:sp>
    </p:spTree>
    <p:extLst>
      <p:ext uri="{BB962C8B-B14F-4D97-AF65-F5344CB8AC3E}">
        <p14:creationId xmlns:p14="http://schemas.microsoft.com/office/powerpoint/2010/main" val="12688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v-LV" dirty="0"/>
              <a:t>Sakārtot kartiņas pēc numuriem, sākot ar mazāko</a:t>
            </a:r>
          </a:p>
          <a:p>
            <a:pPr marL="514350" indent="-514350">
              <a:buFont typeface="+mj-lt"/>
              <a:buAutoNum type="arabicPeriod"/>
            </a:pPr>
            <a:r>
              <a:rPr lang="lv-LV" dirty="0"/>
              <a:t>Sakārtot kartiņas pēc vārdiem alfabētiskā secībā</a:t>
            </a:r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Kā salīdzina skaitļus?</a:t>
            </a:r>
          </a:p>
          <a:p>
            <a:r>
              <a:rPr lang="lv-LV" dirty="0"/>
              <a:t>Kā salīdzina tekstu?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6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Kārtošanas izspēle</a:t>
            </a:r>
          </a:p>
        </p:txBody>
      </p:sp>
    </p:spTree>
    <p:extLst>
      <p:ext uri="{BB962C8B-B14F-4D97-AF65-F5344CB8AC3E}">
        <p14:creationId xmlns:p14="http://schemas.microsoft.com/office/powerpoint/2010/main" val="412988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Valodā </a:t>
            </a:r>
            <a:r>
              <a:rPr lang="lv-LV" i="1" dirty="0" err="1"/>
              <a:t>JavaScript</a:t>
            </a:r>
            <a:r>
              <a:rPr lang="lv-LV" dirty="0"/>
              <a:t> masīva sakārtošanai augošā vai dilstošā secībā ir paredzēta metode </a:t>
            </a:r>
            <a:r>
              <a:rPr lang="lv-LV" i="1" dirty="0" err="1"/>
              <a:t>sort</a:t>
            </a:r>
            <a:endParaRPr lang="lv-LV" i="1" dirty="0"/>
          </a:p>
          <a:p>
            <a:endParaRPr lang="lv-LV" i="1" dirty="0"/>
          </a:p>
          <a:p>
            <a:endParaRPr lang="lv-LV" i="1" dirty="0"/>
          </a:p>
          <a:p>
            <a:r>
              <a:rPr lang="lv-LV" dirty="0"/>
              <a:t>Ja salīdzināšanas funkciju nenorāda, tad masīva elementi tiek sakārtoti kā simbolu virknes augošā (alfabētiskā) secībā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7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Kārtošanas metode </a:t>
            </a:r>
            <a:r>
              <a:rPr lang="lv-LV" i="1" dirty="0" err="1"/>
              <a:t>sort</a:t>
            </a:r>
            <a:endParaRPr lang="lv-LV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564904"/>
            <a:ext cx="770275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masīvs</a:t>
            </a:r>
            <a:r>
              <a:rPr lang="lv-LV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lang="lv-LV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lv-LV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salīdzināšanasFunkcija</a:t>
            </a:r>
            <a:r>
              <a:rPr lang="lv-LV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5157192"/>
            <a:ext cx="297709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lv-LV" sz="2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masīvs</a:t>
            </a:r>
            <a:r>
              <a:rPr lang="lv-LV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lang="lv-LV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678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Izpētīt, kā notiek simbolu virkņu masīva sakārtošana:</a:t>
            </a:r>
          </a:p>
          <a:p>
            <a:pPr lvl="0"/>
            <a:r>
              <a:rPr lang="lv-LV" dirty="0"/>
              <a:t>Vai vārdi 1. masīvā tiek pareizi sakārtoti alfabētiskā secībā?</a:t>
            </a:r>
          </a:p>
          <a:p>
            <a:pPr lvl="0"/>
            <a:r>
              <a:rPr lang="lv-LV" dirty="0"/>
              <a:t>Kā tiek pārkārtots simbolu masīvs, kas satur latviešu alfabēta burtus, kas jau ir pareizā alfabētiskā secībā?</a:t>
            </a:r>
          </a:p>
          <a:p>
            <a:r>
              <a:rPr lang="lv-LV" dirty="0"/>
              <a:t>Kā tiek kārtotas simbolu virknes, kas satur burtus, ciparus un citus simbolus?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8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virkņu kārtošana (</a:t>
            </a:r>
            <a:r>
              <a:rPr lang="lv-LV" sz="2800" dirty="0"/>
              <a:t>1. vingrinājums</a:t>
            </a:r>
            <a:r>
              <a:rPr lang="lv-LV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92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u="sng" dirty="0">
                <a:hlinkClick r:id="rId2"/>
              </a:rPr>
              <a:t>https://www.w3schools.com/charsets/</a:t>
            </a:r>
            <a:endParaRPr lang="lv-LV" u="sng" dirty="0"/>
          </a:p>
          <a:p>
            <a:r>
              <a:rPr lang="en-US" i="1" dirty="0"/>
              <a:t>Latin Basic</a:t>
            </a:r>
            <a:r>
              <a:rPr lang="en-US" dirty="0"/>
              <a:t> </a:t>
            </a:r>
            <a:endParaRPr lang="lv-LV" dirty="0"/>
          </a:p>
          <a:p>
            <a:r>
              <a:rPr lang="en-US" i="1" dirty="0"/>
              <a:t>Latin Extended A</a:t>
            </a:r>
            <a:endParaRPr lang="lv-LV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C48EC-EDB5-4FED-AFAF-3607ABDB39EF}" type="slidenum">
              <a:rPr lang="lv-LV" smtClean="0"/>
              <a:t>9</a:t>
            </a:fld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UTF-8 kodu tabula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67686"/>
              </p:ext>
            </p:extLst>
          </p:nvPr>
        </p:nvGraphicFramePr>
        <p:xfrm>
          <a:off x="572174" y="3418949"/>
          <a:ext cx="817820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8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7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Simbols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A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Ā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E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Ē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 err="1">
                          <a:effectLst/>
                        </a:rPr>
                        <a:t>Atstar-pe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Punkts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1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9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>
                          <a:effectLst/>
                        </a:rPr>
                        <a:t>Kods</a:t>
                      </a:r>
                      <a:endParaRPr lang="lv-LV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 65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 256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000" dirty="0">
                          <a:effectLst/>
                        </a:rPr>
                        <a:t> 69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 274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 32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 46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 49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lv-LV" sz="2000" dirty="0">
                          <a:effectLst/>
                        </a:rPr>
                        <a:t> 57</a:t>
                      </a:r>
                      <a:endParaRPr lang="lv-LV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49142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S_6_9">
  <a:themeElements>
    <a:clrScheme name="StartIT2">
      <a:dk1>
        <a:srgbClr val="000000"/>
      </a:dk1>
      <a:lt1>
        <a:srgbClr val="FFFFFF"/>
      </a:lt1>
      <a:dk2>
        <a:srgbClr val="000000"/>
      </a:dk2>
      <a:lt2>
        <a:srgbClr val="094499"/>
      </a:lt2>
      <a:accent1>
        <a:srgbClr val="094499"/>
      </a:accent1>
      <a:accent2>
        <a:srgbClr val="0E66E5"/>
      </a:accent2>
      <a:accent3>
        <a:srgbClr val="97BEF8"/>
      </a:accent3>
      <a:accent4>
        <a:srgbClr val="B9D4FA"/>
      </a:accent4>
      <a:accent5>
        <a:srgbClr val="5294F4"/>
      </a:accent5>
      <a:accent6>
        <a:srgbClr val="5294F4"/>
      </a:accent6>
      <a:hlink>
        <a:srgbClr val="094499"/>
      </a:hlink>
      <a:folHlink>
        <a:srgbClr val="B9D4FA"/>
      </a:folHlink>
    </a:clrScheme>
    <a:fontScheme name="Default Design">
      <a:majorFont>
        <a:latin typeface="Consola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52A2488-2CEE-4F43-9AC1-23D2A225A4F8}" vid="{00ACAD91-3DF1-41CD-8FD6-14815AADA0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ēma">
  <a:themeElements>
    <a:clrScheme name="Iestā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estād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estā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MASTERS_6_9</Template>
  <TotalTime>1688</TotalTime>
  <Words>576</Words>
  <Application>Microsoft Office PowerPoint</Application>
  <PresentationFormat>Slaidrāde ekrānā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7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MASTERS_6_9</vt:lpstr>
      <vt:lpstr>PowerPoint prezentācija</vt:lpstr>
      <vt:lpstr>Stundas mērķis</vt:lpstr>
      <vt:lpstr>Stundas uzdevumi</vt:lpstr>
      <vt:lpstr>Kārtošanas piemēri tīmekļa lapās</vt:lpstr>
      <vt:lpstr>Kārtošanas darbības</vt:lpstr>
      <vt:lpstr>Kārtošanas izspēle</vt:lpstr>
      <vt:lpstr>Kārtošanas metode sort</vt:lpstr>
      <vt:lpstr>Simbolu virkņu kārtošana (1. vingrinājums)</vt:lpstr>
      <vt:lpstr>UTF-8 kodu tabula</vt:lpstr>
      <vt:lpstr>Simbolu virkņu salīdzināšanas principi</vt:lpstr>
      <vt:lpstr>Skaitļu kārtošana (2. vingrinājums)</vt:lpstr>
      <vt:lpstr>Salīdzināšanas funkcija (skaitļi)</vt:lpstr>
      <vt:lpstr>Salīdzināšanas funkcija (simbolu virknes)</vt:lpstr>
      <vt:lpstr>Metode reverse</vt:lpstr>
      <vt:lpstr>Dinamiskā pauze</vt:lpstr>
      <vt:lpstr>1. patstāvīgais darbs</vt:lpstr>
      <vt:lpstr>Masīvu kārtošana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Dace Tomsone</cp:lastModifiedBy>
  <cp:revision>27</cp:revision>
  <dcterms:created xsi:type="dcterms:W3CDTF">2018-03-24T11:06:32Z</dcterms:created>
  <dcterms:modified xsi:type="dcterms:W3CDTF">2021-02-26T09:46:26Z</dcterms:modified>
</cp:coreProperties>
</file>