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56093-E887-45E0-B471-AA9571C64F4E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C6F41-83F6-4E08-B496-6ED34B8A1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837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A5BD-9A1C-4E57-8117-5D0D01B90D3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6F22-F0D9-4AB0-BF64-15D718583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77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A5BD-9A1C-4E57-8117-5D0D01B90D3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6F22-F0D9-4AB0-BF64-15D718583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60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A5BD-9A1C-4E57-8117-5D0D01B90D3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6F22-F0D9-4AB0-BF64-15D718583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437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A5BD-9A1C-4E57-8117-5D0D01B90D3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6F22-F0D9-4AB0-BF64-15D7185831F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7216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A5BD-9A1C-4E57-8117-5D0D01B90D3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6F22-F0D9-4AB0-BF64-15D718583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323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A5BD-9A1C-4E57-8117-5D0D01B90D3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6F22-F0D9-4AB0-BF64-15D718583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48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A5BD-9A1C-4E57-8117-5D0D01B90D3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6F22-F0D9-4AB0-BF64-15D718583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26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A5BD-9A1C-4E57-8117-5D0D01B90D3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6F22-F0D9-4AB0-BF64-15D718583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126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A5BD-9A1C-4E57-8117-5D0D01B90D3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6F22-F0D9-4AB0-BF64-15D718583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31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A5BD-9A1C-4E57-8117-5D0D01B90D3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6F22-F0D9-4AB0-BF64-15D718583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02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A5BD-9A1C-4E57-8117-5D0D01B90D3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6F22-F0D9-4AB0-BF64-15D718583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34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A5BD-9A1C-4E57-8117-5D0D01B90D3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6F22-F0D9-4AB0-BF64-15D718583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05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A5BD-9A1C-4E57-8117-5D0D01B90D3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6F22-F0D9-4AB0-BF64-15D718583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A5BD-9A1C-4E57-8117-5D0D01B90D3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6F22-F0D9-4AB0-BF64-15D718583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29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A5BD-9A1C-4E57-8117-5D0D01B90D3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6F22-F0D9-4AB0-BF64-15D718583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20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A5BD-9A1C-4E57-8117-5D0D01B90D3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6F22-F0D9-4AB0-BF64-15D718583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6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A5BD-9A1C-4E57-8117-5D0D01B90D3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6F22-F0D9-4AB0-BF64-15D718583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00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949A5BD-9A1C-4E57-8117-5D0D01B90D3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E66F22-F0D9-4AB0-BF64-15D718583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875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F4003-A2C0-4183-BD7D-655A29A29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669017"/>
            <a:ext cx="9440034" cy="2527187"/>
          </a:xfrm>
        </p:spPr>
        <p:txBody>
          <a:bodyPr>
            <a:noAutofit/>
          </a:bodyPr>
          <a:lstStyle/>
          <a:p>
            <a:r>
              <a:rPr lang="ru-RU" sz="7200" dirty="0">
                <a:latin typeface="Roboto Slab" pitchFamily="2" charset="0"/>
                <a:ea typeface="Roboto Slab" pitchFamily="2" charset="0"/>
              </a:rPr>
              <a:t>Тестирование с рандомизацией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6FA9D1-8632-45B8-96CE-14F0048C9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644569"/>
            <a:ext cx="12192000" cy="2387601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Roboto Slab" pitchFamily="2" charset="0"/>
                <a:ea typeface="Roboto Slab" pitchFamily="2" charset="0"/>
              </a:rPr>
              <a:t>Студент гр. 6309 Васин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388763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1D270-CA0D-46DC-90DC-2C3820E1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Roboto Slab" pitchFamily="2" charset="0"/>
                <a:ea typeface="Roboto Slab" pitchFamily="2" charset="0"/>
              </a:rPr>
              <a:t>Что это и зачем это</a:t>
            </a:r>
            <a:r>
              <a:rPr lang="ru-RU" dirty="0"/>
              <a:t>?</a:t>
            </a:r>
          </a:p>
        </p:txBody>
      </p:sp>
      <p:pic>
        <p:nvPicPr>
          <p:cNvPr id="7" name="Объект 3">
            <a:extLst>
              <a:ext uri="{FF2B5EF4-FFF2-40B4-BE49-F238E27FC236}">
                <a16:creationId xmlns:a16="http://schemas.microsoft.com/office/drawing/2014/main" id="{CC1A9FD9-B3A6-4E1E-8FB1-7E21522E11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557" y="2059275"/>
            <a:ext cx="5461000" cy="322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F33917-58F5-4E38-94EB-C1656706EABA}"/>
              </a:ext>
            </a:extLst>
          </p:cNvPr>
          <p:cNvSpPr txBox="1"/>
          <p:nvPr/>
        </p:nvSpPr>
        <p:spPr>
          <a:xfrm>
            <a:off x="913795" y="2333347"/>
            <a:ext cx="45987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При использовании правильных стратегий </a:t>
            </a:r>
          </a:p>
          <a:p>
            <a:r>
              <a:rPr lang="ru-RU" sz="2400" dirty="0"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по конфигурации среды проверки можно получить значительное преимущество </a:t>
            </a:r>
          </a:p>
          <a:p>
            <a:r>
              <a:rPr lang="ru-RU" sz="2400" dirty="0"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при автоматизации тестирования.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5508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9E427-CAA1-4CFB-8712-8BC4457B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Roboto Slab" pitchFamily="2" charset="0"/>
                <a:ea typeface="Roboto Slab" pitchFamily="2" charset="0"/>
              </a:rPr>
              <a:t>Основной синтаксис</a:t>
            </a:r>
            <a:endParaRPr lang="ru-RU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0ACA425-834A-491C-A515-196F1955B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54369"/>
            <a:ext cx="10353762" cy="3832328"/>
          </a:xfrm>
        </p:spPr>
        <p:txBody>
          <a:bodyPr>
            <a:normAutofit/>
          </a:bodyPr>
          <a:lstStyle/>
          <a:p>
            <a:r>
              <a:rPr lang="en-US" sz="2400" dirty="0"/>
              <a:t>Constraint - </a:t>
            </a:r>
            <a:r>
              <a:rPr lang="ru-RU" sz="2400" dirty="0"/>
              <a:t>ограничения</a:t>
            </a:r>
            <a:endParaRPr lang="en-US" sz="2400" dirty="0"/>
          </a:p>
          <a:p>
            <a:r>
              <a:rPr lang="en-US" sz="2400" dirty="0"/>
              <a:t>Random functions</a:t>
            </a:r>
            <a:r>
              <a:rPr lang="ru-RU" sz="2400" dirty="0"/>
              <a:t> </a:t>
            </a:r>
          </a:p>
          <a:p>
            <a:pPr marL="36900" indent="0">
              <a:buNone/>
            </a:pPr>
            <a:r>
              <a:rPr lang="ru-RU" sz="2400" dirty="0"/>
              <a:t>		</a:t>
            </a:r>
            <a:r>
              <a:rPr lang="en-US" sz="2400" dirty="0" err="1"/>
              <a:t>pre_randomize</a:t>
            </a:r>
            <a:r>
              <a:rPr lang="en-US" sz="2400" dirty="0"/>
              <a:t>()</a:t>
            </a:r>
            <a:r>
              <a:rPr lang="ru-RU" sz="2400" dirty="0"/>
              <a:t> – </a:t>
            </a:r>
            <a:r>
              <a:rPr lang="en-US" sz="2400" dirty="0"/>
              <a:t>callback </a:t>
            </a:r>
            <a:r>
              <a:rPr lang="ru-RU" sz="2400" dirty="0"/>
              <a:t>перед рандомизацией, сами реализуем</a:t>
            </a:r>
          </a:p>
          <a:p>
            <a:pPr marL="36900" indent="0">
              <a:buNone/>
            </a:pPr>
            <a:r>
              <a:rPr lang="ru-RU" sz="2400" dirty="0"/>
              <a:t>		</a:t>
            </a:r>
            <a:r>
              <a:rPr lang="en-US" sz="2400" dirty="0"/>
              <a:t>randomize()</a:t>
            </a:r>
            <a:r>
              <a:rPr lang="ru-RU" sz="2400" dirty="0"/>
              <a:t> – встроенная, неизменяемая, возвращает 0 или 1</a:t>
            </a:r>
          </a:p>
          <a:p>
            <a:pPr marL="36900" indent="0">
              <a:buNone/>
            </a:pPr>
            <a:r>
              <a:rPr lang="ru-RU" sz="2400" dirty="0"/>
              <a:t>		</a:t>
            </a:r>
            <a:r>
              <a:rPr lang="en-US" sz="2400" dirty="0" err="1"/>
              <a:t>post_randomize</a:t>
            </a:r>
            <a:r>
              <a:rPr lang="en-US" sz="2400" dirty="0"/>
              <a:t>()</a:t>
            </a:r>
            <a:r>
              <a:rPr lang="ru-RU" sz="2400" dirty="0"/>
              <a:t> – </a:t>
            </a:r>
            <a:r>
              <a:rPr lang="en-US" sz="2400" dirty="0"/>
              <a:t>callback </a:t>
            </a:r>
            <a:r>
              <a:rPr lang="ru-RU" sz="2400" dirty="0"/>
              <a:t>перед рандомизацией, сами реализуем</a:t>
            </a:r>
            <a:endParaRPr lang="en-US" sz="2400" dirty="0"/>
          </a:p>
          <a:p>
            <a:r>
              <a:rPr lang="en-US" sz="2400" dirty="0"/>
              <a:t>rand and </a:t>
            </a:r>
            <a:r>
              <a:rPr lang="en-US" sz="2400" dirty="0" err="1"/>
              <a:t>randc</a:t>
            </a:r>
            <a:r>
              <a:rPr lang="en-US" sz="2400" dirty="0"/>
              <a:t> – </a:t>
            </a:r>
            <a:r>
              <a:rPr lang="ru-RU" sz="2400" dirty="0"/>
              <a:t>типы данных для случайных величин. Основное отличие: </a:t>
            </a:r>
            <a:r>
              <a:rPr lang="en-US" sz="2400" dirty="0" err="1"/>
              <a:t>randc</a:t>
            </a:r>
            <a:r>
              <a:rPr lang="en-US" sz="2400" dirty="0"/>
              <a:t> </a:t>
            </a:r>
            <a:r>
              <a:rPr lang="ru-RU" sz="2400" dirty="0"/>
              <a:t>не повторит число пока не переберутся все возможные из набора.</a:t>
            </a:r>
          </a:p>
        </p:txBody>
      </p:sp>
    </p:spTree>
    <p:extLst>
      <p:ext uri="{BB962C8B-B14F-4D97-AF65-F5344CB8AC3E}">
        <p14:creationId xmlns:p14="http://schemas.microsoft.com/office/powerpoint/2010/main" val="350202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88466-63E9-4E52-99BA-7B1FE5688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388533"/>
          </a:xfrm>
        </p:spPr>
        <p:txBody>
          <a:bodyPr/>
          <a:lstStyle/>
          <a:p>
            <a:r>
              <a:rPr lang="ru-RU" dirty="0">
                <a:latin typeface="Roboto Slab" pitchFamily="2" charset="0"/>
                <a:ea typeface="Roboto Slab" pitchFamily="2" charset="0"/>
              </a:rPr>
              <a:t>Простой пример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019C3-9BB3-4190-B905-9E5B5595A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7" t="18025" r="12586" b="12963"/>
          <a:stretch/>
        </p:blipFill>
        <p:spPr>
          <a:xfrm>
            <a:off x="3433233" y="1524000"/>
            <a:ext cx="5325533" cy="4732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9340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1C74-85E3-4B65-8C2A-BB6072F84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865"/>
            <a:ext cx="12191999" cy="1227667"/>
          </a:xfrm>
        </p:spPr>
        <p:txBody>
          <a:bodyPr/>
          <a:lstStyle/>
          <a:p>
            <a:r>
              <a:rPr lang="ru-RU" dirty="0"/>
              <a:t>Можно проще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464F-9711-42F1-81DD-D8FA907F5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81226"/>
            <a:ext cx="3929138" cy="4172458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Если не хочется создавать класс и нет ограничений для рандомизации, то можно просто вызвать функцию </a:t>
            </a:r>
            <a:r>
              <a:rPr lang="en-US" sz="2400" dirty="0"/>
              <a:t>randomize</a:t>
            </a:r>
            <a:r>
              <a:rPr lang="ru-RU" sz="2400" dirty="0"/>
              <a:t>()</a:t>
            </a:r>
            <a:r>
              <a:rPr lang="en-US" sz="2400" dirty="0"/>
              <a:t> </a:t>
            </a:r>
            <a:r>
              <a:rPr lang="ru-RU" sz="2400" dirty="0"/>
              <a:t>для переменной.</a:t>
            </a:r>
          </a:p>
          <a:p>
            <a:r>
              <a:rPr lang="ru-RU" sz="2400" dirty="0"/>
              <a:t>Также можно вызывать функцию </a:t>
            </a:r>
            <a:r>
              <a:rPr lang="en-US" sz="2400" dirty="0"/>
              <a:t>randomize()</a:t>
            </a:r>
            <a:r>
              <a:rPr lang="ru-RU" sz="2400" dirty="0"/>
              <a:t> для определенной переменной из класса</a:t>
            </a:r>
            <a:r>
              <a:rPr lang="en-US" sz="2400" dirty="0"/>
              <a:t> </a:t>
            </a:r>
            <a:r>
              <a:rPr lang="ru-RU" sz="2400" dirty="0"/>
              <a:t>и даже не объявленной как </a:t>
            </a:r>
            <a:r>
              <a:rPr lang="en-US" sz="2400" dirty="0"/>
              <a:t>rand (</a:t>
            </a:r>
            <a:r>
              <a:rPr lang="en-US" sz="2400" dirty="0" err="1"/>
              <a:t>randc</a:t>
            </a:r>
            <a:r>
              <a:rPr lang="en-US" sz="2400" dirty="0"/>
              <a:t>)</a:t>
            </a:r>
            <a:r>
              <a:rPr lang="ru-RU" sz="24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4916F-70F3-435C-BEED-399F395C9B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1" t="20123" r="15160" b="15556"/>
          <a:stretch/>
        </p:blipFill>
        <p:spPr>
          <a:xfrm>
            <a:off x="6366000" y="1681226"/>
            <a:ext cx="4813141" cy="4172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254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878C1-5480-409E-8DCB-F3A20165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"/>
            <a:ext cx="10353762" cy="1261533"/>
          </a:xfrm>
        </p:spPr>
        <p:txBody>
          <a:bodyPr/>
          <a:lstStyle/>
          <a:p>
            <a:r>
              <a:rPr lang="ru-RU" dirty="0">
                <a:latin typeface="Roboto Slab" pitchFamily="2" charset="0"/>
                <a:ea typeface="Roboto Slab" pitchFamily="2" charset="0"/>
              </a:rPr>
              <a:t>Непростой пример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8A38D-1DD5-44D5-9AB6-5142DC59F1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2" t="13724" r="7509" b="8863"/>
          <a:stretch/>
        </p:blipFill>
        <p:spPr>
          <a:xfrm>
            <a:off x="3085554" y="1600200"/>
            <a:ext cx="6010243" cy="47469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8770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40B96-2C22-4A49-82E4-27C33F76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54"/>
            <a:ext cx="12191999" cy="970450"/>
          </a:xfrm>
        </p:spPr>
        <p:txBody>
          <a:bodyPr/>
          <a:lstStyle/>
          <a:p>
            <a:r>
              <a:rPr lang="ru-RU" dirty="0">
                <a:latin typeface="Roboto Slab" pitchFamily="2" charset="0"/>
                <a:ea typeface="Roboto Slab" pitchFamily="2" charset="0"/>
              </a:rPr>
              <a:t>Непростой пример 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v2</a:t>
            </a:r>
            <a:endParaRPr lang="ru-RU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0DF74-08F8-401D-826B-F37DDDAA677F}"/>
              </a:ext>
            </a:extLst>
          </p:cNvPr>
          <p:cNvSpPr txBox="1"/>
          <p:nvPr/>
        </p:nvSpPr>
        <p:spPr>
          <a:xfrm>
            <a:off x="6542075" y="1654265"/>
            <a:ext cx="5554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ru-RU" sz="2400" dirty="0" err="1"/>
              <a:t>re</a:t>
            </a:r>
            <a:r>
              <a:rPr lang="en-US" sz="2400" dirty="0"/>
              <a:t>_</a:t>
            </a:r>
            <a:r>
              <a:rPr lang="ru-RU" sz="2400" dirty="0" err="1"/>
              <a:t>randomize</a:t>
            </a:r>
            <a:r>
              <a:rPr lang="ru-RU" sz="2400" dirty="0"/>
              <a:t>() функция используется для того, чтобы инициализировать переменные, которые используются для ограничений.</a:t>
            </a:r>
          </a:p>
          <a:p>
            <a:r>
              <a:rPr lang="en-US" sz="2400" dirty="0"/>
              <a:t>p</a:t>
            </a:r>
            <a:r>
              <a:rPr lang="ru-RU" sz="2400" dirty="0" err="1"/>
              <a:t>ost</a:t>
            </a:r>
            <a:r>
              <a:rPr lang="en-US" sz="2400" dirty="0"/>
              <a:t>_</a:t>
            </a:r>
            <a:r>
              <a:rPr lang="ru-RU" sz="2400" dirty="0" err="1"/>
              <a:t>randomize</a:t>
            </a:r>
            <a:r>
              <a:rPr lang="ru-RU" sz="2400" dirty="0"/>
              <a:t>() функция используется для того, чтобы произвести расчёты на основе </a:t>
            </a:r>
            <a:r>
              <a:rPr lang="ru-RU" dirty="0"/>
              <a:t>полученных</a:t>
            </a:r>
            <a:r>
              <a:rPr lang="ru-RU" sz="2400" dirty="0"/>
              <a:t> после рандомизации данных.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744F7-C11C-4048-A4CE-B774092B0F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7" t="18910" r="11069" b="12943"/>
          <a:stretch/>
        </p:blipFill>
        <p:spPr>
          <a:xfrm>
            <a:off x="626535" y="1778000"/>
            <a:ext cx="5408817" cy="35644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95872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E67E-A5E6-4B42-B339-D7A27AC48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6858000"/>
          </a:xfrm>
        </p:spPr>
        <p:txBody>
          <a:bodyPr>
            <a:normAutofit/>
          </a:bodyPr>
          <a:lstStyle/>
          <a:p>
            <a:r>
              <a:rPr lang="ru-RU" sz="60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579678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124</TotalTime>
  <Words>195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Calisto MT</vt:lpstr>
      <vt:lpstr>Open Sans</vt:lpstr>
      <vt:lpstr>Roboto Slab</vt:lpstr>
      <vt:lpstr>Wingdings 2</vt:lpstr>
      <vt:lpstr>Сланец</vt:lpstr>
      <vt:lpstr>Тестирование с рандомизацией</vt:lpstr>
      <vt:lpstr>Что это и зачем это?</vt:lpstr>
      <vt:lpstr>Основной синтаксис</vt:lpstr>
      <vt:lpstr>Простой пример</vt:lpstr>
      <vt:lpstr>Можно проще</vt:lpstr>
      <vt:lpstr>Непростой пример</vt:lpstr>
      <vt:lpstr>Непростой пример v2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с рандомизацией</dc:title>
  <dc:creator>admin</dc:creator>
  <cp:lastModifiedBy>Aleksandr Vasin</cp:lastModifiedBy>
  <cp:revision>14</cp:revision>
  <dcterms:created xsi:type="dcterms:W3CDTF">2021-05-11T13:59:33Z</dcterms:created>
  <dcterms:modified xsi:type="dcterms:W3CDTF">2021-05-12T13:24:10Z</dcterms:modified>
</cp:coreProperties>
</file>