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75" r:id="rId15"/>
    <p:sldId id="276" r:id="rId16"/>
  </p:sldIdLst>
  <p:sldSz cx="9144000" cy="5143500" type="screen16x9"/>
  <p:notesSz cx="6858000" cy="9144000"/>
  <p:embeddedFontLst>
    <p:embeddedFont>
      <p:font typeface="Roboto" panose="02000000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42F5164-446E-43DF-8ABF-BC26701AEF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b8fb6d03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b8fb6d0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d8932763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d8932763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d8932763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8d8932763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d8932763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d8932763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8d8932763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8d8932763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8d8932763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8d8932763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d85a1c3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d85a1c3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d85a1c3b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d85a1c3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d85a1c3b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d85a1c3b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d85a1c3b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d85a1c3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d85a1c3b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d85a1c3b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d85a1c3b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d85a1c3b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d85a1c3b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d85a1c3b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d85a1c3b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8d85a1c3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38700" y="171288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4780" b="1"/>
              <a:t> </a:t>
            </a:r>
            <a:r>
              <a:rPr lang="en-GB" sz="2800" b="1"/>
              <a:t>INDIA AIR QUALITY INDEX</a:t>
            </a:r>
            <a:endParaRPr sz="4080"/>
          </a:p>
        </p:txBody>
      </p:sp>
      <p:sp>
        <p:nvSpPr>
          <p:cNvPr id="86" name="Google Shape;86;p13"/>
          <p:cNvSpPr txBox="1"/>
          <p:nvPr/>
        </p:nvSpPr>
        <p:spPr>
          <a:xfrm>
            <a:off x="509925" y="196150"/>
            <a:ext cx="17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87" name="Google Shape;87;p13"/>
          <p:cNvSpPr txBox="1"/>
          <p:nvPr/>
        </p:nvSpPr>
        <p:spPr>
          <a:xfrm>
            <a:off x="398085" y="246210"/>
            <a:ext cx="2713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a:solidFill>
                  <a:schemeClr val="lt1"/>
                </a:solidFill>
                <a:latin typeface="Roboto" panose="02000000000000000000"/>
                <a:ea typeface="Roboto" panose="02000000000000000000"/>
                <a:cs typeface="Roboto" panose="02000000000000000000"/>
                <a:sym typeface="Roboto" panose="02000000000000000000"/>
              </a:rPr>
              <a:t>CSE3505</a:t>
            </a:r>
            <a:endParaRPr sz="290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88" name="Google Shape;88;p13"/>
          <p:cNvSpPr txBox="1"/>
          <p:nvPr/>
        </p:nvSpPr>
        <p:spPr>
          <a:xfrm>
            <a:off x="398085" y="877353"/>
            <a:ext cx="6124200" cy="6121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800" b="1">
                <a:solidFill>
                  <a:schemeClr val="lt1"/>
                </a:solidFill>
                <a:latin typeface="Roboto" panose="02000000000000000000"/>
                <a:ea typeface="Roboto" panose="02000000000000000000"/>
                <a:cs typeface="Roboto" panose="02000000000000000000"/>
                <a:sym typeface="Roboto" panose="02000000000000000000"/>
              </a:rPr>
              <a:t>ESSENTIALS</a:t>
            </a:r>
            <a:r>
              <a:rPr lang="en-GB" sz="2800" b="1">
                <a:solidFill>
                  <a:schemeClr val="lt1"/>
                </a:solidFill>
                <a:latin typeface="Roboto" panose="02000000000000000000"/>
                <a:ea typeface="Roboto" panose="02000000000000000000"/>
                <a:cs typeface="Roboto" panose="02000000000000000000"/>
                <a:sym typeface="Roboto" panose="02000000000000000000"/>
              </a:rPr>
              <a:t> OF DATA ANALYTICS</a:t>
            </a:r>
            <a:endParaRPr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89" name="Google Shape;89;p13"/>
          <p:cNvSpPr txBox="1"/>
          <p:nvPr/>
        </p:nvSpPr>
        <p:spPr>
          <a:xfrm>
            <a:off x="461200" y="2770850"/>
            <a:ext cx="3574200" cy="17907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TEAM MEMBERS:</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a:t>
            </a:r>
            <a:r>
              <a:rPr lang="en-US" altLang="en-GB" sz="1300">
                <a:solidFill>
                  <a:srgbClr val="FFFFFF"/>
                </a:solidFill>
                <a:latin typeface="Roboto" panose="02000000000000000000"/>
                <a:ea typeface="Roboto" panose="02000000000000000000"/>
                <a:cs typeface="Roboto" panose="02000000000000000000"/>
                <a:sym typeface="Roboto" panose="02000000000000000000"/>
              </a:rPr>
              <a:t>L</a:t>
            </a:r>
            <a:r>
              <a:rPr lang="en-GB" sz="1300">
                <a:solidFill>
                  <a:srgbClr val="FFFFFF"/>
                </a:solidFill>
                <a:latin typeface="Roboto" panose="02000000000000000000"/>
                <a:ea typeface="Roboto" panose="02000000000000000000"/>
                <a:cs typeface="Roboto" panose="02000000000000000000"/>
                <a:sym typeface="Roboto" panose="02000000000000000000"/>
              </a:rPr>
              <a:t>A</a:t>
            </a:r>
            <a:r>
              <a:rPr lang="en-US" altLang="en-GB" sz="1300">
                <a:solidFill>
                  <a:srgbClr val="FFFFFF"/>
                </a:solidFill>
                <a:latin typeface="Roboto" panose="02000000000000000000"/>
                <a:ea typeface="Roboto" panose="02000000000000000000"/>
                <a:cs typeface="Roboto" panose="02000000000000000000"/>
                <a:sym typeface="Roboto" panose="02000000000000000000"/>
              </a:rPr>
              <a:t>1</a:t>
            </a:r>
            <a:r>
              <a:rPr lang="en-GB" sz="1300">
                <a:solidFill>
                  <a:srgbClr val="FFFFFF"/>
                </a:solidFill>
                <a:latin typeface="Roboto" panose="02000000000000000000"/>
                <a:ea typeface="Roboto" panose="02000000000000000000"/>
                <a:cs typeface="Roboto" panose="02000000000000000000"/>
                <a:sym typeface="Roboto" panose="02000000000000000000"/>
              </a:rPr>
              <a:t>9)</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None/>
            </a:pPr>
            <a:r>
              <a:rPr lang="en-US" altLang="en-GB" sz="1300">
                <a:solidFill>
                  <a:srgbClr val="FFFFFF"/>
                </a:solidFill>
                <a:latin typeface="Roboto" panose="02000000000000000000"/>
                <a:ea typeface="Roboto" panose="02000000000000000000"/>
                <a:cs typeface="Roboto" panose="02000000000000000000"/>
                <a:sym typeface="Roboto" panose="02000000000000000000"/>
              </a:rPr>
              <a:t>ALEKYA RAMANI</a:t>
            </a:r>
            <a:r>
              <a:rPr lang="en-GB" sz="1300">
                <a:solidFill>
                  <a:srgbClr val="FFFFFF"/>
                </a:solidFill>
                <a:latin typeface="Roboto" panose="02000000000000000000"/>
                <a:ea typeface="Roboto" panose="02000000000000000000"/>
                <a:cs typeface="Roboto" panose="02000000000000000000"/>
                <a:sym typeface="Roboto" panose="02000000000000000000"/>
              </a:rPr>
              <a:t> – 20B</a:t>
            </a:r>
            <a:r>
              <a:rPr lang="en-US" altLang="en-GB" sz="1300">
                <a:solidFill>
                  <a:srgbClr val="FFFFFF"/>
                </a:solidFill>
                <a:latin typeface="Roboto" panose="02000000000000000000"/>
                <a:ea typeface="Roboto" panose="02000000000000000000"/>
                <a:cs typeface="Roboto" panose="02000000000000000000"/>
                <a:sym typeface="Roboto" panose="02000000000000000000"/>
              </a:rPr>
              <a:t>PS1097</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SANKAR KUMAR – 20BCE1982</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A</a:t>
            </a:r>
            <a:r>
              <a:rPr lang="en-US" altLang="en-GB" sz="1300">
                <a:solidFill>
                  <a:srgbClr val="FFFFFF"/>
                </a:solidFill>
                <a:latin typeface="Roboto" panose="02000000000000000000"/>
                <a:ea typeface="Roboto" panose="02000000000000000000"/>
                <a:cs typeface="Roboto" panose="02000000000000000000"/>
                <a:sym typeface="Roboto" panose="02000000000000000000"/>
              </a:rPr>
              <a:t>ASTHA BANSAL</a:t>
            </a:r>
            <a:r>
              <a:rPr lang="en-GB" sz="1300">
                <a:solidFill>
                  <a:srgbClr val="FFFFFF"/>
                </a:solidFill>
                <a:latin typeface="Roboto" panose="02000000000000000000"/>
                <a:ea typeface="Roboto" panose="02000000000000000000"/>
                <a:cs typeface="Roboto" panose="02000000000000000000"/>
                <a:sym typeface="Roboto" panose="02000000000000000000"/>
              </a:rPr>
              <a:t> – 20B</a:t>
            </a:r>
            <a:r>
              <a:rPr lang="en-US" altLang="en-GB" sz="1300">
                <a:solidFill>
                  <a:srgbClr val="FFFFFF"/>
                </a:solidFill>
                <a:latin typeface="Roboto" panose="02000000000000000000"/>
                <a:ea typeface="Roboto" panose="02000000000000000000"/>
                <a:cs typeface="Roboto" panose="02000000000000000000"/>
                <a:sym typeface="Roboto" panose="02000000000000000000"/>
              </a:rPr>
              <a:t>PS1118</a:t>
            </a:r>
          </a:p>
        </p:txBody>
      </p:sp>
      <p:sp>
        <p:nvSpPr>
          <p:cNvPr id="90" name="Google Shape;90;p13"/>
          <p:cNvSpPr txBox="1"/>
          <p:nvPr/>
        </p:nvSpPr>
        <p:spPr>
          <a:xfrm>
            <a:off x="4901065" y="2891325"/>
            <a:ext cx="3694200" cy="15507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MENTOR DETAILS:</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Dr. Trilok Nath Pandey</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School of Computer Science and Engineering</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GB" sz="1300">
                <a:solidFill>
                  <a:srgbClr val="FFFFFF"/>
                </a:solidFill>
                <a:latin typeface="Roboto" panose="02000000000000000000"/>
                <a:ea typeface="Roboto" panose="02000000000000000000"/>
                <a:cs typeface="Roboto" panose="02000000000000000000"/>
                <a:sym typeface="Roboto" panose="02000000000000000000"/>
              </a:rPr>
              <a:t>Vellore Institute of Technology (VIT), Chennai</a:t>
            </a:r>
            <a:endParaRPr sz="1300">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91" name="Google Shape;91;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RESULTS AND DISCUSSION</a:t>
            </a:r>
          </a:p>
        </p:txBody>
      </p:sp>
      <p:sp>
        <p:nvSpPr>
          <p:cNvPr id="215" name="Google Shape;215;p2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MODELS ACCURACY COMPARISON</a:t>
            </a:r>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lang="en-GB"/>
          </a:p>
        </p:txBody>
      </p:sp>
      <p:pic>
        <p:nvPicPr>
          <p:cNvPr id="222" name="Google Shape;222;p29"/>
          <p:cNvPicPr preferRelativeResize="0"/>
          <p:nvPr/>
        </p:nvPicPr>
        <p:blipFill>
          <a:blip r:embed="rId3"/>
          <a:stretch>
            <a:fillRect/>
          </a:stretch>
        </p:blipFill>
        <p:spPr>
          <a:xfrm>
            <a:off x="494188" y="1111300"/>
            <a:ext cx="8155630" cy="35398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DISCUSSION</a:t>
            </a:r>
          </a:p>
        </p:txBody>
      </p:sp>
      <p:sp>
        <p:nvSpPr>
          <p:cNvPr id="228" name="Google Shape;228;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1200"/>
              </a:spcBef>
              <a:spcAft>
                <a:spcPts val="0"/>
              </a:spcAft>
              <a:buSzPts val="1400"/>
              <a:buChar char="●"/>
            </a:pPr>
            <a:r>
              <a:rPr lang="en-GB" sz="1400"/>
              <a:t>For predicting AQI, all the algorithms work very well with the dataset. This is because the data is structured very well with very good records and the preprocessing done on the dataset fixes the missing values and makes the data optimal for passing to any model.</a:t>
            </a:r>
            <a:endParaRPr sz="1400"/>
          </a:p>
          <a:p>
            <a:pPr marL="457200" lvl="0" indent="-317500" algn="just" rtl="0">
              <a:lnSpc>
                <a:spcPct val="150000"/>
              </a:lnSpc>
              <a:spcBef>
                <a:spcPts val="0"/>
              </a:spcBef>
              <a:spcAft>
                <a:spcPts val="0"/>
              </a:spcAft>
              <a:buSzPts val="1400"/>
              <a:buChar char="●"/>
            </a:pPr>
            <a:r>
              <a:rPr lang="en-GB" sz="1400"/>
              <a:t>Logistic Regression, AdaBoost and Ridge Classification do not perform as well compared to the other models.</a:t>
            </a:r>
            <a:endParaRPr sz="1400"/>
          </a:p>
          <a:p>
            <a:pPr marL="457200" lvl="0" indent="-317500" algn="just" rtl="0">
              <a:lnSpc>
                <a:spcPct val="150000"/>
              </a:lnSpc>
              <a:spcBef>
                <a:spcPts val="0"/>
              </a:spcBef>
              <a:spcAft>
                <a:spcPts val="0"/>
              </a:spcAft>
              <a:buSzPts val="1400"/>
              <a:buChar char="●"/>
            </a:pPr>
            <a:r>
              <a:rPr lang="en-GB" sz="1400"/>
              <a:t>All the other models have very good accuracy which is above 95% and is thus recommended to use for this dataset.</a:t>
            </a:r>
            <a:endParaRPr sz="1400"/>
          </a:p>
          <a:p>
            <a:pPr marL="0" lvl="0" indent="0" algn="l" rtl="0">
              <a:spcBef>
                <a:spcPts val="1200"/>
              </a:spcBef>
              <a:spcAft>
                <a:spcPts val="1200"/>
              </a:spcAft>
              <a:buNone/>
            </a:pPr>
            <a:endParaRPr sz="1400"/>
          </a:p>
        </p:txBody>
      </p:sp>
      <p:sp>
        <p:nvSpPr>
          <p:cNvPr id="229" name="Google Shape;229;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p>
        </p:txBody>
      </p:sp>
      <p:sp>
        <p:nvSpPr>
          <p:cNvPr id="235" name="Google Shape;235;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20000"/>
              </a:lnSpc>
              <a:spcBef>
                <a:spcPts val="0"/>
              </a:spcBef>
              <a:spcAft>
                <a:spcPts val="0"/>
              </a:spcAft>
              <a:buSzPts val="1400"/>
              <a:buChar char="●"/>
            </a:pPr>
            <a:r>
              <a:rPr lang="en-GB" sz="1400"/>
              <a:t>More priority and resources have to be given to Bihar, Delhi, Gujarat, Manipur and Uttaranchal for repairing the AQI levels as they have high levels of pollution.</a:t>
            </a:r>
            <a:endParaRPr sz="1400"/>
          </a:p>
          <a:p>
            <a:pPr marL="457200" lvl="0" indent="-317500" algn="l" rtl="0">
              <a:lnSpc>
                <a:spcPct val="120000"/>
              </a:lnSpc>
              <a:spcBef>
                <a:spcPts val="0"/>
              </a:spcBef>
              <a:spcAft>
                <a:spcPts val="0"/>
              </a:spcAft>
              <a:buSzPts val="1400"/>
              <a:buChar char="●"/>
            </a:pPr>
            <a:r>
              <a:rPr lang="en-GB" sz="1400"/>
              <a:t>The task of forecasting pollutant levels is inherently hard because of the volatile and dynamic nature of the data and its variability in space and time. </a:t>
            </a:r>
            <a:endParaRPr sz="1400"/>
          </a:p>
          <a:p>
            <a:pPr marL="457200" lvl="0" indent="-317500" algn="l" rtl="0">
              <a:lnSpc>
                <a:spcPct val="120000"/>
              </a:lnSpc>
              <a:spcBef>
                <a:spcPts val="0"/>
              </a:spcBef>
              <a:spcAft>
                <a:spcPts val="0"/>
              </a:spcAft>
              <a:buSzPts val="1400"/>
              <a:buChar char="●"/>
            </a:pPr>
            <a:r>
              <a:rPr lang="en-GB" sz="1400"/>
              <a:t>However, the task of forecasting pollutant levels has been increasing in importance due to the effects of pollution on the population and the environment.</a:t>
            </a:r>
            <a:endParaRPr sz="1400"/>
          </a:p>
          <a:p>
            <a:pPr marL="457200" lvl="0" indent="-317500" algn="l" rtl="0">
              <a:lnSpc>
                <a:spcPct val="120000"/>
              </a:lnSpc>
              <a:spcBef>
                <a:spcPts val="0"/>
              </a:spcBef>
              <a:spcAft>
                <a:spcPts val="0"/>
              </a:spcAft>
              <a:buSzPts val="1400"/>
              <a:buChar char="●"/>
            </a:pPr>
            <a:r>
              <a:rPr lang="en-GB" sz="1400"/>
              <a:t>In this project we have use algorithmic techniques like Linear Regression,Random Forest Regression,Logistic Regression, Random Forest Classifier, KNN, ANN(Artificial Neural Networks) for forecasting levels of pollutants like NO2, SO2, PM2.5 and Air Quality Index (AQI), using publicly available data for India. </a:t>
            </a:r>
            <a:endParaRPr sz="1400"/>
          </a:p>
          <a:p>
            <a:pPr marL="0" lvl="0" indent="0" algn="l" rtl="0">
              <a:spcBef>
                <a:spcPts val="0"/>
              </a:spcBef>
              <a:spcAft>
                <a:spcPts val="1200"/>
              </a:spcAft>
              <a:buNone/>
            </a:pPr>
            <a:endParaRPr sz="1400"/>
          </a:p>
        </p:txBody>
      </p:sp>
      <p:sp>
        <p:nvSpPr>
          <p:cNvPr id="236" name="Google Shape;23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WORK</a:t>
            </a:r>
          </a:p>
        </p:txBody>
      </p:sp>
      <p:sp>
        <p:nvSpPr>
          <p:cNvPr id="242" name="Google Shape;242;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SzPts val="1400"/>
              <a:buChar char="●"/>
            </a:pPr>
            <a:r>
              <a:rPr lang="en-GB" sz="1400"/>
              <a:t>The future work that remains for this dataset might be to see why algorithms like AdaBoost, Logistic Regression, Ridge Classification are not giving that good of an accuracy compared to the other models that are applied.</a:t>
            </a:r>
            <a:endParaRPr sz="1400"/>
          </a:p>
          <a:p>
            <a:pPr marL="457200" lvl="0" indent="-317500" algn="l" rtl="0">
              <a:lnSpc>
                <a:spcPct val="150000"/>
              </a:lnSpc>
              <a:spcBef>
                <a:spcPts val="0"/>
              </a:spcBef>
              <a:spcAft>
                <a:spcPts val="0"/>
              </a:spcAft>
              <a:buSzPts val="1400"/>
              <a:buChar char="●"/>
            </a:pPr>
            <a:r>
              <a:rPr lang="en-GB" sz="1400"/>
              <a:t>By using Hyper Parameter Tuning, one can run a series of experiments and based on Trial and Error, one can find out the best fitting parameters so that they also fit to the data very well.</a:t>
            </a:r>
            <a:endParaRPr sz="1400"/>
          </a:p>
          <a:p>
            <a:pPr marL="0" lvl="0" indent="0" algn="l" rtl="0">
              <a:spcBef>
                <a:spcPts val="1200"/>
              </a:spcBef>
              <a:spcAft>
                <a:spcPts val="1200"/>
              </a:spcAft>
              <a:buNone/>
            </a:pPr>
            <a:endParaRPr sz="1400"/>
          </a:p>
        </p:txBody>
      </p:sp>
      <p:sp>
        <p:nvSpPr>
          <p:cNvPr id="243" name="Google Shape;243;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00" y="388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249" name="Google Shape;249;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224790" lvl="0" indent="-283845" algn="l" rtl="0">
              <a:lnSpc>
                <a:spcPct val="100000"/>
              </a:lnSpc>
              <a:spcBef>
                <a:spcPts val="0"/>
              </a:spcBef>
              <a:spcAft>
                <a:spcPts val="0"/>
              </a:spcAft>
              <a:buSzPct val="100000"/>
              <a:buFont typeface="Roboto" panose="02000000000000000000"/>
              <a:buAutoNum type="arabicPeriod"/>
            </a:pPr>
            <a:r>
              <a:rPr lang="en-GB" sz="1200" dirty="0"/>
              <a:t>Ditsuhi Iskandaryan , Francisco Ramos and Sergio Trilles,”Air Quality Prediction in Smart Cities Using Machine Learning Technologies Based on Sensor Data: A Review”,Institute of New Imaging Technologies (INIT), Universitat Jaume I, Spain,Received: 07 February 2020; Accepted: 25 March 2020; Published: 1 April 2020</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panose="02000000000000000000"/>
              <a:buAutoNum type="arabicPeriod"/>
            </a:pPr>
            <a:r>
              <a:rPr lang="en-GB" sz="1200" dirty="0"/>
              <a:t>Mrs. A. Gnana Soundari MTech, (PhD) Associate Professor,Mrs. J. Gnana Jeslin M.E, (PhD) Assistant Professor,Akshaya A.C’s,”INDIAN AIR QUALITY PREDICTION AND ANALYSIS USING MACHINE LEARNING”,Jeppiaar Engineering College </a:t>
            </a:r>
            <a:endParaRPr sz="1200" dirty="0"/>
          </a:p>
          <a:p>
            <a:pPr marL="228600" lvl="0" indent="-228600" algn="l" rtl="0">
              <a:lnSpc>
                <a:spcPct val="100000"/>
              </a:lnSpc>
              <a:spcBef>
                <a:spcPts val="120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panose="02000000000000000000"/>
              <a:buAutoNum type="arabicPeriod"/>
            </a:pPr>
            <a:r>
              <a:rPr lang="en-GB" sz="1200" dirty="0"/>
              <a:t>Gaganjot Kaur Kang, Jerry Zeyu Gao, Sen Chiao,     Shengqiang Lu, and Approaches”,Gang Xie,”Air Quality Prediction: Big Data and Machine Learning</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panose="02000000000000000000"/>
              <a:buAutoNum type="arabicPeriod"/>
            </a:pPr>
            <a:r>
              <a:rPr lang="en-GB" sz="1200" dirty="0"/>
              <a:t>Brunekreef B, Holgate ST. Air pollution and health. Lancet. 2002 Oct 19;360(9341):1233-42. doi: 10.1016/S0140-6736(02)11274-8. PMID: 12401268.</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panose="02000000000000000000"/>
              <a:buAutoNum type="arabicPeriod"/>
            </a:pPr>
            <a:r>
              <a:rPr lang="en-GB" sz="1200" dirty="0"/>
              <a:t>Jamal A, Nabizadeh Nodehi R. PREDICTING AIR QUALITY INDEX BASED ON METEOROLOGICAL DATA: A COMPARISON OF REGRESSION ANALYSIS, ARTIFICIAL NEURAL NETWORKS AND DECISION TREE. JAPH. 2017;2(1).</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panose="02000000000000000000"/>
              <a:buAutoNum type="arabicPeriod"/>
            </a:pPr>
            <a:r>
              <a:rPr lang="en-GB" sz="1200" dirty="0"/>
              <a:t>Marilena Kampa and Elias Castanas’,“Human health effects of air pollution”Laboratory of Experimental Endocrinology, University of Crete, School of Medicine, P.O. Box 2208, Heraklion, 71003, Greece. Received 4 June 2007, Accepted 10 June 2007, Available online 23 July 2007.</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0"/>
              </a:spcAft>
              <a:buSzPct val="100000"/>
              <a:buFont typeface="Roboto" panose="02000000000000000000"/>
              <a:buAutoNum type="arabicPeriod"/>
            </a:pPr>
            <a:r>
              <a:rPr lang="en-GB" sz="1200" dirty="0"/>
              <a:t>Yang Zhang, Marc Bocquet, Vivien Mallet, Christian Seigneur, Alexander Baklanov,Real-time air quality forecasting, part I: History, techniques, and current status, Atmospheric Environment,Volume 60,2012,Pages 632-655,ISSN 1352-2310</a:t>
            </a:r>
            <a:endParaRPr sz="1200" dirty="0"/>
          </a:p>
          <a:p>
            <a:pPr marL="228600" lvl="0" indent="-228600" algn="l" rtl="0">
              <a:lnSpc>
                <a:spcPct val="100000"/>
              </a:lnSpc>
              <a:spcBef>
                <a:spcPts val="250"/>
              </a:spcBef>
              <a:spcAft>
                <a:spcPts val="0"/>
              </a:spcAft>
              <a:buFont typeface="+mj-lt"/>
              <a:buAutoNum type="arabicPeriod"/>
            </a:pPr>
            <a:endParaRPr sz="1200" dirty="0"/>
          </a:p>
          <a:p>
            <a:pPr marL="228600" lvl="0" indent="-287655" algn="l" rtl="0">
              <a:lnSpc>
                <a:spcPct val="100000"/>
              </a:lnSpc>
              <a:spcBef>
                <a:spcPts val="250"/>
              </a:spcBef>
              <a:spcAft>
                <a:spcPts val="250"/>
              </a:spcAft>
              <a:buSzPct val="100000"/>
              <a:buFont typeface="Roboto" panose="02000000000000000000"/>
              <a:buAutoNum type="arabicPeriod"/>
            </a:pPr>
            <a:r>
              <a:rPr lang="en-GB" sz="1200" dirty="0"/>
              <a:t>John Bachmann (2007) Will the Circle Be Unbroken: A History of the U.S. National Ambient Air Quality Standards, Journal of the Air &amp; Waste Management Association, 57:6, 652-697, DOI: 10.3155/1047-3289.57.6.652</a:t>
            </a:r>
            <a:endParaRPr dirty="0"/>
          </a:p>
        </p:txBody>
      </p:sp>
      <p:sp>
        <p:nvSpPr>
          <p:cNvPr id="250" name="Google Shape;250;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2356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p>
        </p:txBody>
      </p:sp>
      <p:sp>
        <p:nvSpPr>
          <p:cNvPr id="97" name="Google Shape;97;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lang="en-GB"/>
          </a:p>
        </p:txBody>
      </p:sp>
      <p:graphicFrame>
        <p:nvGraphicFramePr>
          <p:cNvPr id="98" name="Google Shape;98;p14"/>
          <p:cNvGraphicFramePr/>
          <p:nvPr/>
        </p:nvGraphicFramePr>
        <p:xfrm>
          <a:off x="2336450" y="471125"/>
          <a:ext cx="4160550" cy="4262755"/>
        </p:xfrm>
        <a:graphic>
          <a:graphicData uri="http://schemas.openxmlformats.org/drawingml/2006/table">
            <a:tbl>
              <a:tblPr>
                <a:noFill/>
                <a:tableStyleId>{042F5164-446E-43DF-8ABF-BC26701AEF11}</a:tableStyleId>
              </a:tblPr>
              <a:tblGrid>
                <a:gridCol w="551850">
                  <a:extLst>
                    <a:ext uri="{9D8B030D-6E8A-4147-A177-3AD203B41FA5}">
                      <a16:colId xmlns:a16="http://schemas.microsoft.com/office/drawing/2014/main" val="20000"/>
                    </a:ext>
                  </a:extLst>
                </a:gridCol>
                <a:gridCol w="2781500">
                  <a:extLst>
                    <a:ext uri="{9D8B030D-6E8A-4147-A177-3AD203B41FA5}">
                      <a16:colId xmlns:a16="http://schemas.microsoft.com/office/drawing/2014/main" val="20001"/>
                    </a:ext>
                  </a:extLst>
                </a:gridCol>
                <a:gridCol w="827200">
                  <a:extLst>
                    <a:ext uri="{9D8B030D-6E8A-4147-A177-3AD203B41FA5}">
                      <a16:colId xmlns:a16="http://schemas.microsoft.com/office/drawing/2014/main" val="20002"/>
                    </a:ext>
                  </a:extLst>
                </a:gridCol>
              </a:tblGrid>
              <a:tr h="365725">
                <a:tc>
                  <a:txBody>
                    <a:bodyPr/>
                    <a:lstStyle/>
                    <a:p>
                      <a:pPr marL="0" lvl="0" indent="0" algn="ctr" rtl="0">
                        <a:spcBef>
                          <a:spcPts val="0"/>
                        </a:spcBef>
                        <a:spcAft>
                          <a:spcPts val="0"/>
                        </a:spcAft>
                        <a:buNone/>
                      </a:pPr>
                      <a:r>
                        <a:rPr lang="en-GB" sz="1200" b="1"/>
                        <a:t>S.No</a:t>
                      </a:r>
                      <a:endParaRPr sz="1200" b="1"/>
                    </a:p>
                  </a:txBody>
                  <a:tcPr marL="91425" marR="91425" marT="91425" marB="91425">
                    <a:solidFill>
                      <a:schemeClr val="lt2"/>
                    </a:solidFill>
                  </a:tcPr>
                </a:tc>
                <a:tc>
                  <a:txBody>
                    <a:bodyPr/>
                    <a:lstStyle/>
                    <a:p>
                      <a:pPr marL="0" lvl="0" indent="0" algn="ctr" rtl="0">
                        <a:spcBef>
                          <a:spcPts val="0"/>
                        </a:spcBef>
                        <a:spcAft>
                          <a:spcPts val="0"/>
                        </a:spcAft>
                        <a:buNone/>
                      </a:pPr>
                      <a:r>
                        <a:rPr lang="en-GB" sz="1200" b="1"/>
                        <a:t>Topic</a:t>
                      </a:r>
                      <a:endParaRPr sz="1200" b="1"/>
                    </a:p>
                  </a:txBody>
                  <a:tcPr marL="91425" marR="91425" marT="91425" marB="91425">
                    <a:solidFill>
                      <a:schemeClr val="lt2"/>
                    </a:solidFill>
                  </a:tcPr>
                </a:tc>
                <a:tc>
                  <a:txBody>
                    <a:bodyPr/>
                    <a:lstStyle/>
                    <a:p>
                      <a:pPr marL="0" lvl="0" indent="0" algn="ctr" rtl="0">
                        <a:spcBef>
                          <a:spcPts val="0"/>
                        </a:spcBef>
                        <a:spcAft>
                          <a:spcPts val="0"/>
                        </a:spcAft>
                        <a:buNone/>
                      </a:pPr>
                      <a:r>
                        <a:rPr lang="en-GB" sz="1200" b="1"/>
                        <a:t>Page No</a:t>
                      </a:r>
                      <a:endParaRPr sz="1200" b="1"/>
                    </a:p>
                  </a:txBody>
                  <a:tcPr marL="91425" marR="91425" marT="91425" marB="91425">
                    <a:solidFill>
                      <a:schemeClr val="lt2"/>
                    </a:solidFill>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GB" sz="1200"/>
                        <a:t>1</a:t>
                      </a:r>
                      <a:endParaRPr sz="1200"/>
                    </a:p>
                  </a:txBody>
                  <a:tcPr marL="91425" marR="91425" marT="91425" marB="91425"/>
                </a:tc>
                <a:tc>
                  <a:txBody>
                    <a:bodyPr/>
                    <a:lstStyle/>
                    <a:p>
                      <a:pPr marL="0" lvl="0" indent="0" algn="l" rtl="0">
                        <a:spcBef>
                          <a:spcPts val="0"/>
                        </a:spcBef>
                        <a:spcAft>
                          <a:spcPts val="0"/>
                        </a:spcAft>
                        <a:buNone/>
                      </a:pPr>
                      <a:r>
                        <a:rPr lang="en-GB" sz="1200"/>
                        <a:t>Introduction</a:t>
                      </a:r>
                      <a:endParaRPr sz="1200"/>
                    </a:p>
                  </a:txBody>
                  <a:tcPr marL="91425" marR="91425" marT="91425" marB="91425"/>
                </a:tc>
                <a:tc>
                  <a:txBody>
                    <a:bodyPr/>
                    <a:lstStyle/>
                    <a:p>
                      <a:pPr marL="0" lvl="0" indent="0" algn="ctr" rtl="0">
                        <a:spcBef>
                          <a:spcPts val="0"/>
                        </a:spcBef>
                        <a:spcAft>
                          <a:spcPts val="0"/>
                        </a:spcAft>
                        <a:buNone/>
                      </a:pPr>
                      <a:r>
                        <a:rPr lang="en-GB" sz="1200"/>
                        <a:t>3</a:t>
                      </a:r>
                      <a:endParaRPr sz="1200"/>
                    </a:p>
                  </a:txBody>
                  <a:tcPr marL="91425" marR="91425" marT="91425" marB="91425"/>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GB" sz="1200"/>
                        <a:t>2</a:t>
                      </a:r>
                      <a:endParaRPr sz="1200"/>
                    </a:p>
                  </a:txBody>
                  <a:tcPr marL="91425" marR="91425" marT="91425" marB="91425"/>
                </a:tc>
                <a:tc>
                  <a:txBody>
                    <a:bodyPr/>
                    <a:lstStyle/>
                    <a:p>
                      <a:pPr marL="0" lvl="0" indent="0" algn="l" rtl="0">
                        <a:spcBef>
                          <a:spcPts val="0"/>
                        </a:spcBef>
                        <a:spcAft>
                          <a:spcPts val="0"/>
                        </a:spcAft>
                        <a:buNone/>
                      </a:pPr>
                      <a:r>
                        <a:rPr lang="en-GB" sz="1200"/>
                        <a:t>Problem Statement</a:t>
                      </a:r>
                      <a:endParaRPr sz="1200"/>
                    </a:p>
                  </a:txBody>
                  <a:tcPr marL="91425" marR="91425" marT="91425" marB="91425"/>
                </a:tc>
                <a:tc>
                  <a:txBody>
                    <a:bodyPr/>
                    <a:lstStyle/>
                    <a:p>
                      <a:pPr marL="0" lvl="0" indent="0" algn="ctr" rtl="0">
                        <a:spcBef>
                          <a:spcPts val="0"/>
                        </a:spcBef>
                        <a:spcAft>
                          <a:spcPts val="0"/>
                        </a:spcAft>
                        <a:buNone/>
                      </a:pPr>
                      <a:r>
                        <a:rPr lang="en-GB" sz="1200"/>
                        <a:t>4</a:t>
                      </a:r>
                      <a:endParaRPr sz="1200"/>
                    </a:p>
                  </a:txBody>
                  <a:tcPr marL="91425" marR="91425" marT="91425" marB="91425"/>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GB" sz="1200"/>
                        <a:t>3</a:t>
                      </a:r>
                      <a:endParaRPr sz="1200"/>
                    </a:p>
                  </a:txBody>
                  <a:tcPr marL="91425" marR="91425" marT="91425" marB="91425"/>
                </a:tc>
                <a:tc>
                  <a:txBody>
                    <a:bodyPr/>
                    <a:lstStyle/>
                    <a:p>
                      <a:pPr marL="0" lvl="0" indent="0" algn="l" rtl="0">
                        <a:spcBef>
                          <a:spcPts val="0"/>
                        </a:spcBef>
                        <a:spcAft>
                          <a:spcPts val="0"/>
                        </a:spcAft>
                        <a:buNone/>
                      </a:pPr>
                      <a:r>
                        <a:rPr lang="en-GB" sz="1200"/>
                        <a:t>Research Objectives</a:t>
                      </a:r>
                      <a:endParaRPr sz="1200"/>
                    </a:p>
                  </a:txBody>
                  <a:tcPr marL="91425" marR="91425" marT="91425" marB="91425"/>
                </a:tc>
                <a:tc>
                  <a:txBody>
                    <a:bodyPr/>
                    <a:lstStyle/>
                    <a:p>
                      <a:pPr marL="0" lvl="0" indent="0" algn="ctr" rtl="0">
                        <a:spcBef>
                          <a:spcPts val="0"/>
                        </a:spcBef>
                        <a:spcAft>
                          <a:spcPts val="0"/>
                        </a:spcAft>
                        <a:buNone/>
                      </a:pPr>
                      <a:r>
                        <a:rPr lang="en-GB" sz="1200"/>
                        <a:t>5</a:t>
                      </a:r>
                      <a:endParaRPr sz="1200"/>
                    </a:p>
                  </a:txBody>
                  <a:tcPr marL="91425" marR="91425" marT="91425" marB="91425"/>
                </a:tc>
                <a:extLst>
                  <a:ext uri="{0D108BD9-81ED-4DB2-BD59-A6C34878D82A}">
                    <a16:rowId xmlns:a16="http://schemas.microsoft.com/office/drawing/2014/main" val="10003"/>
                  </a:ext>
                </a:extLst>
              </a:tr>
              <a:tr h="914375">
                <a:tc>
                  <a:txBody>
                    <a:bodyPr/>
                    <a:lstStyle/>
                    <a:p>
                      <a:pPr marL="0" lvl="0" indent="0" algn="ctr" rtl="0">
                        <a:spcBef>
                          <a:spcPts val="0"/>
                        </a:spcBef>
                        <a:spcAft>
                          <a:spcPts val="0"/>
                        </a:spcAft>
                        <a:buNone/>
                      </a:pPr>
                      <a:r>
                        <a:rPr lang="en-GB" sz="1200"/>
                        <a:t>4</a:t>
                      </a:r>
                      <a:endParaRPr sz="1200"/>
                    </a:p>
                  </a:txBody>
                  <a:tcPr marL="91425" marR="91425" marT="91425" marB="91425"/>
                </a:tc>
                <a:tc>
                  <a:txBody>
                    <a:bodyPr/>
                    <a:lstStyle/>
                    <a:p>
                      <a:pPr marL="0" lvl="0" indent="0" algn="l" rtl="0">
                        <a:spcBef>
                          <a:spcPts val="0"/>
                        </a:spcBef>
                        <a:spcAft>
                          <a:spcPts val="0"/>
                        </a:spcAft>
                        <a:buNone/>
                      </a:pPr>
                      <a:r>
                        <a:rPr lang="en-GB" sz="1200"/>
                        <a:t>Proposed System</a:t>
                      </a:r>
                      <a:endParaRPr sz="1200"/>
                    </a:p>
                    <a:p>
                      <a:pPr marL="457200" lvl="0" indent="-304800" algn="l" rtl="0">
                        <a:spcBef>
                          <a:spcPts val="0"/>
                        </a:spcBef>
                        <a:spcAft>
                          <a:spcPts val="0"/>
                        </a:spcAft>
                        <a:buSzPts val="1200"/>
                        <a:buAutoNum type="arabicPeriod"/>
                      </a:pPr>
                      <a:r>
                        <a:rPr lang="en-GB" sz="1200"/>
                        <a:t>Introduction</a:t>
                      </a:r>
                      <a:endParaRPr sz="1200"/>
                    </a:p>
                    <a:p>
                      <a:pPr marL="457200" lvl="0" indent="-304800" algn="l" rtl="0">
                        <a:spcBef>
                          <a:spcPts val="0"/>
                        </a:spcBef>
                        <a:spcAft>
                          <a:spcPts val="0"/>
                        </a:spcAft>
                        <a:buSzPts val="1200"/>
                        <a:buAutoNum type="arabicPeriod"/>
                      </a:pPr>
                      <a:r>
                        <a:rPr lang="en-GB" sz="1200"/>
                        <a:t>Diagram</a:t>
                      </a:r>
                      <a:endParaRPr sz="1200"/>
                    </a:p>
                    <a:p>
                      <a:pPr marL="457200" lvl="0" indent="-304800" algn="l" rtl="0">
                        <a:spcBef>
                          <a:spcPts val="0"/>
                        </a:spcBef>
                        <a:spcAft>
                          <a:spcPts val="0"/>
                        </a:spcAft>
                        <a:buSzPts val="1200"/>
                        <a:buAutoNum type="arabicPeriod"/>
                      </a:pPr>
                      <a:r>
                        <a:rPr lang="en-GB" sz="1200"/>
                        <a:t>Modules</a:t>
                      </a:r>
                      <a:endParaRPr sz="1200"/>
                    </a:p>
                  </a:txBody>
                  <a:tcPr marL="91425" marR="91425" marT="91425" marB="91425"/>
                </a:tc>
                <a:tc>
                  <a:txBody>
                    <a:bodyPr/>
                    <a:lstStyle/>
                    <a:p>
                      <a:pPr marL="0" lvl="0" indent="0" algn="ctr" rtl="0">
                        <a:spcBef>
                          <a:spcPts val="0"/>
                        </a:spcBef>
                        <a:spcAft>
                          <a:spcPts val="0"/>
                        </a:spcAft>
                        <a:buNone/>
                      </a:pPr>
                      <a:r>
                        <a:rPr lang="en-GB" sz="1200"/>
                        <a:t>6-15</a:t>
                      </a:r>
                      <a:endParaRPr sz="1200"/>
                    </a:p>
                  </a:txBody>
                  <a:tcPr marL="91425" marR="91425" marT="91425" marB="91425"/>
                </a:tc>
                <a:extLst>
                  <a:ext uri="{0D108BD9-81ED-4DB2-BD59-A6C34878D82A}">
                    <a16:rowId xmlns:a16="http://schemas.microsoft.com/office/drawing/2014/main" val="10004"/>
                  </a:ext>
                </a:extLst>
              </a:tr>
              <a:tr h="788035">
                <a:tc>
                  <a:txBody>
                    <a:bodyPr/>
                    <a:lstStyle/>
                    <a:p>
                      <a:pPr marL="0" lvl="0" indent="0" algn="ctr" rtl="0">
                        <a:spcBef>
                          <a:spcPts val="0"/>
                        </a:spcBef>
                        <a:spcAft>
                          <a:spcPts val="0"/>
                        </a:spcAft>
                        <a:buNone/>
                      </a:pPr>
                      <a:r>
                        <a:rPr lang="en-GB" sz="1200"/>
                        <a:t>5</a:t>
                      </a:r>
                      <a:endParaRPr sz="1200"/>
                    </a:p>
                  </a:txBody>
                  <a:tcPr marL="91425" marR="91425" marT="91425" marB="91425"/>
                </a:tc>
                <a:tc>
                  <a:txBody>
                    <a:bodyPr/>
                    <a:lstStyle/>
                    <a:p>
                      <a:pPr marL="0" lvl="0" indent="0" algn="l" rtl="0">
                        <a:spcBef>
                          <a:spcPts val="0"/>
                        </a:spcBef>
                        <a:spcAft>
                          <a:spcPts val="0"/>
                        </a:spcAft>
                        <a:buNone/>
                      </a:pPr>
                      <a:r>
                        <a:rPr lang="en-GB" sz="1200"/>
                        <a:t>Results and Discussions</a:t>
                      </a:r>
                      <a:endParaRPr sz="1200"/>
                    </a:p>
                    <a:p>
                      <a:pPr marL="457200" lvl="0" indent="-304800" algn="l" rtl="0">
                        <a:spcBef>
                          <a:spcPts val="0"/>
                        </a:spcBef>
                        <a:spcAft>
                          <a:spcPts val="0"/>
                        </a:spcAft>
                        <a:buSzPts val="1200"/>
                        <a:buAutoNum type="arabicPeriod"/>
                      </a:pPr>
                      <a:r>
                        <a:rPr lang="en-GB" sz="1200"/>
                        <a:t>Models Accuracy Comparison</a:t>
                      </a:r>
                      <a:endParaRPr sz="1200"/>
                    </a:p>
                    <a:p>
                      <a:pPr marL="457200" lvl="0" indent="-304800" algn="l" rtl="0">
                        <a:spcBef>
                          <a:spcPts val="0"/>
                        </a:spcBef>
                        <a:spcAft>
                          <a:spcPts val="0"/>
                        </a:spcAft>
                        <a:buSzPts val="1200"/>
                        <a:buAutoNum type="arabicPeriod"/>
                      </a:pPr>
                      <a:r>
                        <a:rPr lang="en-GB" sz="1200"/>
                        <a:t>Discussion</a:t>
                      </a:r>
                      <a:endParaRPr sz="1200"/>
                    </a:p>
                  </a:txBody>
                  <a:tcPr marL="91425" marR="91425" marT="91425" marB="91425"/>
                </a:tc>
                <a:tc>
                  <a:txBody>
                    <a:bodyPr/>
                    <a:lstStyle/>
                    <a:p>
                      <a:pPr marL="0" lvl="0" indent="0" algn="ctr" rtl="0">
                        <a:spcBef>
                          <a:spcPts val="0"/>
                        </a:spcBef>
                        <a:spcAft>
                          <a:spcPts val="0"/>
                        </a:spcAft>
                        <a:buNone/>
                      </a:pPr>
                      <a:r>
                        <a:rPr lang="en-GB" sz="1200"/>
                        <a:t>16-18</a:t>
                      </a:r>
                      <a:endParaRPr sz="1200"/>
                    </a:p>
                  </a:txBody>
                  <a:tcPr marL="91425" marR="91425" marT="91425" marB="91425"/>
                </a:tc>
                <a:extLst>
                  <a:ext uri="{0D108BD9-81ED-4DB2-BD59-A6C34878D82A}">
                    <a16:rowId xmlns:a16="http://schemas.microsoft.com/office/drawing/2014/main" val="10005"/>
                  </a:ext>
                </a:extLst>
              </a:tr>
              <a:tr h="365725">
                <a:tc>
                  <a:txBody>
                    <a:bodyPr/>
                    <a:lstStyle/>
                    <a:p>
                      <a:pPr marL="0" lvl="0" indent="0" algn="ctr" rtl="0">
                        <a:spcBef>
                          <a:spcPts val="0"/>
                        </a:spcBef>
                        <a:spcAft>
                          <a:spcPts val="0"/>
                        </a:spcAft>
                        <a:buNone/>
                      </a:pPr>
                      <a:r>
                        <a:rPr lang="en-GB" sz="1200"/>
                        <a:t>6</a:t>
                      </a:r>
                      <a:endParaRPr sz="1200"/>
                    </a:p>
                  </a:txBody>
                  <a:tcPr marL="91425" marR="91425" marT="91425" marB="91425"/>
                </a:tc>
                <a:tc>
                  <a:txBody>
                    <a:bodyPr/>
                    <a:lstStyle/>
                    <a:p>
                      <a:pPr marL="0" lvl="0" indent="0" algn="l" rtl="0">
                        <a:spcBef>
                          <a:spcPts val="0"/>
                        </a:spcBef>
                        <a:spcAft>
                          <a:spcPts val="0"/>
                        </a:spcAft>
                        <a:buNone/>
                      </a:pPr>
                      <a:r>
                        <a:rPr lang="en-GB" sz="1200"/>
                        <a:t>Conclusion</a:t>
                      </a:r>
                      <a:endParaRPr sz="1200"/>
                    </a:p>
                  </a:txBody>
                  <a:tcPr marL="91425" marR="91425" marT="91425" marB="91425"/>
                </a:tc>
                <a:tc>
                  <a:txBody>
                    <a:bodyPr/>
                    <a:lstStyle/>
                    <a:p>
                      <a:pPr marL="0" lvl="0" indent="0" algn="ctr" rtl="0">
                        <a:spcBef>
                          <a:spcPts val="0"/>
                        </a:spcBef>
                        <a:spcAft>
                          <a:spcPts val="0"/>
                        </a:spcAft>
                        <a:buNone/>
                      </a:pPr>
                      <a:r>
                        <a:rPr lang="en-GB" sz="1200"/>
                        <a:t>19</a:t>
                      </a:r>
                      <a:endParaRPr sz="1200"/>
                    </a:p>
                  </a:txBody>
                  <a:tcPr marL="91425" marR="91425" marT="91425" marB="91425"/>
                </a:tc>
                <a:extLst>
                  <a:ext uri="{0D108BD9-81ED-4DB2-BD59-A6C34878D82A}">
                    <a16:rowId xmlns:a16="http://schemas.microsoft.com/office/drawing/2014/main" val="10006"/>
                  </a:ext>
                </a:extLst>
              </a:tr>
              <a:tr h="365725">
                <a:tc>
                  <a:txBody>
                    <a:bodyPr/>
                    <a:lstStyle/>
                    <a:p>
                      <a:pPr marL="0" lvl="0" indent="0" algn="ctr" rtl="0">
                        <a:spcBef>
                          <a:spcPts val="0"/>
                        </a:spcBef>
                        <a:spcAft>
                          <a:spcPts val="0"/>
                        </a:spcAft>
                        <a:buNone/>
                      </a:pPr>
                      <a:r>
                        <a:rPr lang="en-GB" sz="1200"/>
                        <a:t>7</a:t>
                      </a:r>
                      <a:endParaRPr sz="1200"/>
                    </a:p>
                  </a:txBody>
                  <a:tcPr marL="91425" marR="91425" marT="91425" marB="91425"/>
                </a:tc>
                <a:tc>
                  <a:txBody>
                    <a:bodyPr/>
                    <a:lstStyle/>
                    <a:p>
                      <a:pPr marL="0" lvl="0" indent="0" algn="l" rtl="0">
                        <a:spcBef>
                          <a:spcPts val="0"/>
                        </a:spcBef>
                        <a:spcAft>
                          <a:spcPts val="0"/>
                        </a:spcAft>
                        <a:buNone/>
                      </a:pPr>
                      <a:r>
                        <a:rPr lang="en-GB" sz="1200"/>
                        <a:t>Future Work</a:t>
                      </a:r>
                      <a:endParaRPr sz="1200"/>
                    </a:p>
                  </a:txBody>
                  <a:tcPr marL="91425" marR="91425" marT="91425" marB="91425"/>
                </a:tc>
                <a:tc>
                  <a:txBody>
                    <a:bodyPr/>
                    <a:lstStyle/>
                    <a:p>
                      <a:pPr marL="0" lvl="0" indent="0" algn="ctr" rtl="0">
                        <a:spcBef>
                          <a:spcPts val="0"/>
                        </a:spcBef>
                        <a:spcAft>
                          <a:spcPts val="0"/>
                        </a:spcAft>
                        <a:buNone/>
                      </a:pPr>
                      <a:r>
                        <a:rPr lang="en-GB" sz="1200"/>
                        <a:t>20</a:t>
                      </a:r>
                      <a:endParaRPr sz="1200"/>
                    </a:p>
                  </a:txBody>
                  <a:tcPr marL="91425" marR="91425" marT="91425" marB="91425"/>
                </a:tc>
                <a:extLst>
                  <a:ext uri="{0D108BD9-81ED-4DB2-BD59-A6C34878D82A}">
                    <a16:rowId xmlns:a16="http://schemas.microsoft.com/office/drawing/2014/main" val="10007"/>
                  </a:ext>
                </a:extLst>
              </a:tr>
              <a:tr h="365725">
                <a:tc>
                  <a:txBody>
                    <a:bodyPr/>
                    <a:lstStyle/>
                    <a:p>
                      <a:pPr marL="0" lvl="0" indent="0" algn="ctr" rtl="0">
                        <a:spcBef>
                          <a:spcPts val="0"/>
                        </a:spcBef>
                        <a:spcAft>
                          <a:spcPts val="0"/>
                        </a:spcAft>
                        <a:buNone/>
                      </a:pPr>
                      <a:r>
                        <a:rPr lang="en-GB" sz="1200"/>
                        <a:t>8</a:t>
                      </a:r>
                      <a:endParaRPr sz="1200"/>
                    </a:p>
                  </a:txBody>
                  <a:tcPr marL="91425" marR="91425" marT="91425" marB="91425"/>
                </a:tc>
                <a:tc>
                  <a:txBody>
                    <a:bodyPr/>
                    <a:lstStyle/>
                    <a:p>
                      <a:pPr marL="0" lvl="0" indent="0" algn="l" rtl="0">
                        <a:spcBef>
                          <a:spcPts val="0"/>
                        </a:spcBef>
                        <a:spcAft>
                          <a:spcPts val="0"/>
                        </a:spcAft>
                        <a:buNone/>
                      </a:pPr>
                      <a:r>
                        <a:rPr lang="en-GB" sz="1200"/>
                        <a:t>References</a:t>
                      </a:r>
                      <a:endParaRPr sz="1200"/>
                    </a:p>
                  </a:txBody>
                  <a:tcPr marL="91425" marR="91425" marT="91425" marB="91425"/>
                </a:tc>
                <a:tc>
                  <a:txBody>
                    <a:bodyPr/>
                    <a:lstStyle/>
                    <a:p>
                      <a:pPr marL="0" lvl="0" indent="0" algn="ctr" rtl="0">
                        <a:spcBef>
                          <a:spcPts val="0"/>
                        </a:spcBef>
                        <a:spcAft>
                          <a:spcPts val="0"/>
                        </a:spcAft>
                        <a:buNone/>
                      </a:pPr>
                      <a:r>
                        <a:rPr lang="en-GB" sz="1200"/>
                        <a:t>21</a:t>
                      </a:r>
                      <a:endParaRPr sz="120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p>
        </p:txBody>
      </p:sp>
      <p:sp>
        <p:nvSpPr>
          <p:cNvPr id="104" name="Google Shape;104;p15"/>
          <p:cNvSpPr txBox="1">
            <a:spLocks noGrp="1"/>
          </p:cNvSpPr>
          <p:nvPr>
            <p:ph type="body" idx="1"/>
          </p:nvPr>
        </p:nvSpPr>
        <p:spPr>
          <a:xfrm>
            <a:off x="311700" y="1312190"/>
            <a:ext cx="8520600" cy="3339000"/>
          </a:xfrm>
          <a:prstGeom prst="rect">
            <a:avLst/>
          </a:prstGeom>
        </p:spPr>
        <p:txBody>
          <a:bodyPr spcFirstLastPara="1" wrap="square" lIns="91425" tIns="91425" rIns="91425" bIns="91425" anchor="t" anchorCtr="0">
            <a:noAutofit/>
          </a:bodyPr>
          <a:lstStyle/>
          <a:p>
            <a:pPr marL="457200" lvl="0" indent="-317500" algn="l" rtl="0">
              <a:lnSpc>
                <a:spcPct val="130000"/>
              </a:lnSpc>
              <a:spcBef>
                <a:spcPts val="0"/>
              </a:spcBef>
              <a:spcAft>
                <a:spcPts val="0"/>
              </a:spcAft>
              <a:buSzPts val="1400"/>
              <a:buChar char="●"/>
            </a:pPr>
            <a:r>
              <a:rPr lang="en-GB" sz="1400" dirty="0"/>
              <a:t>In developing countries  like India,  the rapid  increase in population  and  economic  upswing  in  cities  have  led  to increased air pollution which has a direct impact  on  human health  . </a:t>
            </a:r>
            <a:endParaRPr sz="1400" dirty="0"/>
          </a:p>
          <a:p>
            <a:pPr marL="457200" lvl="0" indent="-317500" algn="l" rtl="0">
              <a:lnSpc>
                <a:spcPct val="130000"/>
              </a:lnSpc>
              <a:spcBef>
                <a:spcPts val="0"/>
              </a:spcBef>
              <a:spcAft>
                <a:spcPts val="0"/>
              </a:spcAft>
              <a:buSzPts val="1400"/>
              <a:buChar char="●"/>
            </a:pPr>
            <a:r>
              <a:rPr lang="en-GB" sz="1400" dirty="0"/>
              <a:t>Accurate forecasting helps people plan ahead, decreasing the effects on health and the costs associated. </a:t>
            </a:r>
            <a:endParaRPr sz="1400" dirty="0"/>
          </a:p>
          <a:p>
            <a:pPr marL="457200" lvl="0" indent="-317500" algn="l" rtl="0">
              <a:lnSpc>
                <a:spcPct val="130000"/>
              </a:lnSpc>
              <a:spcBef>
                <a:spcPts val="0"/>
              </a:spcBef>
              <a:spcAft>
                <a:spcPts val="0"/>
              </a:spcAft>
              <a:buSzPts val="1400"/>
              <a:buChar char="●"/>
            </a:pPr>
            <a:r>
              <a:rPr lang="en-GB" sz="1400" dirty="0"/>
              <a:t>Machine learning algorithms can help in predicting the AQI. Linear regression, LASSO regression, ridge regression and  Random Forest  for regression were used to forecast the AQI.</a:t>
            </a:r>
            <a:endParaRPr sz="1400" dirty="0"/>
          </a:p>
          <a:p>
            <a:pPr marL="457200" lvl="0" indent="-317500" algn="l" rtl="0">
              <a:lnSpc>
                <a:spcPct val="130000"/>
              </a:lnSpc>
              <a:spcBef>
                <a:spcPts val="0"/>
              </a:spcBef>
              <a:spcAft>
                <a:spcPts val="0"/>
              </a:spcAft>
              <a:buSzPts val="1400"/>
              <a:buChar char="●"/>
            </a:pPr>
            <a:r>
              <a:rPr lang="en-GB" sz="1400" dirty="0"/>
              <a:t>Classification Algorithms such as Logistic Regression, Random Forest Classifier, KNN, Weighted KNN, Ridge Classification, AdaBoost Classifier and XGBoost Classifier are used on the dataset. Almost all of the models have performed extremely well, the results have been shown later.</a:t>
            </a:r>
            <a:endParaRPr sz="2200" dirty="0"/>
          </a:p>
        </p:txBody>
      </p:sp>
      <p:sp>
        <p:nvSpPr>
          <p:cNvPr id="105" name="Google Shape;105;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p>
        </p:txBody>
      </p:sp>
      <p:sp>
        <p:nvSpPr>
          <p:cNvPr id="111" name="Google Shape;111;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SzPts val="1400"/>
              <a:buChar char="●"/>
            </a:pPr>
            <a:r>
              <a:rPr lang="en-GB" sz="1400"/>
              <a:t>The ever-increasing population all over the world is now a major concern to each and every government in the World. The increasing population brings in pollution as well.</a:t>
            </a:r>
            <a:endParaRPr sz="1400"/>
          </a:p>
          <a:p>
            <a:pPr marL="457200" lvl="0" indent="-317500" algn="l" rtl="0">
              <a:lnSpc>
                <a:spcPct val="150000"/>
              </a:lnSpc>
              <a:spcBef>
                <a:spcPts val="0"/>
              </a:spcBef>
              <a:spcAft>
                <a:spcPts val="0"/>
              </a:spcAft>
              <a:buSzPts val="1400"/>
              <a:buChar char="●"/>
            </a:pPr>
            <a:r>
              <a:rPr lang="en-GB" sz="1400"/>
              <a:t>The problem that we are dealing with right now is to know which state is contributing to the maximum pollution, so that an effective plan to countermeasure can be created.</a:t>
            </a:r>
            <a:endParaRPr sz="1400"/>
          </a:p>
          <a:p>
            <a:pPr marL="457200" lvl="0" indent="-317500" algn="l" rtl="0">
              <a:lnSpc>
                <a:spcPct val="150000"/>
              </a:lnSpc>
              <a:spcBef>
                <a:spcPts val="0"/>
              </a:spcBef>
              <a:spcAft>
                <a:spcPts val="0"/>
              </a:spcAft>
              <a:buSzPts val="1400"/>
              <a:buChar char="●"/>
            </a:pPr>
            <a:r>
              <a:rPr lang="en-GB" sz="1400"/>
              <a:t>Thus in our project we have gathered a dataset which contains the measurements of all the harmful pollutants that contribute to the pollution that are listed statewise.</a:t>
            </a:r>
            <a:endParaRPr sz="1400"/>
          </a:p>
          <a:p>
            <a:pPr marL="457200" lvl="0" indent="-317500" algn="l" rtl="0">
              <a:lnSpc>
                <a:spcPct val="150000"/>
              </a:lnSpc>
              <a:spcBef>
                <a:spcPts val="0"/>
              </a:spcBef>
              <a:spcAft>
                <a:spcPts val="0"/>
              </a:spcAft>
              <a:buSzPts val="1400"/>
              <a:buChar char="●"/>
            </a:pPr>
            <a:r>
              <a:rPr lang="en-GB" sz="1400"/>
              <a:t>We are trying to predict the value of the air quality index and the air quality index range based on the measurements.</a:t>
            </a:r>
            <a:endParaRPr sz="1400"/>
          </a:p>
        </p:txBody>
      </p:sp>
      <p:sp>
        <p:nvSpPr>
          <p:cNvPr id="112" name="Google Shape;112;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RESEARCH OBJECTIVES</a:t>
            </a:r>
          </a:p>
        </p:txBody>
      </p:sp>
      <p:sp>
        <p:nvSpPr>
          <p:cNvPr id="118" name="Google Shape;118;p17"/>
          <p:cNvSpPr txBox="1">
            <a:spLocks noGrp="1"/>
          </p:cNvSpPr>
          <p:nvPr>
            <p:ph type="body" idx="1"/>
          </p:nvPr>
        </p:nvSpPr>
        <p:spPr>
          <a:xfrm>
            <a:off x="387600" y="1573725"/>
            <a:ext cx="85206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Through our project we aim to find the Air Quality Index (AQI) Range state wise based on the amount of pollutants that affect the air whose values are present in the dataset.</a:t>
            </a:r>
            <a:endParaRPr sz="1400"/>
          </a:p>
          <a:p>
            <a:pPr marL="457200" lvl="0" indent="-317500" algn="l" rtl="0">
              <a:spcBef>
                <a:spcPts val="0"/>
              </a:spcBef>
              <a:spcAft>
                <a:spcPts val="0"/>
              </a:spcAft>
              <a:buSzPts val="1400"/>
              <a:buChar char="●"/>
            </a:pPr>
            <a:r>
              <a:rPr lang="en-GB" sz="1400"/>
              <a:t>From the range, we can find the states that are contributing majorly towards the lower air quality.</a:t>
            </a:r>
            <a:endParaRPr sz="1400"/>
          </a:p>
          <a:p>
            <a:pPr marL="457200" lvl="0" indent="-317500" algn="l" rtl="0">
              <a:spcBef>
                <a:spcPts val="0"/>
              </a:spcBef>
              <a:spcAft>
                <a:spcPts val="0"/>
              </a:spcAft>
              <a:buSzPts val="1400"/>
              <a:buChar char="●"/>
            </a:pPr>
            <a:r>
              <a:rPr lang="en-GB" sz="1400"/>
              <a:t>From the arrived conclusion, systematic steps can be taken to give more importance where it is required. This helps to effectively reduce the pollution levels nationwide. </a:t>
            </a:r>
            <a:endParaRPr sz="1400"/>
          </a:p>
          <a:p>
            <a:pPr marL="457200" lvl="0" indent="-317500" algn="l" rtl="0">
              <a:lnSpc>
                <a:spcPct val="150000"/>
              </a:lnSpc>
              <a:spcBef>
                <a:spcPts val="0"/>
              </a:spcBef>
              <a:spcAft>
                <a:spcPts val="0"/>
              </a:spcAft>
              <a:buSzPts val="1400"/>
              <a:buChar char="●"/>
            </a:pPr>
            <a:r>
              <a:rPr lang="en-GB" sz="1400"/>
              <a:t>In this project we also predict the value of the air quality index and the air quality index range based on the measurements using multiple machine learning models.</a:t>
            </a:r>
            <a:endParaRPr sz="1600"/>
          </a:p>
        </p:txBody>
      </p:sp>
      <p:sp>
        <p:nvSpPr>
          <p:cNvPr id="119" name="Google Shape;119;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PROPOSED SYSTEM</a:t>
            </a:r>
          </a:p>
        </p:txBody>
      </p:sp>
      <p:sp>
        <p:nvSpPr>
          <p:cNvPr id="125" name="Google Shape;125;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p>
        </p:txBody>
      </p:sp>
      <p:sp>
        <p:nvSpPr>
          <p:cNvPr id="131" name="Google Shape;131;p19"/>
          <p:cNvSpPr txBox="1">
            <a:spLocks noGrp="1"/>
          </p:cNvSpPr>
          <p:nvPr>
            <p:ph type="body" idx="1"/>
          </p:nvPr>
        </p:nvSpPr>
        <p:spPr>
          <a:xfrm>
            <a:off x="311700" y="1083825"/>
            <a:ext cx="8520600" cy="3339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Font typeface="Arial" panose="020B0604020202020204"/>
              <a:buAutoNum type="arabicPeriod"/>
            </a:pPr>
            <a:r>
              <a:rPr lang="en-GB" sz="1400" dirty="0">
                <a:latin typeface="Arial" panose="020B0604020202020204"/>
                <a:ea typeface="Arial" panose="020B0604020202020204"/>
                <a:cs typeface="Arial" panose="020B0604020202020204"/>
                <a:sym typeface="Arial" panose="020B0604020202020204"/>
              </a:rPr>
              <a:t> Retrieve the dataset from Kaggle and import it into RStudio.</a:t>
            </a:r>
            <a:endParaRPr sz="1400" dirty="0">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SzPts val="1400"/>
              <a:buFont typeface="Arial" panose="020B0604020202020204"/>
              <a:buAutoNum type="arabicPeriod"/>
            </a:pPr>
            <a:r>
              <a:rPr lang="en-GB" sz="1400" dirty="0">
                <a:latin typeface="Arial" panose="020B0604020202020204"/>
                <a:ea typeface="Arial" panose="020B0604020202020204"/>
                <a:cs typeface="Arial" panose="020B0604020202020204"/>
                <a:sym typeface="Arial" panose="020B0604020202020204"/>
              </a:rPr>
              <a:t>Do Data Visualization and Preprocessing of unprocessed data in R.</a:t>
            </a:r>
            <a:endParaRPr sz="1400" dirty="0">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SzPts val="1400"/>
              <a:buFont typeface="Arial" panose="020B0604020202020204"/>
              <a:buAutoNum type="arabicPeriod"/>
            </a:pPr>
            <a:r>
              <a:rPr lang="en-GB" sz="1400" dirty="0">
                <a:latin typeface="Arial" panose="020B0604020202020204"/>
                <a:ea typeface="Arial" panose="020B0604020202020204"/>
                <a:cs typeface="Arial" panose="020B0604020202020204"/>
                <a:sym typeface="Arial" panose="020B0604020202020204"/>
              </a:rPr>
              <a:t>Export the Preprocessed data in a csv file and then onto Jupyter notebook.</a:t>
            </a:r>
            <a:endParaRPr sz="1400" dirty="0">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SzPts val="1400"/>
              <a:buFont typeface="Arial" panose="020B0604020202020204"/>
              <a:buAutoNum type="arabicPeriod"/>
            </a:pPr>
            <a:r>
              <a:rPr lang="en-GB" sz="1400" dirty="0">
                <a:latin typeface="Arial" panose="020B0604020202020204"/>
                <a:ea typeface="Arial" panose="020B0604020202020204"/>
                <a:cs typeface="Arial" panose="020B0604020202020204"/>
                <a:sym typeface="Arial" panose="020B0604020202020204"/>
              </a:rPr>
              <a:t>Construct various Machine Learning models and evaluate the predictions for predicting AQI. (Regression)</a:t>
            </a:r>
            <a:r>
              <a:rPr lang="en-US" altLang="en-GB" sz="1400" dirty="0">
                <a:latin typeface="Arial" panose="020B0604020202020204"/>
                <a:ea typeface="Arial" panose="020B0604020202020204"/>
                <a:cs typeface="Arial" panose="020B0604020202020204"/>
                <a:sym typeface="Arial" panose="020B0604020202020204"/>
              </a:rPr>
              <a:t> and </a:t>
            </a:r>
            <a:r>
              <a:rPr lang="en-GB" sz="1400" dirty="0">
                <a:latin typeface="Arial" panose="020B0604020202020204"/>
                <a:ea typeface="Arial" panose="020B0604020202020204"/>
                <a:cs typeface="Arial" panose="020B0604020202020204"/>
                <a:sym typeface="Arial" panose="020B0604020202020204"/>
              </a:rPr>
              <a:t>AQI Range(Classification)</a:t>
            </a:r>
            <a:r>
              <a:rPr lang="en-US" altLang="en-GB" sz="1400" dirty="0">
                <a:latin typeface="Arial" panose="020B0604020202020204"/>
                <a:ea typeface="Arial" panose="020B0604020202020204"/>
                <a:cs typeface="Arial" panose="020B0604020202020204"/>
                <a:sym typeface="Arial" panose="020B0604020202020204"/>
              </a:rPr>
              <a:t>.</a:t>
            </a:r>
            <a:endParaRPr sz="1400" dirty="0">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SzPts val="1400"/>
              <a:buFont typeface="Arial" panose="020B0604020202020204"/>
              <a:buAutoNum type="arabicPeriod"/>
            </a:pPr>
            <a:r>
              <a:rPr lang="en-GB" sz="1400" dirty="0">
                <a:latin typeface="Arial" panose="020B0604020202020204"/>
                <a:ea typeface="Arial" panose="020B0604020202020204"/>
                <a:cs typeface="Arial" panose="020B0604020202020204"/>
                <a:sym typeface="Arial" panose="020B0604020202020204"/>
              </a:rPr>
              <a:t>Construct various </a:t>
            </a:r>
            <a:r>
              <a:rPr lang="en-US" altLang="en-GB" sz="1400" dirty="0">
                <a:latin typeface="Arial" panose="020B0604020202020204"/>
                <a:ea typeface="Arial" panose="020B0604020202020204"/>
                <a:cs typeface="Arial" panose="020B0604020202020204"/>
                <a:sym typeface="Arial" panose="020B0604020202020204"/>
              </a:rPr>
              <a:t>Deep</a:t>
            </a:r>
            <a:r>
              <a:rPr lang="en-GB" sz="1400" dirty="0">
                <a:latin typeface="Arial" panose="020B0604020202020204"/>
                <a:ea typeface="Arial" panose="020B0604020202020204"/>
                <a:cs typeface="Arial" panose="020B0604020202020204"/>
                <a:sym typeface="Arial" panose="020B0604020202020204"/>
              </a:rPr>
              <a:t> Learning models and evaluate the predictions for predicting</a:t>
            </a:r>
            <a:r>
              <a:rPr lang="en-US" altLang="en-GB" sz="1400" dirty="0">
                <a:latin typeface="Arial" panose="020B0604020202020204"/>
                <a:ea typeface="Arial" panose="020B0604020202020204"/>
                <a:cs typeface="Arial" panose="020B0604020202020204"/>
                <a:sym typeface="Arial" panose="020B0604020202020204"/>
              </a:rPr>
              <a:t> theAQI,</a:t>
            </a:r>
            <a:r>
              <a:rPr lang="en-GB" sz="1400" dirty="0">
                <a:latin typeface="Arial" panose="020B0604020202020204"/>
                <a:ea typeface="Arial" panose="020B0604020202020204"/>
                <a:cs typeface="Arial" panose="020B0604020202020204"/>
                <a:sym typeface="Arial" panose="020B0604020202020204"/>
              </a:rPr>
              <a:t> Use Artificial Neural Networks and create a sequential model using various Layers like Dense Layers and Dropout Layers.</a:t>
            </a:r>
            <a:endParaRPr sz="1400" dirty="0"/>
          </a:p>
        </p:txBody>
      </p:sp>
      <p:sp>
        <p:nvSpPr>
          <p:cNvPr id="132" name="Google Shape;132;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197400" y="104380"/>
            <a:ext cx="8520600" cy="607800"/>
          </a:xfrm>
          <a:prstGeom prst="rect">
            <a:avLst/>
          </a:prstGeom>
        </p:spPr>
        <p:txBody>
          <a:bodyPr spcFirstLastPara="1" wrap="square" lIns="91425" tIns="91425" rIns="91425" bIns="91425" anchor="t" anchorCtr="0"/>
          <a:lstStyle/>
          <a:p>
            <a:pPr marL="0" lvl="0" indent="0" algn="l" rtl="0">
              <a:spcBef>
                <a:spcPts val="0"/>
              </a:spcBef>
              <a:spcAft>
                <a:spcPts val="0"/>
              </a:spcAft>
              <a:buNone/>
            </a:pPr>
            <a:r>
              <a:rPr lang="en-GB" sz="2400"/>
              <a:t>DIAGRAM</a:t>
            </a:r>
          </a:p>
        </p:txBody>
      </p:sp>
      <p:sp>
        <p:nvSpPr>
          <p:cNvPr id="138" name="Google Shape;138;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lang="en-GB"/>
          </a:p>
        </p:txBody>
      </p:sp>
      <p:pic>
        <p:nvPicPr>
          <p:cNvPr id="101" name="Picture 100"/>
          <p:cNvPicPr/>
          <p:nvPr/>
        </p:nvPicPr>
        <p:blipFill>
          <a:blip r:embed="rId3"/>
          <a:stretch>
            <a:fillRect/>
          </a:stretch>
        </p:blipFill>
        <p:spPr>
          <a:xfrm>
            <a:off x="1273175" y="551815"/>
            <a:ext cx="5234305" cy="42449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MODULES (LIST)</a:t>
            </a:r>
          </a:p>
        </p:txBody>
      </p:sp>
      <p:sp>
        <p:nvSpPr>
          <p:cNvPr id="145" name="Google Shape;145;p21"/>
          <p:cNvSpPr txBox="1">
            <a:spLocks noGrp="1"/>
          </p:cNvSpPr>
          <p:nvPr>
            <p:ph type="body" idx="1"/>
          </p:nvPr>
        </p:nvSpPr>
        <p:spPr>
          <a:xfrm>
            <a:off x="311785" y="1017905"/>
            <a:ext cx="4581525" cy="3338830"/>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SzPts val="1400"/>
            </a:pPr>
            <a:r>
              <a:rPr lang="en-GB" sz="1400"/>
              <a:t>Linear Regression</a:t>
            </a:r>
            <a:endParaRPr sz="1400"/>
          </a:p>
          <a:p>
            <a:pPr marL="457200" lvl="0" indent="-317500" algn="l" rtl="0">
              <a:spcBef>
                <a:spcPts val="0"/>
              </a:spcBef>
              <a:spcAft>
                <a:spcPts val="0"/>
              </a:spcAft>
              <a:buSzPts val="1400"/>
              <a:buChar char="●"/>
            </a:pPr>
            <a:r>
              <a:rPr lang="en-GB" sz="1400"/>
              <a:t>Random Forest Regressor</a:t>
            </a:r>
            <a:endParaRPr sz="1400"/>
          </a:p>
          <a:p>
            <a:pPr marL="457200" lvl="0" indent="-317500" algn="l" rtl="0">
              <a:spcBef>
                <a:spcPts val="0"/>
              </a:spcBef>
              <a:spcAft>
                <a:spcPts val="0"/>
              </a:spcAft>
              <a:buSzPts val="1400"/>
              <a:buChar char="●"/>
            </a:pPr>
            <a:r>
              <a:rPr lang="en-GB" sz="1400"/>
              <a:t>ANN </a:t>
            </a:r>
            <a:endParaRPr sz="1400"/>
          </a:p>
          <a:p>
            <a:pPr marL="457200" lvl="0" indent="-317500" algn="l" rtl="0">
              <a:spcBef>
                <a:spcPts val="0"/>
              </a:spcBef>
              <a:spcAft>
                <a:spcPts val="0"/>
              </a:spcAft>
              <a:buSzPts val="1400"/>
              <a:buChar char="●"/>
            </a:pPr>
            <a:r>
              <a:rPr lang="en-GB" sz="1400"/>
              <a:t>ANN (Classification)</a:t>
            </a:r>
            <a:endParaRPr sz="1400"/>
          </a:p>
          <a:p>
            <a:pPr marL="457200" lvl="0" indent="-317500" algn="l" rtl="0">
              <a:spcBef>
                <a:spcPts val="0"/>
              </a:spcBef>
              <a:spcAft>
                <a:spcPts val="0"/>
              </a:spcAft>
              <a:buSzPts val="1400"/>
              <a:buChar char="●"/>
            </a:pPr>
            <a:r>
              <a:rPr lang="en-GB" sz="1400"/>
              <a:t>Ridge Regression</a:t>
            </a:r>
            <a:endParaRPr sz="1400"/>
          </a:p>
          <a:p>
            <a:pPr marL="457200" lvl="0" indent="-317500" algn="l" rtl="0">
              <a:spcBef>
                <a:spcPts val="0"/>
              </a:spcBef>
              <a:spcAft>
                <a:spcPts val="0"/>
              </a:spcAft>
              <a:buSzPts val="1400"/>
              <a:buChar char="●"/>
            </a:pPr>
            <a:r>
              <a:rPr lang="en-GB" sz="1400"/>
              <a:t>Ridge </a:t>
            </a:r>
            <a:r>
              <a:rPr lang="en-US" altLang="en-GB" sz="1400"/>
              <a:t>Classification</a:t>
            </a:r>
            <a:endParaRPr sz="1400"/>
          </a:p>
          <a:p>
            <a:pPr marL="457200" lvl="0" indent="-317500" algn="l" rtl="0">
              <a:spcBef>
                <a:spcPts val="0"/>
              </a:spcBef>
              <a:spcAft>
                <a:spcPts val="0"/>
              </a:spcAft>
              <a:buSzPts val="1400"/>
              <a:buChar char="●"/>
            </a:pPr>
            <a:r>
              <a:rPr lang="en-GB" sz="1400"/>
              <a:t>Logistic Regression</a:t>
            </a:r>
            <a:endParaRPr sz="1400"/>
          </a:p>
          <a:p>
            <a:pPr marL="457200" lvl="0" indent="-317500" algn="l" rtl="0">
              <a:spcBef>
                <a:spcPts val="0"/>
              </a:spcBef>
              <a:spcAft>
                <a:spcPts val="0"/>
              </a:spcAft>
              <a:buSzPts val="1400"/>
              <a:buChar char="●"/>
            </a:pPr>
            <a:r>
              <a:rPr lang="en-GB" sz="1400"/>
              <a:t>Random Forest Classifier</a:t>
            </a:r>
            <a:endParaRPr sz="1400"/>
          </a:p>
          <a:p>
            <a:pPr marL="457200" lvl="0" indent="-317500" algn="l" rtl="0">
              <a:spcBef>
                <a:spcPts val="0"/>
              </a:spcBef>
              <a:spcAft>
                <a:spcPts val="0"/>
              </a:spcAft>
              <a:buSzPts val="1400"/>
              <a:buChar char="●"/>
            </a:pPr>
            <a:r>
              <a:rPr lang="en-GB" sz="1400"/>
              <a:t>KNN</a:t>
            </a:r>
            <a:endParaRPr sz="1400"/>
          </a:p>
          <a:p>
            <a:pPr marL="457200" lvl="0" indent="-317500" algn="l" rtl="0">
              <a:spcBef>
                <a:spcPts val="0"/>
              </a:spcBef>
              <a:spcAft>
                <a:spcPts val="0"/>
              </a:spcAft>
              <a:buSzPts val="1400"/>
              <a:buChar char="●"/>
            </a:pPr>
            <a:r>
              <a:rPr lang="en-GB" sz="1400"/>
              <a:t>Weighted KNN</a:t>
            </a:r>
            <a:endParaRPr sz="1400"/>
          </a:p>
          <a:p>
            <a:pPr marL="457200" lvl="0" indent="-317500" algn="l" rtl="0">
              <a:spcBef>
                <a:spcPts val="0"/>
              </a:spcBef>
              <a:spcAft>
                <a:spcPts val="0"/>
              </a:spcAft>
              <a:buSzPts val="1400"/>
              <a:buChar char="●"/>
            </a:pPr>
            <a:r>
              <a:rPr lang="en-GB" sz="1400"/>
              <a:t>AdaBoost Classifier</a:t>
            </a:r>
            <a:endParaRPr sz="1400"/>
          </a:p>
          <a:p>
            <a:pPr marL="457200" lvl="0" indent="-317500" algn="l" rtl="0">
              <a:spcBef>
                <a:spcPts val="0"/>
              </a:spcBef>
              <a:spcAft>
                <a:spcPts val="0"/>
              </a:spcAft>
              <a:buSzPts val="1400"/>
              <a:buChar char="●"/>
            </a:pPr>
            <a:r>
              <a:rPr lang="en-GB" sz="1400"/>
              <a:t>XGBoost Classifier</a:t>
            </a:r>
          </a:p>
          <a:p>
            <a:pPr marL="139700" lvl="0" indent="0" algn="l" rtl="0">
              <a:spcBef>
                <a:spcPts val="0"/>
              </a:spcBef>
              <a:spcAft>
                <a:spcPts val="0"/>
              </a:spcAft>
              <a:buSzPts val="1400"/>
              <a:buNone/>
            </a:pPr>
            <a:endParaRPr sz="1400"/>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lang="en-GB"/>
          </a:p>
        </p:txBody>
      </p:sp>
      <p:sp>
        <p:nvSpPr>
          <p:cNvPr id="2" name="Google Shape;145;p21"/>
          <p:cNvSpPr txBox="1">
            <a:spLocks noGrp="1"/>
          </p:cNvSpPr>
          <p:nvPr/>
        </p:nvSpPr>
        <p:spPr>
          <a:xfrm>
            <a:off x="4176395" y="949325"/>
            <a:ext cx="4581525" cy="33388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0"/>
              </a:spcBef>
              <a:spcAft>
                <a:spcPts val="0"/>
              </a:spcAft>
              <a:buClr>
                <a:schemeClr val="dk2"/>
              </a:buClr>
              <a:buSzPts val="14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457200" lvl="0" indent="-317500" algn="l" rtl="0">
              <a:spcBef>
                <a:spcPts val="0"/>
              </a:spcBef>
              <a:spcAft>
                <a:spcPts val="0"/>
              </a:spcAft>
              <a:buSzPts val="1400"/>
              <a:buChar char="●"/>
            </a:pPr>
            <a:r>
              <a:rPr lang="en-US" altLang="en-GB" sz="1400"/>
              <a:t>MLP</a:t>
            </a:r>
          </a:p>
          <a:p>
            <a:pPr marL="457200" lvl="0" indent="-317500" algn="l" rtl="0">
              <a:spcBef>
                <a:spcPts val="0"/>
              </a:spcBef>
              <a:spcAft>
                <a:spcPts val="0"/>
              </a:spcAft>
              <a:buSzPts val="1400"/>
              <a:buChar char="●"/>
            </a:pPr>
            <a:r>
              <a:rPr lang="en-US" altLang="en-GB" sz="1400"/>
              <a:t>RNN</a:t>
            </a:r>
          </a:p>
          <a:p>
            <a:pPr marL="457200" lvl="0" indent="-317500" algn="l" rtl="0">
              <a:spcBef>
                <a:spcPts val="0"/>
              </a:spcBef>
              <a:spcAft>
                <a:spcPts val="0"/>
              </a:spcAft>
              <a:buSzPts val="1400"/>
              <a:buChar char="●"/>
            </a:pPr>
            <a:r>
              <a:rPr lang="en-US" sz="1400"/>
              <a:t>A new ensembled model using Random Forest, Ridge, KNN, and XGBoost Regression models.</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On-screen Show (16:9)</PresentationFormat>
  <Paragraphs>130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Geometric</vt:lpstr>
      <vt:lpstr> INDIA AIR QUALITY INDEX</vt:lpstr>
      <vt:lpstr>OUTLINE</vt:lpstr>
      <vt:lpstr>INTRODUCTION</vt:lpstr>
      <vt:lpstr>PROBLEM STATEMENT</vt:lpstr>
      <vt:lpstr>RESEARCH OBJECTIVES</vt:lpstr>
      <vt:lpstr>PROPOSED SYSTEM</vt:lpstr>
      <vt:lpstr>INTRODUCTION</vt:lpstr>
      <vt:lpstr>DIAGRAM</vt:lpstr>
      <vt:lpstr>MODULES (LIST)</vt:lpstr>
      <vt:lpstr>RESULTS AND DISCUSSION</vt:lpstr>
      <vt:lpstr>MODELS ACCURACY COMPARISON</vt:lpstr>
      <vt:lpstr>DISCUSSION</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AIR QUALITY INDEX</dc:title>
  <dc:creator>Aastha Bansal</dc:creator>
  <cp:lastModifiedBy>Aastha Bansal</cp:lastModifiedBy>
  <cp:revision>2</cp:revision>
  <dcterms:created xsi:type="dcterms:W3CDTF">2023-03-28T08:14:00Z</dcterms:created>
  <dcterms:modified xsi:type="dcterms:W3CDTF">2023-03-29T14:49:02Z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2FF31A4E8E0843C3AC25933C669EC233</vt:lpwstr>
  </property>
  <property fmtid="{D5CDD505-2E9C-101B-9397-08002B2CF9AE}" pid="3" name="KSOProductBuildVer">
    <vt:lpwstr>1033-11.2.0.11219</vt:lpwstr>
  </property>
</Properties>
</file>