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11.svg" ContentType="image/svg+xml"/>
  <Override PartName="/ppt/media/image1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1" r:id="rId8"/>
    <p:sldId id="260" r:id="rId9"/>
    <p:sldId id="262" r:id="rId10"/>
    <p:sldId id="263" r:id="rId11"/>
    <p:sldId id="264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3690" autoAdjust="0"/>
  </p:normalViewPr>
  <p:slideViewPr>
    <p:cSldViewPr snapToGrid="0">
      <p:cViewPr varScale="1">
        <p:scale>
          <a:sx n="58" d="100"/>
          <a:sy n="58" d="100"/>
        </p:scale>
        <p:origin x="7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5.svg"/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svg"/><Relationship Id="rId5" Type="http://schemas.openxmlformats.org/officeDocument/2006/relationships/image" Target="../media/image12.jpeg"/><Relationship Id="rId4" Type="http://schemas.openxmlformats.org/officeDocument/2006/relationships/image" Target="../media/image11.svg"/><Relationship Id="rId3" Type="http://schemas.openxmlformats.org/officeDocument/2006/relationships/image" Target="../media/image10.jpeg"/><Relationship Id="rId2" Type="http://schemas.openxmlformats.org/officeDocument/2006/relationships/image" Target="../media/image9.svg"/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5.svg"/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svg"/><Relationship Id="rId5" Type="http://schemas.openxmlformats.org/officeDocument/2006/relationships/image" Target="../media/image12.jpeg"/><Relationship Id="rId4" Type="http://schemas.openxmlformats.org/officeDocument/2006/relationships/image" Target="../media/image11.svg"/><Relationship Id="rId3" Type="http://schemas.openxmlformats.org/officeDocument/2006/relationships/image" Target="../media/image10.jpeg"/><Relationship Id="rId2" Type="http://schemas.openxmlformats.org/officeDocument/2006/relationships/image" Target="../media/image9.svg"/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BB09D-8638-400E-B604-FE9A258B111A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A56B68-6465-491C-8A40-3B8714D86E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Research Question:</a:t>
          </a:r>
          <a:br>
            <a:rPr lang="en-GB" dirty="0"/>
          </a:br>
          <a:r>
            <a:rPr lang="en-GB" dirty="0"/>
            <a:t>"How do classical machine learning models compare to pretrained deep learning models in classifying age groups based on facial features extracted from the UTKFace dataset?"</a:t>
          </a:r>
          <a:endParaRPr lang="en-US" dirty="0"/>
        </a:p>
      </dgm:t>
    </dgm:pt>
    <dgm:pt modelId="{FC0C05C6-614F-4E7F-950F-0234E2771BB5}" cxnId="{F043FC70-35B8-4A6F-85CA-FC05DBB9C7BD}" type="parTrans">
      <dgm:prSet/>
      <dgm:spPr/>
      <dgm:t>
        <a:bodyPr/>
        <a:lstStyle/>
        <a:p>
          <a:endParaRPr lang="en-US"/>
        </a:p>
      </dgm:t>
    </dgm:pt>
    <dgm:pt modelId="{0408B144-6E4D-40EB-829F-43B2705723ED}" cxnId="{F043FC70-35B8-4A6F-85CA-FC05DBB9C7BD}" type="sibTrans">
      <dgm:prSet/>
      <dgm:spPr/>
      <dgm:t>
        <a:bodyPr/>
        <a:lstStyle/>
        <a:p>
          <a:endParaRPr lang="en-US"/>
        </a:p>
      </dgm:t>
    </dgm:pt>
    <dgm:pt modelId="{D3082F3D-6954-41C0-A421-DEC0CB5034F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Hypothesis: </a:t>
          </a:r>
        </a:p>
        <a:p>
          <a:pPr>
            <a:lnSpc>
              <a:spcPct val="100000"/>
            </a:lnSpc>
          </a:pPr>
          <a:r>
            <a:rPr lang="en-GB" dirty="0"/>
            <a:t>Pretrained deep learning models will perform better due to their ability to capture complex patterns in image data.</a:t>
          </a:r>
          <a:endParaRPr lang="en-US" dirty="0"/>
        </a:p>
      </dgm:t>
    </dgm:pt>
    <dgm:pt modelId="{404E05BE-8CE4-4FBC-B743-B02DF23C1733}" cxnId="{C18F6569-47D8-4589-A4D1-F6D89DA55304}" type="parTrans">
      <dgm:prSet/>
      <dgm:spPr/>
      <dgm:t>
        <a:bodyPr/>
        <a:lstStyle/>
        <a:p>
          <a:endParaRPr lang="en-US"/>
        </a:p>
      </dgm:t>
    </dgm:pt>
    <dgm:pt modelId="{B61DDB07-6A37-465E-942B-D1122CB39C9C}" cxnId="{C18F6569-47D8-4589-A4D1-F6D89DA55304}" type="sibTrans">
      <dgm:prSet/>
      <dgm:spPr/>
      <dgm:t>
        <a:bodyPr/>
        <a:lstStyle/>
        <a:p>
          <a:endParaRPr lang="en-US"/>
        </a:p>
      </dgm:t>
    </dgm:pt>
    <dgm:pt modelId="{0148215F-54C1-42C8-A965-9997CA2F8ECB}" type="pres">
      <dgm:prSet presAssocID="{081BB09D-8638-400E-B604-FE9A258B111A}" presName="root" presStyleCnt="0">
        <dgm:presLayoutVars>
          <dgm:dir/>
          <dgm:resizeHandles val="exact"/>
        </dgm:presLayoutVars>
      </dgm:prSet>
      <dgm:spPr/>
    </dgm:pt>
    <dgm:pt modelId="{89E8B24E-542A-48AA-8799-096CD3910BB0}" type="pres">
      <dgm:prSet presAssocID="{F3A56B68-6465-491C-8A40-3B8714D86E78}" presName="compNode" presStyleCnt="0"/>
      <dgm:spPr/>
    </dgm:pt>
    <dgm:pt modelId="{AFF32852-27F4-4EB9-AB76-AF45EE51C9ED}" type="pres">
      <dgm:prSet presAssocID="{F3A56B68-6465-491C-8A40-3B8714D86E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38217F2B-D8A9-4A75-97B1-CA42691CDB0F}" type="pres">
      <dgm:prSet presAssocID="{F3A56B68-6465-491C-8A40-3B8714D86E78}" presName="spaceRect" presStyleCnt="0"/>
      <dgm:spPr/>
    </dgm:pt>
    <dgm:pt modelId="{BA0E0BAC-063E-478D-A4C8-08C3A86FA675}" type="pres">
      <dgm:prSet presAssocID="{F3A56B68-6465-491C-8A40-3B8714D86E78}" presName="textRect" presStyleLbl="revTx" presStyleIdx="0" presStyleCnt="2" custScaleY="194119">
        <dgm:presLayoutVars>
          <dgm:chMax val="1"/>
          <dgm:chPref val="1"/>
        </dgm:presLayoutVars>
      </dgm:prSet>
      <dgm:spPr/>
    </dgm:pt>
    <dgm:pt modelId="{79CF6092-D3E5-4ECF-9283-803994B7AEAF}" type="pres">
      <dgm:prSet presAssocID="{0408B144-6E4D-40EB-829F-43B2705723ED}" presName="sibTrans" presStyleCnt="0"/>
      <dgm:spPr/>
    </dgm:pt>
    <dgm:pt modelId="{D70A21E0-7782-49B4-8115-710F5FD3184D}" type="pres">
      <dgm:prSet presAssocID="{D3082F3D-6954-41C0-A421-DEC0CB5034FA}" presName="compNode" presStyleCnt="0"/>
      <dgm:spPr/>
    </dgm:pt>
    <dgm:pt modelId="{2D7F160D-E442-45EC-80D4-A540AED44896}" type="pres">
      <dgm:prSet presAssocID="{D3082F3D-6954-41C0-A421-DEC0CB5034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C50F674C-7C61-490B-9EDC-243D0BB95593}" type="pres">
      <dgm:prSet presAssocID="{D3082F3D-6954-41C0-A421-DEC0CB5034FA}" presName="spaceRect" presStyleCnt="0"/>
      <dgm:spPr/>
    </dgm:pt>
    <dgm:pt modelId="{A59C6A8B-D3F0-4B19-8021-DFF591AB52D1}" type="pres">
      <dgm:prSet presAssocID="{D3082F3D-6954-41C0-A421-DEC0CB5034FA}" presName="textRect" presStyleLbl="revTx" presStyleIdx="1" presStyleCnt="2" custScaleY="178818">
        <dgm:presLayoutVars>
          <dgm:chMax val="1"/>
          <dgm:chPref val="1"/>
        </dgm:presLayoutVars>
      </dgm:prSet>
      <dgm:spPr/>
    </dgm:pt>
  </dgm:ptLst>
  <dgm:cxnLst>
    <dgm:cxn modelId="{FCE5E92C-967D-434B-8D29-8A67ECA9B8EE}" type="presOf" srcId="{F3A56B68-6465-491C-8A40-3B8714D86E78}" destId="{BA0E0BAC-063E-478D-A4C8-08C3A86FA675}" srcOrd="0" destOrd="0" presId="urn:microsoft.com/office/officeart/2018/2/layout/IconLabelList"/>
    <dgm:cxn modelId="{C18F6569-47D8-4589-A4D1-F6D89DA55304}" srcId="{081BB09D-8638-400E-B604-FE9A258B111A}" destId="{D3082F3D-6954-41C0-A421-DEC0CB5034FA}" srcOrd="1" destOrd="0" parTransId="{404E05BE-8CE4-4FBC-B743-B02DF23C1733}" sibTransId="{B61DDB07-6A37-465E-942B-D1122CB39C9C}"/>
    <dgm:cxn modelId="{F043FC70-35B8-4A6F-85CA-FC05DBB9C7BD}" srcId="{081BB09D-8638-400E-B604-FE9A258B111A}" destId="{F3A56B68-6465-491C-8A40-3B8714D86E78}" srcOrd="0" destOrd="0" parTransId="{FC0C05C6-614F-4E7F-950F-0234E2771BB5}" sibTransId="{0408B144-6E4D-40EB-829F-43B2705723ED}"/>
    <dgm:cxn modelId="{C58103B0-A718-40D7-889F-65357A552D68}" type="presOf" srcId="{D3082F3D-6954-41C0-A421-DEC0CB5034FA}" destId="{A59C6A8B-D3F0-4B19-8021-DFF591AB52D1}" srcOrd="0" destOrd="0" presId="urn:microsoft.com/office/officeart/2018/2/layout/IconLabelList"/>
    <dgm:cxn modelId="{FF74EBCD-E110-48EE-B272-0D1C05BC7143}" type="presOf" srcId="{081BB09D-8638-400E-B604-FE9A258B111A}" destId="{0148215F-54C1-42C8-A965-9997CA2F8ECB}" srcOrd="0" destOrd="0" presId="urn:microsoft.com/office/officeart/2018/2/layout/IconLabelList"/>
    <dgm:cxn modelId="{BD4FCE05-6C4E-45A3-B178-1755AFF536A1}" type="presParOf" srcId="{0148215F-54C1-42C8-A965-9997CA2F8ECB}" destId="{89E8B24E-542A-48AA-8799-096CD3910BB0}" srcOrd="0" destOrd="0" presId="urn:microsoft.com/office/officeart/2018/2/layout/IconLabelList"/>
    <dgm:cxn modelId="{392ADD96-4254-402A-A829-F9E61998F969}" type="presParOf" srcId="{89E8B24E-542A-48AA-8799-096CD3910BB0}" destId="{AFF32852-27F4-4EB9-AB76-AF45EE51C9ED}" srcOrd="0" destOrd="0" presId="urn:microsoft.com/office/officeart/2018/2/layout/IconLabelList"/>
    <dgm:cxn modelId="{68E30D3D-ED6A-48A9-B705-936E00468033}" type="presParOf" srcId="{89E8B24E-542A-48AA-8799-096CD3910BB0}" destId="{38217F2B-D8A9-4A75-97B1-CA42691CDB0F}" srcOrd="1" destOrd="0" presId="urn:microsoft.com/office/officeart/2018/2/layout/IconLabelList"/>
    <dgm:cxn modelId="{125AA858-9A89-4DD2-A640-47A2D7C69D71}" type="presParOf" srcId="{89E8B24E-542A-48AA-8799-096CD3910BB0}" destId="{BA0E0BAC-063E-478D-A4C8-08C3A86FA675}" srcOrd="2" destOrd="0" presId="urn:microsoft.com/office/officeart/2018/2/layout/IconLabelList"/>
    <dgm:cxn modelId="{E277CBB4-086F-4903-8681-6B6C0CA43DEA}" type="presParOf" srcId="{0148215F-54C1-42C8-A965-9997CA2F8ECB}" destId="{79CF6092-D3E5-4ECF-9283-803994B7AEAF}" srcOrd="1" destOrd="0" presId="urn:microsoft.com/office/officeart/2018/2/layout/IconLabelList"/>
    <dgm:cxn modelId="{C2EBEE05-2DA0-4FEA-B706-E3EABB442B98}" type="presParOf" srcId="{0148215F-54C1-42C8-A965-9997CA2F8ECB}" destId="{D70A21E0-7782-49B4-8115-710F5FD3184D}" srcOrd="2" destOrd="0" presId="urn:microsoft.com/office/officeart/2018/2/layout/IconLabelList"/>
    <dgm:cxn modelId="{F1CC4AE3-9DF6-483F-A6C6-5EFB53C453A3}" type="presParOf" srcId="{D70A21E0-7782-49B4-8115-710F5FD3184D}" destId="{2D7F160D-E442-45EC-80D4-A540AED44896}" srcOrd="0" destOrd="0" presId="urn:microsoft.com/office/officeart/2018/2/layout/IconLabelList"/>
    <dgm:cxn modelId="{758C8A20-2E48-413C-A3C1-F2547F215329}" type="presParOf" srcId="{D70A21E0-7782-49B4-8115-710F5FD3184D}" destId="{C50F674C-7C61-490B-9EDC-243D0BB95593}" srcOrd="1" destOrd="0" presId="urn:microsoft.com/office/officeart/2018/2/layout/IconLabelList"/>
    <dgm:cxn modelId="{11F0DC36-5116-4CA3-91B3-C633FBD0C6AA}" type="presParOf" srcId="{D70A21E0-7782-49B4-8115-710F5FD3184D}" destId="{A59C6A8B-D3F0-4B19-8021-DFF591AB52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181956-841F-46AE-BA91-F31903AE91F1}" type="doc">
      <dgm:prSet loTypeId="urn:microsoft.com/office/officeart/2005/8/layout/cycle3" loCatId="cycle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4D633DB3-F2A5-4179-9ACD-C4879B453D83}">
      <dgm:prSet/>
      <dgm:spPr/>
      <dgm:t>
        <a:bodyPr/>
        <a:lstStyle/>
        <a:p>
          <a:r>
            <a:rPr lang="en-GB"/>
            <a:t>Dataset: UTKFace</a:t>
          </a:r>
          <a:endParaRPr lang="en-US"/>
        </a:p>
      </dgm:t>
    </dgm:pt>
    <dgm:pt modelId="{D15D568A-30DE-451B-B281-ADF36BD05F2F}" cxnId="{11B2053A-30C6-4873-9047-9795A098DBE0}" type="parTrans">
      <dgm:prSet/>
      <dgm:spPr/>
      <dgm:t>
        <a:bodyPr/>
        <a:lstStyle/>
        <a:p>
          <a:endParaRPr lang="en-US"/>
        </a:p>
      </dgm:t>
    </dgm:pt>
    <dgm:pt modelId="{E7E1FB0E-7BEE-45A3-9BEF-6BDB27DCD2A2}" cxnId="{11B2053A-30C6-4873-9047-9795A098DBE0}" type="sibTrans">
      <dgm:prSet/>
      <dgm:spPr/>
      <dgm:t>
        <a:bodyPr/>
        <a:lstStyle/>
        <a:p>
          <a:endParaRPr lang="en-US"/>
        </a:p>
      </dgm:t>
    </dgm:pt>
    <dgm:pt modelId="{756542FE-D439-46FE-91A9-B8C07789A8D9}">
      <dgm:prSet/>
      <dgm:spPr/>
      <dgm:t>
        <a:bodyPr/>
        <a:lstStyle/>
        <a:p>
          <a:r>
            <a:rPr lang="en-GB"/>
            <a:t>Number of Images: 20,000+ facial images with labels for age, gender, and ethnicity.</a:t>
          </a:r>
          <a:endParaRPr lang="en-US"/>
        </a:p>
      </dgm:t>
    </dgm:pt>
    <dgm:pt modelId="{9E123E9A-8DDB-42AD-9F0D-D38BADCDB2ED}" cxnId="{DA94EFCD-DCCB-4FCA-9396-866BE39FD802}" type="parTrans">
      <dgm:prSet/>
      <dgm:spPr/>
      <dgm:t>
        <a:bodyPr/>
        <a:lstStyle/>
        <a:p>
          <a:endParaRPr lang="en-US"/>
        </a:p>
      </dgm:t>
    </dgm:pt>
    <dgm:pt modelId="{FFA6D014-AF52-4517-9F8A-6AA2B737937A}" cxnId="{DA94EFCD-DCCB-4FCA-9396-866BE39FD802}" type="sibTrans">
      <dgm:prSet/>
      <dgm:spPr/>
      <dgm:t>
        <a:bodyPr/>
        <a:lstStyle/>
        <a:p>
          <a:endParaRPr lang="en-US"/>
        </a:p>
      </dgm:t>
    </dgm:pt>
    <dgm:pt modelId="{3D61FE08-537F-4BD2-8EAB-92FE009B0C64}">
      <dgm:prSet/>
      <dgm:spPr/>
      <dgm:t>
        <a:bodyPr/>
        <a:lstStyle/>
        <a:p>
          <a:r>
            <a:rPr lang="en-GB"/>
            <a:t>Age Range: 0-116 years.</a:t>
          </a:r>
          <a:endParaRPr lang="en-US"/>
        </a:p>
      </dgm:t>
    </dgm:pt>
    <dgm:pt modelId="{DA919192-101F-4671-A96E-5714CF7582CF}" cxnId="{F7FE8748-FEE2-4113-A871-C89BB3EC6A0F}" type="parTrans">
      <dgm:prSet/>
      <dgm:spPr/>
      <dgm:t>
        <a:bodyPr/>
        <a:lstStyle/>
        <a:p>
          <a:endParaRPr lang="en-US"/>
        </a:p>
      </dgm:t>
    </dgm:pt>
    <dgm:pt modelId="{1BA3D67F-774A-4097-90DF-51E2E38B5942}" cxnId="{F7FE8748-FEE2-4113-A871-C89BB3EC6A0F}" type="sibTrans">
      <dgm:prSet/>
      <dgm:spPr/>
      <dgm:t>
        <a:bodyPr/>
        <a:lstStyle/>
        <a:p>
          <a:endParaRPr lang="en-US"/>
        </a:p>
      </dgm:t>
    </dgm:pt>
    <dgm:pt modelId="{53CC481A-7129-44B5-98B8-72E1309EE290}">
      <dgm:prSet/>
      <dgm:spPr/>
      <dgm:t>
        <a:bodyPr/>
        <a:lstStyle/>
        <a:p>
          <a:r>
            <a:rPr lang="en-GB"/>
            <a:t>Preprocessing Steps:</a:t>
          </a:r>
          <a:endParaRPr lang="en-US"/>
        </a:p>
      </dgm:t>
    </dgm:pt>
    <dgm:pt modelId="{C11361B4-06C8-4D5F-9A53-716D95D8E7A7}" cxnId="{EFF62515-EC1A-46BC-BF0A-431F862E6574}" type="parTrans">
      <dgm:prSet/>
      <dgm:spPr/>
      <dgm:t>
        <a:bodyPr/>
        <a:lstStyle/>
        <a:p>
          <a:endParaRPr lang="en-US"/>
        </a:p>
      </dgm:t>
    </dgm:pt>
    <dgm:pt modelId="{42D4D1FA-4080-422E-B040-69372BB7B8D1}" cxnId="{EFF62515-EC1A-46BC-BF0A-431F862E6574}" type="sibTrans">
      <dgm:prSet/>
      <dgm:spPr/>
      <dgm:t>
        <a:bodyPr/>
        <a:lstStyle/>
        <a:p>
          <a:endParaRPr lang="en-US"/>
        </a:p>
      </dgm:t>
    </dgm:pt>
    <dgm:pt modelId="{5B337FB9-2CCA-40DF-950E-6D1BCE1D5D86}">
      <dgm:prSet/>
      <dgm:spPr/>
      <dgm:t>
        <a:bodyPr/>
        <a:lstStyle/>
        <a:p>
          <a:r>
            <a:rPr lang="en-GB"/>
            <a:t>Resize images to 224x224 pixels.</a:t>
          </a:r>
          <a:endParaRPr lang="en-US"/>
        </a:p>
      </dgm:t>
    </dgm:pt>
    <dgm:pt modelId="{FE3D04DA-DC11-4555-9411-BB87223CB90E}" cxnId="{28BF209C-D74A-4C5C-8B88-3A6CE448BF5F}" type="parTrans">
      <dgm:prSet/>
      <dgm:spPr/>
      <dgm:t>
        <a:bodyPr/>
        <a:lstStyle/>
        <a:p>
          <a:endParaRPr lang="en-US"/>
        </a:p>
      </dgm:t>
    </dgm:pt>
    <dgm:pt modelId="{DC5E7C09-9025-415E-88DA-13A5D349DE2E}" cxnId="{28BF209C-D74A-4C5C-8B88-3A6CE448BF5F}" type="sibTrans">
      <dgm:prSet/>
      <dgm:spPr/>
      <dgm:t>
        <a:bodyPr/>
        <a:lstStyle/>
        <a:p>
          <a:endParaRPr lang="en-US"/>
        </a:p>
      </dgm:t>
    </dgm:pt>
    <dgm:pt modelId="{D21A734C-963F-4F7E-AB89-F20075BBFB21}">
      <dgm:prSet/>
      <dgm:spPr/>
      <dgm:t>
        <a:bodyPr/>
        <a:lstStyle/>
        <a:p>
          <a:r>
            <a:rPr lang="en-GB" dirty="0"/>
            <a:t>Group continuous ages into discrete ranges (e.g., 0-10, 11-20, etc.).</a:t>
          </a:r>
          <a:endParaRPr lang="en-US" dirty="0"/>
        </a:p>
      </dgm:t>
    </dgm:pt>
    <dgm:pt modelId="{4FCD46F9-D974-4507-91ED-3F3DCE9B05D5}" cxnId="{4BC5A263-B371-432E-9744-0372AFBF688A}" type="parTrans">
      <dgm:prSet/>
      <dgm:spPr/>
      <dgm:t>
        <a:bodyPr/>
        <a:lstStyle/>
        <a:p>
          <a:endParaRPr lang="en-US"/>
        </a:p>
      </dgm:t>
    </dgm:pt>
    <dgm:pt modelId="{7B43719E-EC23-4363-8748-1EA238FAD8C4}" cxnId="{4BC5A263-B371-432E-9744-0372AFBF688A}" type="sibTrans">
      <dgm:prSet/>
      <dgm:spPr/>
      <dgm:t>
        <a:bodyPr/>
        <a:lstStyle/>
        <a:p>
          <a:endParaRPr lang="en-US"/>
        </a:p>
      </dgm:t>
    </dgm:pt>
    <dgm:pt modelId="{CB2E8D3A-EE19-4E46-A188-F3AEBF1756FA}">
      <dgm:prSet/>
      <dgm:spPr/>
      <dgm:t>
        <a:bodyPr/>
        <a:lstStyle/>
        <a:p>
          <a:r>
            <a:rPr lang="en-GB" dirty="0"/>
            <a:t>Split into training (70%), validation (15%), and test (15%) sets.</a:t>
          </a:r>
          <a:endParaRPr lang="en-US" dirty="0"/>
        </a:p>
      </dgm:t>
    </dgm:pt>
    <dgm:pt modelId="{DA528117-F1DF-48E2-A6EC-201919F4C969}" cxnId="{5D4CEE51-C9A5-4247-9683-F8A4AEC1637F}" type="parTrans">
      <dgm:prSet/>
      <dgm:spPr/>
      <dgm:t>
        <a:bodyPr/>
        <a:lstStyle/>
        <a:p>
          <a:endParaRPr lang="en-US"/>
        </a:p>
      </dgm:t>
    </dgm:pt>
    <dgm:pt modelId="{1739A5D0-A10A-4A3E-8426-212B61DA46E8}" cxnId="{5D4CEE51-C9A5-4247-9683-F8A4AEC1637F}" type="sibTrans">
      <dgm:prSet/>
      <dgm:spPr/>
      <dgm:t>
        <a:bodyPr/>
        <a:lstStyle/>
        <a:p>
          <a:endParaRPr lang="en-US"/>
        </a:p>
      </dgm:t>
    </dgm:pt>
    <dgm:pt modelId="{B9E39B29-E750-4BAB-B36C-0EB722EB543E}" type="pres">
      <dgm:prSet presAssocID="{59181956-841F-46AE-BA91-F31903AE91F1}" presName="Name0" presStyleCnt="0">
        <dgm:presLayoutVars>
          <dgm:dir/>
          <dgm:resizeHandles val="exact"/>
        </dgm:presLayoutVars>
      </dgm:prSet>
      <dgm:spPr/>
    </dgm:pt>
    <dgm:pt modelId="{12A73F0E-C202-4995-B852-82D9A2F1858D}" type="pres">
      <dgm:prSet presAssocID="{59181956-841F-46AE-BA91-F31903AE91F1}" presName="cycle" presStyleCnt="0"/>
      <dgm:spPr/>
    </dgm:pt>
    <dgm:pt modelId="{AE7A286E-43A4-4056-A35D-AB36FB54C0EC}" type="pres">
      <dgm:prSet presAssocID="{4D633DB3-F2A5-4179-9ACD-C4879B453D83}" presName="nodeFirstNode" presStyleLbl="node1" presStyleIdx="0" presStyleCnt="4">
        <dgm:presLayoutVars>
          <dgm:bulletEnabled val="1"/>
        </dgm:presLayoutVars>
      </dgm:prSet>
      <dgm:spPr/>
    </dgm:pt>
    <dgm:pt modelId="{525853A3-782E-4101-AA36-AE4E10255C7C}" type="pres">
      <dgm:prSet presAssocID="{E7E1FB0E-7BEE-45A3-9BEF-6BDB27DCD2A2}" presName="sibTransFirstNode" presStyleLbl="bgShp" presStyleIdx="0" presStyleCnt="1"/>
      <dgm:spPr/>
    </dgm:pt>
    <dgm:pt modelId="{B2CBD07C-C866-413D-A7C5-104C7FF3A3D0}" type="pres">
      <dgm:prSet presAssocID="{756542FE-D439-46FE-91A9-B8C07789A8D9}" presName="nodeFollowingNodes" presStyleLbl="node1" presStyleIdx="1" presStyleCnt="4">
        <dgm:presLayoutVars>
          <dgm:bulletEnabled val="1"/>
        </dgm:presLayoutVars>
      </dgm:prSet>
      <dgm:spPr/>
    </dgm:pt>
    <dgm:pt modelId="{A517C619-6285-46D4-A71F-4676A445523B}" type="pres">
      <dgm:prSet presAssocID="{3D61FE08-537F-4BD2-8EAB-92FE009B0C64}" presName="nodeFollowingNodes" presStyleLbl="node1" presStyleIdx="2" presStyleCnt="4">
        <dgm:presLayoutVars>
          <dgm:bulletEnabled val="1"/>
        </dgm:presLayoutVars>
      </dgm:prSet>
      <dgm:spPr/>
    </dgm:pt>
    <dgm:pt modelId="{D5C9A7AA-B7B2-445A-9015-A56D58D60659}" type="pres">
      <dgm:prSet presAssocID="{53CC481A-7129-44B5-98B8-72E1309EE290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EFF62515-EC1A-46BC-BF0A-431F862E6574}" srcId="{59181956-841F-46AE-BA91-F31903AE91F1}" destId="{53CC481A-7129-44B5-98B8-72E1309EE290}" srcOrd="3" destOrd="0" parTransId="{C11361B4-06C8-4D5F-9A53-716D95D8E7A7}" sibTransId="{42D4D1FA-4080-422E-B040-69372BB7B8D1}"/>
    <dgm:cxn modelId="{14837923-EC6D-4B0D-962F-A8BEADA6FA3D}" type="presOf" srcId="{4D633DB3-F2A5-4179-9ACD-C4879B453D83}" destId="{AE7A286E-43A4-4056-A35D-AB36FB54C0EC}" srcOrd="0" destOrd="0" presId="urn:microsoft.com/office/officeart/2005/8/layout/cycle3"/>
    <dgm:cxn modelId="{E95A4C25-7B99-4D9E-AAF2-84D683675436}" type="presOf" srcId="{CB2E8D3A-EE19-4E46-A188-F3AEBF1756FA}" destId="{D5C9A7AA-B7B2-445A-9015-A56D58D60659}" srcOrd="0" destOrd="3" presId="urn:microsoft.com/office/officeart/2005/8/layout/cycle3"/>
    <dgm:cxn modelId="{CA3F1D31-AE43-46C2-B0D8-B05494B910B5}" type="presOf" srcId="{D21A734C-963F-4F7E-AB89-F20075BBFB21}" destId="{D5C9A7AA-B7B2-445A-9015-A56D58D60659}" srcOrd="0" destOrd="2" presId="urn:microsoft.com/office/officeart/2005/8/layout/cycle3"/>
    <dgm:cxn modelId="{11B2053A-30C6-4873-9047-9795A098DBE0}" srcId="{59181956-841F-46AE-BA91-F31903AE91F1}" destId="{4D633DB3-F2A5-4179-9ACD-C4879B453D83}" srcOrd="0" destOrd="0" parTransId="{D15D568A-30DE-451B-B281-ADF36BD05F2F}" sibTransId="{E7E1FB0E-7BEE-45A3-9BEF-6BDB27DCD2A2}"/>
    <dgm:cxn modelId="{980F4D5E-E696-4848-B27A-E4EB6FB8588B}" type="presOf" srcId="{53CC481A-7129-44B5-98B8-72E1309EE290}" destId="{D5C9A7AA-B7B2-445A-9015-A56D58D60659}" srcOrd="0" destOrd="0" presId="urn:microsoft.com/office/officeart/2005/8/layout/cycle3"/>
    <dgm:cxn modelId="{4BC5A263-B371-432E-9744-0372AFBF688A}" srcId="{53CC481A-7129-44B5-98B8-72E1309EE290}" destId="{D21A734C-963F-4F7E-AB89-F20075BBFB21}" srcOrd="1" destOrd="0" parTransId="{4FCD46F9-D974-4507-91ED-3F3DCE9B05D5}" sibTransId="{7B43719E-EC23-4363-8748-1EA238FAD8C4}"/>
    <dgm:cxn modelId="{F7FE8748-FEE2-4113-A871-C89BB3EC6A0F}" srcId="{59181956-841F-46AE-BA91-F31903AE91F1}" destId="{3D61FE08-537F-4BD2-8EAB-92FE009B0C64}" srcOrd="2" destOrd="0" parTransId="{DA919192-101F-4671-A96E-5714CF7582CF}" sibTransId="{1BA3D67F-774A-4097-90DF-51E2E38B5942}"/>
    <dgm:cxn modelId="{5D4CEE51-C9A5-4247-9683-F8A4AEC1637F}" srcId="{53CC481A-7129-44B5-98B8-72E1309EE290}" destId="{CB2E8D3A-EE19-4E46-A188-F3AEBF1756FA}" srcOrd="2" destOrd="0" parTransId="{DA528117-F1DF-48E2-A6EC-201919F4C969}" sibTransId="{1739A5D0-A10A-4A3E-8426-212B61DA46E8}"/>
    <dgm:cxn modelId="{AD902157-0507-4D06-A4C4-016EA0E61365}" type="presOf" srcId="{5B337FB9-2CCA-40DF-950E-6D1BCE1D5D86}" destId="{D5C9A7AA-B7B2-445A-9015-A56D58D60659}" srcOrd="0" destOrd="1" presId="urn:microsoft.com/office/officeart/2005/8/layout/cycle3"/>
    <dgm:cxn modelId="{28BF209C-D74A-4C5C-8B88-3A6CE448BF5F}" srcId="{53CC481A-7129-44B5-98B8-72E1309EE290}" destId="{5B337FB9-2CCA-40DF-950E-6D1BCE1D5D86}" srcOrd="0" destOrd="0" parTransId="{FE3D04DA-DC11-4555-9411-BB87223CB90E}" sibTransId="{DC5E7C09-9025-415E-88DA-13A5D349DE2E}"/>
    <dgm:cxn modelId="{826A2AB6-E1A3-478F-AF69-643C2DF3CB1B}" type="presOf" srcId="{3D61FE08-537F-4BD2-8EAB-92FE009B0C64}" destId="{A517C619-6285-46D4-A71F-4676A445523B}" srcOrd="0" destOrd="0" presId="urn:microsoft.com/office/officeart/2005/8/layout/cycle3"/>
    <dgm:cxn modelId="{FE977EB6-9677-486C-9E50-FD36A2203A5E}" type="presOf" srcId="{59181956-841F-46AE-BA91-F31903AE91F1}" destId="{B9E39B29-E750-4BAB-B36C-0EB722EB543E}" srcOrd="0" destOrd="0" presId="urn:microsoft.com/office/officeart/2005/8/layout/cycle3"/>
    <dgm:cxn modelId="{57081ABE-57D8-4C8E-AE42-452B2D778782}" type="presOf" srcId="{756542FE-D439-46FE-91A9-B8C07789A8D9}" destId="{B2CBD07C-C866-413D-A7C5-104C7FF3A3D0}" srcOrd="0" destOrd="0" presId="urn:microsoft.com/office/officeart/2005/8/layout/cycle3"/>
    <dgm:cxn modelId="{1B6222CD-BAC3-4043-92E6-6017932349E9}" type="presOf" srcId="{E7E1FB0E-7BEE-45A3-9BEF-6BDB27DCD2A2}" destId="{525853A3-782E-4101-AA36-AE4E10255C7C}" srcOrd="0" destOrd="0" presId="urn:microsoft.com/office/officeart/2005/8/layout/cycle3"/>
    <dgm:cxn modelId="{DA94EFCD-DCCB-4FCA-9396-866BE39FD802}" srcId="{59181956-841F-46AE-BA91-F31903AE91F1}" destId="{756542FE-D439-46FE-91A9-B8C07789A8D9}" srcOrd="1" destOrd="0" parTransId="{9E123E9A-8DDB-42AD-9F0D-D38BADCDB2ED}" sibTransId="{FFA6D014-AF52-4517-9F8A-6AA2B737937A}"/>
    <dgm:cxn modelId="{2C188540-6C59-4488-BED6-51676A96A836}" type="presParOf" srcId="{B9E39B29-E750-4BAB-B36C-0EB722EB543E}" destId="{12A73F0E-C202-4995-B852-82D9A2F1858D}" srcOrd="0" destOrd="0" presId="urn:microsoft.com/office/officeart/2005/8/layout/cycle3"/>
    <dgm:cxn modelId="{C6CEA936-547D-4D53-8FAD-6FBDA435C0A9}" type="presParOf" srcId="{12A73F0E-C202-4995-B852-82D9A2F1858D}" destId="{AE7A286E-43A4-4056-A35D-AB36FB54C0EC}" srcOrd="0" destOrd="0" presId="urn:microsoft.com/office/officeart/2005/8/layout/cycle3"/>
    <dgm:cxn modelId="{A9B4AFAD-A666-4428-B59D-3F69DA710213}" type="presParOf" srcId="{12A73F0E-C202-4995-B852-82D9A2F1858D}" destId="{525853A3-782E-4101-AA36-AE4E10255C7C}" srcOrd="1" destOrd="0" presId="urn:microsoft.com/office/officeart/2005/8/layout/cycle3"/>
    <dgm:cxn modelId="{F35DCCE0-4F63-46B4-9305-4DF669D51A88}" type="presParOf" srcId="{12A73F0E-C202-4995-B852-82D9A2F1858D}" destId="{B2CBD07C-C866-413D-A7C5-104C7FF3A3D0}" srcOrd="2" destOrd="0" presId="urn:microsoft.com/office/officeart/2005/8/layout/cycle3"/>
    <dgm:cxn modelId="{4D0808D3-D948-4F90-91CE-0AC6054B3A79}" type="presParOf" srcId="{12A73F0E-C202-4995-B852-82D9A2F1858D}" destId="{A517C619-6285-46D4-A71F-4676A445523B}" srcOrd="3" destOrd="0" presId="urn:microsoft.com/office/officeart/2005/8/layout/cycle3"/>
    <dgm:cxn modelId="{15DF414A-BC2F-4235-BED2-4359F32B0EE0}" type="presParOf" srcId="{12A73F0E-C202-4995-B852-82D9A2F1858D}" destId="{D5C9A7AA-B7B2-445A-9015-A56D58D6065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35A5E-5EAF-4905-B85C-A7882606757A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80BA30-715D-4FAA-9825-EE2077AADB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 Privacy: UTKFace contains no personally identifiable information (PII), only facial images.</a:t>
          </a:r>
          <a:endParaRPr lang="en-US" dirty="0"/>
        </a:p>
      </dgm:t>
    </dgm:pt>
    <dgm:pt modelId="{985CE36C-C145-4BD1-9E6F-4D4BF95724B5}" cxnId="{629692A9-3B76-4406-984F-186AE0B55813}" type="parTrans">
      <dgm:prSet/>
      <dgm:spPr/>
      <dgm:t>
        <a:bodyPr/>
        <a:lstStyle/>
        <a:p>
          <a:endParaRPr lang="en-US"/>
        </a:p>
      </dgm:t>
    </dgm:pt>
    <dgm:pt modelId="{10343784-769F-445C-AAA8-D6A79D6A5846}" cxnId="{629692A9-3B76-4406-984F-186AE0B55813}" type="sibTrans">
      <dgm:prSet/>
      <dgm:spPr/>
      <dgm:t>
        <a:bodyPr/>
        <a:lstStyle/>
        <a:p>
          <a:endParaRPr lang="en-US"/>
        </a:p>
      </dgm:t>
    </dgm:pt>
    <dgm:pt modelId="{D1E012C5-8D17-4141-A6AF-F67C65FB3F8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Public Dataset: Dataset is used for research purposes and adheres to GDPR regulations.</a:t>
          </a:r>
          <a:endParaRPr lang="en-US"/>
        </a:p>
      </dgm:t>
    </dgm:pt>
    <dgm:pt modelId="{B82D7D15-8721-4CE8-BC3C-E07335734C45}" cxnId="{E218E608-9BE2-432C-B00D-55870470D446}" type="parTrans">
      <dgm:prSet/>
      <dgm:spPr/>
      <dgm:t>
        <a:bodyPr/>
        <a:lstStyle/>
        <a:p>
          <a:endParaRPr lang="en-US"/>
        </a:p>
      </dgm:t>
    </dgm:pt>
    <dgm:pt modelId="{0C868F54-7A6B-4B79-9732-3830859930EA}" cxnId="{E218E608-9BE2-432C-B00D-55870470D446}" type="sibTrans">
      <dgm:prSet/>
      <dgm:spPr/>
      <dgm:t>
        <a:bodyPr/>
        <a:lstStyle/>
        <a:p>
          <a:endParaRPr lang="en-US"/>
        </a:p>
      </dgm:t>
    </dgm:pt>
    <dgm:pt modelId="{BE841996-F4A1-4E49-B6DB-6DD9F027A3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Security: Version control on GitHub, backed up on GoogleDrive.</a:t>
          </a:r>
          <a:endParaRPr lang="en-US"/>
        </a:p>
      </dgm:t>
    </dgm:pt>
    <dgm:pt modelId="{5F846794-7202-4326-BDFB-27E1AD4A03AA}" cxnId="{9C6AA75F-27AC-48B0-832B-2DE5683D6555}" type="parTrans">
      <dgm:prSet/>
      <dgm:spPr/>
      <dgm:t>
        <a:bodyPr/>
        <a:lstStyle/>
        <a:p>
          <a:endParaRPr lang="en-US"/>
        </a:p>
      </dgm:t>
    </dgm:pt>
    <dgm:pt modelId="{90495C69-C599-46DB-874A-F8A136EC1215}" cxnId="{9C6AA75F-27AC-48B0-832B-2DE5683D6555}" type="sibTrans">
      <dgm:prSet/>
      <dgm:spPr/>
      <dgm:t>
        <a:bodyPr/>
        <a:lstStyle/>
        <a:p>
          <a:endParaRPr lang="en-US"/>
        </a:p>
      </dgm:t>
    </dgm:pt>
    <dgm:pt modelId="{7C64BBAE-8EC1-4F72-8403-0725FCF2CC57}" type="pres">
      <dgm:prSet presAssocID="{E9935A5E-5EAF-4905-B85C-A7882606757A}" presName="root" presStyleCnt="0">
        <dgm:presLayoutVars>
          <dgm:dir/>
          <dgm:resizeHandles val="exact"/>
        </dgm:presLayoutVars>
      </dgm:prSet>
      <dgm:spPr/>
    </dgm:pt>
    <dgm:pt modelId="{241D4E97-5034-4776-8EA1-83BA9F070D3C}" type="pres">
      <dgm:prSet presAssocID="{3780BA30-715D-4FAA-9825-EE2077AADB37}" presName="compNode" presStyleCnt="0"/>
      <dgm:spPr/>
    </dgm:pt>
    <dgm:pt modelId="{AC6BAD0B-6A12-4ED7-BBFF-5A59A37EE666}" type="pres">
      <dgm:prSet presAssocID="{3780BA30-715D-4FAA-9825-EE2077AADB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D8B3F548-2849-4A10-9D10-42F210A3024B}" type="pres">
      <dgm:prSet presAssocID="{3780BA30-715D-4FAA-9825-EE2077AADB37}" presName="spaceRect" presStyleCnt="0"/>
      <dgm:spPr/>
    </dgm:pt>
    <dgm:pt modelId="{C6E3AD01-5BE1-4B24-95AE-AC5AF04D9BE5}" type="pres">
      <dgm:prSet presAssocID="{3780BA30-715D-4FAA-9825-EE2077AADB37}" presName="textRect" presStyleLbl="revTx" presStyleIdx="0" presStyleCnt="3">
        <dgm:presLayoutVars>
          <dgm:chMax val="1"/>
          <dgm:chPref val="1"/>
        </dgm:presLayoutVars>
      </dgm:prSet>
      <dgm:spPr/>
    </dgm:pt>
    <dgm:pt modelId="{1FC479CF-3004-47A1-9CB6-29B9920DD5E0}" type="pres">
      <dgm:prSet presAssocID="{10343784-769F-445C-AAA8-D6A79D6A5846}" presName="sibTrans" presStyleCnt="0"/>
      <dgm:spPr/>
    </dgm:pt>
    <dgm:pt modelId="{4157FB9D-1A71-4DF8-8FD4-1F24CB44E0DE}" type="pres">
      <dgm:prSet presAssocID="{D1E012C5-8D17-4141-A6AF-F67C65FB3F81}" presName="compNode" presStyleCnt="0"/>
      <dgm:spPr/>
    </dgm:pt>
    <dgm:pt modelId="{E227D3CC-0543-4498-B396-E1575EB0714C}" type="pres">
      <dgm:prSet presAssocID="{D1E012C5-8D17-4141-A6AF-F67C65FB3F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DE774772-BB4B-4F4F-B788-E407D0A884BB}" type="pres">
      <dgm:prSet presAssocID="{D1E012C5-8D17-4141-A6AF-F67C65FB3F81}" presName="spaceRect" presStyleCnt="0"/>
      <dgm:spPr/>
    </dgm:pt>
    <dgm:pt modelId="{F837A3B5-1918-41DB-96F5-BCF232B6D260}" type="pres">
      <dgm:prSet presAssocID="{D1E012C5-8D17-4141-A6AF-F67C65FB3F81}" presName="textRect" presStyleLbl="revTx" presStyleIdx="1" presStyleCnt="3">
        <dgm:presLayoutVars>
          <dgm:chMax val="1"/>
          <dgm:chPref val="1"/>
        </dgm:presLayoutVars>
      </dgm:prSet>
      <dgm:spPr/>
    </dgm:pt>
    <dgm:pt modelId="{F04A3535-162C-4E7A-8FFF-740994496D3C}" type="pres">
      <dgm:prSet presAssocID="{0C868F54-7A6B-4B79-9732-3830859930EA}" presName="sibTrans" presStyleCnt="0"/>
      <dgm:spPr/>
    </dgm:pt>
    <dgm:pt modelId="{2DEF0270-CEFB-462E-9620-50C298C82264}" type="pres">
      <dgm:prSet presAssocID="{BE841996-F4A1-4E49-B6DB-6DD9F027A3D1}" presName="compNode" presStyleCnt="0"/>
      <dgm:spPr/>
    </dgm:pt>
    <dgm:pt modelId="{530CC18B-EAC7-43ED-B418-33C3C31122DA}" type="pres">
      <dgm:prSet presAssocID="{BE841996-F4A1-4E49-B6DB-6DD9F027A3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567294D0-92F9-4158-8FC9-53895D260FA5}" type="pres">
      <dgm:prSet presAssocID="{BE841996-F4A1-4E49-B6DB-6DD9F027A3D1}" presName="spaceRect" presStyleCnt="0"/>
      <dgm:spPr/>
    </dgm:pt>
    <dgm:pt modelId="{493EEA91-455B-4CA1-A9A6-EE145D46CF08}" type="pres">
      <dgm:prSet presAssocID="{BE841996-F4A1-4E49-B6DB-6DD9F027A3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18E608-9BE2-432C-B00D-55870470D446}" srcId="{E9935A5E-5EAF-4905-B85C-A7882606757A}" destId="{D1E012C5-8D17-4141-A6AF-F67C65FB3F81}" srcOrd="1" destOrd="0" parTransId="{B82D7D15-8721-4CE8-BC3C-E07335734C45}" sibTransId="{0C868F54-7A6B-4B79-9732-3830859930EA}"/>
    <dgm:cxn modelId="{9C6AA75F-27AC-48B0-832B-2DE5683D6555}" srcId="{E9935A5E-5EAF-4905-B85C-A7882606757A}" destId="{BE841996-F4A1-4E49-B6DB-6DD9F027A3D1}" srcOrd="2" destOrd="0" parTransId="{5F846794-7202-4326-BDFB-27E1AD4A03AA}" sibTransId="{90495C69-C599-46DB-874A-F8A136EC1215}"/>
    <dgm:cxn modelId="{5D726F41-E750-4015-98E8-87531EFFDA20}" type="presOf" srcId="{BE841996-F4A1-4E49-B6DB-6DD9F027A3D1}" destId="{493EEA91-455B-4CA1-A9A6-EE145D46CF08}" srcOrd="0" destOrd="0" presId="urn:microsoft.com/office/officeart/2018/2/layout/IconLabelList"/>
    <dgm:cxn modelId="{74936E52-3705-4F44-98AD-41B94D0F87D0}" type="presOf" srcId="{E9935A5E-5EAF-4905-B85C-A7882606757A}" destId="{7C64BBAE-8EC1-4F72-8403-0725FCF2CC57}" srcOrd="0" destOrd="0" presId="urn:microsoft.com/office/officeart/2018/2/layout/IconLabelList"/>
    <dgm:cxn modelId="{2C2A1C8C-0264-462B-87DC-77F59879DA42}" type="presOf" srcId="{D1E012C5-8D17-4141-A6AF-F67C65FB3F81}" destId="{F837A3B5-1918-41DB-96F5-BCF232B6D260}" srcOrd="0" destOrd="0" presId="urn:microsoft.com/office/officeart/2018/2/layout/IconLabelList"/>
    <dgm:cxn modelId="{629692A9-3B76-4406-984F-186AE0B55813}" srcId="{E9935A5E-5EAF-4905-B85C-A7882606757A}" destId="{3780BA30-715D-4FAA-9825-EE2077AADB37}" srcOrd="0" destOrd="0" parTransId="{985CE36C-C145-4BD1-9E6F-4D4BF95724B5}" sibTransId="{10343784-769F-445C-AAA8-D6A79D6A5846}"/>
    <dgm:cxn modelId="{0DDE17E9-9F77-425C-A56B-29197C2DDCE4}" type="presOf" srcId="{3780BA30-715D-4FAA-9825-EE2077AADB37}" destId="{C6E3AD01-5BE1-4B24-95AE-AC5AF04D9BE5}" srcOrd="0" destOrd="0" presId="urn:microsoft.com/office/officeart/2018/2/layout/IconLabelList"/>
    <dgm:cxn modelId="{7B5C6E13-9602-4D8E-A70B-25362F79E4F7}" type="presParOf" srcId="{7C64BBAE-8EC1-4F72-8403-0725FCF2CC57}" destId="{241D4E97-5034-4776-8EA1-83BA9F070D3C}" srcOrd="0" destOrd="0" presId="urn:microsoft.com/office/officeart/2018/2/layout/IconLabelList"/>
    <dgm:cxn modelId="{1B0B8819-EAE3-4FFA-B726-EC6955A6EFA3}" type="presParOf" srcId="{241D4E97-5034-4776-8EA1-83BA9F070D3C}" destId="{AC6BAD0B-6A12-4ED7-BBFF-5A59A37EE666}" srcOrd="0" destOrd="0" presId="urn:microsoft.com/office/officeart/2018/2/layout/IconLabelList"/>
    <dgm:cxn modelId="{74A084DA-7945-4A40-830E-9BA71840EA61}" type="presParOf" srcId="{241D4E97-5034-4776-8EA1-83BA9F070D3C}" destId="{D8B3F548-2849-4A10-9D10-42F210A3024B}" srcOrd="1" destOrd="0" presId="urn:microsoft.com/office/officeart/2018/2/layout/IconLabelList"/>
    <dgm:cxn modelId="{43EABE40-E543-4F3B-987A-8A64C50FADD5}" type="presParOf" srcId="{241D4E97-5034-4776-8EA1-83BA9F070D3C}" destId="{C6E3AD01-5BE1-4B24-95AE-AC5AF04D9BE5}" srcOrd="2" destOrd="0" presId="urn:microsoft.com/office/officeart/2018/2/layout/IconLabelList"/>
    <dgm:cxn modelId="{AEFF1C53-9363-4077-AA09-B16A3F4A604C}" type="presParOf" srcId="{7C64BBAE-8EC1-4F72-8403-0725FCF2CC57}" destId="{1FC479CF-3004-47A1-9CB6-29B9920DD5E0}" srcOrd="1" destOrd="0" presId="urn:microsoft.com/office/officeart/2018/2/layout/IconLabelList"/>
    <dgm:cxn modelId="{ECAAF6AC-BDEE-4715-96D8-6702FD5A3341}" type="presParOf" srcId="{7C64BBAE-8EC1-4F72-8403-0725FCF2CC57}" destId="{4157FB9D-1A71-4DF8-8FD4-1F24CB44E0DE}" srcOrd="2" destOrd="0" presId="urn:microsoft.com/office/officeart/2018/2/layout/IconLabelList"/>
    <dgm:cxn modelId="{DBD28BF8-8D2A-4B4E-BE71-2ECEAB1F79FA}" type="presParOf" srcId="{4157FB9D-1A71-4DF8-8FD4-1F24CB44E0DE}" destId="{E227D3CC-0543-4498-B396-E1575EB0714C}" srcOrd="0" destOrd="0" presId="urn:microsoft.com/office/officeart/2018/2/layout/IconLabelList"/>
    <dgm:cxn modelId="{E8844643-4245-4DE7-80F6-8CF3860D2477}" type="presParOf" srcId="{4157FB9D-1A71-4DF8-8FD4-1F24CB44E0DE}" destId="{DE774772-BB4B-4F4F-B788-E407D0A884BB}" srcOrd="1" destOrd="0" presId="urn:microsoft.com/office/officeart/2018/2/layout/IconLabelList"/>
    <dgm:cxn modelId="{84A7F32E-9EE8-4017-9992-D4E24208F7B1}" type="presParOf" srcId="{4157FB9D-1A71-4DF8-8FD4-1F24CB44E0DE}" destId="{F837A3B5-1918-41DB-96F5-BCF232B6D260}" srcOrd="2" destOrd="0" presId="urn:microsoft.com/office/officeart/2018/2/layout/IconLabelList"/>
    <dgm:cxn modelId="{711B7A5D-9B6B-4985-9A67-A10B9A06AC05}" type="presParOf" srcId="{7C64BBAE-8EC1-4F72-8403-0725FCF2CC57}" destId="{F04A3535-162C-4E7A-8FFF-740994496D3C}" srcOrd="3" destOrd="0" presId="urn:microsoft.com/office/officeart/2018/2/layout/IconLabelList"/>
    <dgm:cxn modelId="{CA7255AF-649B-46C2-A6DC-7226B7210197}" type="presParOf" srcId="{7C64BBAE-8EC1-4F72-8403-0725FCF2CC57}" destId="{2DEF0270-CEFB-462E-9620-50C298C82264}" srcOrd="4" destOrd="0" presId="urn:microsoft.com/office/officeart/2018/2/layout/IconLabelList"/>
    <dgm:cxn modelId="{5ED1B433-8409-45CC-89BA-B12A1F3E8F14}" type="presParOf" srcId="{2DEF0270-CEFB-462E-9620-50C298C82264}" destId="{530CC18B-EAC7-43ED-B418-33C3C31122DA}" srcOrd="0" destOrd="0" presId="urn:microsoft.com/office/officeart/2018/2/layout/IconLabelList"/>
    <dgm:cxn modelId="{5319DE9D-5A6D-447F-996D-8A1A3699AE21}" type="presParOf" srcId="{2DEF0270-CEFB-462E-9620-50C298C82264}" destId="{567294D0-92F9-4158-8FC9-53895D260FA5}" srcOrd="1" destOrd="0" presId="urn:microsoft.com/office/officeart/2018/2/layout/IconLabelList"/>
    <dgm:cxn modelId="{A24C8F0C-6986-49CB-B70D-609ACAB61E71}" type="presParOf" srcId="{2DEF0270-CEFB-462E-9620-50C298C82264}" destId="{493EEA91-455B-4CA1-A9A6-EE145D46CF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029950" cy="4649118"/>
        <a:chOff x="0" y="0"/>
        <a:chExt cx="11029950" cy="4649118"/>
      </a:xfrm>
    </dsp:grpSpPr>
    <dsp:sp modelId="{AFF32852-27F4-4EB9-AB76-AF45EE51C9ED}">
      <dsp:nvSpPr>
        <dsp:cNvPr id="3" name="Rectangles 2"/>
        <dsp:cNvSpPr/>
      </dsp:nvSpPr>
      <dsp:spPr bwMode="white">
        <a:xfrm>
          <a:off x="2004975" y="853085"/>
          <a:ext cx="1944000" cy="194400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004975" y="853085"/>
        <a:ext cx="1944000" cy="1944000"/>
      </dsp:txXfrm>
    </dsp:sp>
    <dsp:sp modelId="{BA0E0BAC-063E-478D-A4C8-08C3A86FA675}">
      <dsp:nvSpPr>
        <dsp:cNvPr id="4" name="Rectangles 3"/>
        <dsp:cNvSpPr/>
      </dsp:nvSpPr>
      <dsp:spPr bwMode="white">
        <a:xfrm>
          <a:off x="816975" y="3076033"/>
          <a:ext cx="432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b="1" dirty="0">
              <a:solidFill>
                <a:schemeClr val="tx1"/>
              </a:solidFill>
            </a:rPr>
            <a:t>Research Question:</a:t>
          </a:r>
          <a:br>
            <a:rPr lang="en-GB" dirty="0">
              <a:solidFill>
                <a:schemeClr val="tx1"/>
              </a:solidFill>
            </a:rPr>
          </a:br>
          <a:r>
            <a:rPr lang="en-GB" dirty="0">
              <a:solidFill>
                <a:schemeClr val="tx1"/>
              </a:solidFill>
            </a:rPr>
            <a:t>"How do classical machine learning models compare to pretrained deep learning models in classifying age groups based on facial features extracted from the UTKFace dataset?"</a:t>
          </a:r>
          <a:endParaRPr lang="en-US" dirty="0">
            <a:solidFill>
              <a:schemeClr val="tx1"/>
            </a:solidFill>
          </a:endParaRPr>
        </a:p>
      </dsp:txBody>
      <dsp:txXfrm>
        <a:off x="816975" y="3076033"/>
        <a:ext cx="4320000" cy="720000"/>
      </dsp:txXfrm>
    </dsp:sp>
    <dsp:sp modelId="{2D7F160D-E442-45EC-80D4-A540AED44896}">
      <dsp:nvSpPr>
        <dsp:cNvPr id="5" name="Rectangles 4"/>
        <dsp:cNvSpPr/>
      </dsp:nvSpPr>
      <dsp:spPr bwMode="white">
        <a:xfrm>
          <a:off x="7080975" y="853085"/>
          <a:ext cx="1944000" cy="194400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2">
            <a:hueOff val="-1440000"/>
            <a:satOff val="-9803"/>
            <a:lumOff val="509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080975" y="853085"/>
        <a:ext cx="1944000" cy="1944000"/>
      </dsp:txXfrm>
    </dsp:sp>
    <dsp:sp modelId="{A59C6A8B-D3F0-4B19-8021-DFF591AB52D1}">
      <dsp:nvSpPr>
        <dsp:cNvPr id="6" name="Rectangles 5"/>
        <dsp:cNvSpPr/>
      </dsp:nvSpPr>
      <dsp:spPr bwMode="white">
        <a:xfrm>
          <a:off x="5892975" y="3076033"/>
          <a:ext cx="432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b="1" dirty="0">
              <a:solidFill>
                <a:schemeClr val="tx1"/>
              </a:solidFill>
            </a:rPr>
            <a:t>Hypothesis: </a:t>
          </a:r>
          <a:endParaRPr lang="en-GB" b="1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tx1"/>
              </a:solidFill>
            </a:rPr>
            <a:t>Pretrained deep learning models will perform better due to their ability to capture complex patterns in image data.</a:t>
          </a:r>
          <a:endParaRPr lang="en-US" dirty="0">
            <a:solidFill>
              <a:schemeClr val="tx1"/>
            </a:solidFill>
          </a:endParaRPr>
        </a:p>
      </dsp:txBody>
      <dsp:txXfrm>
        <a:off x="5892975" y="307603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170368" cy="4803354"/>
        <a:chOff x="0" y="0"/>
        <a:chExt cx="11170368" cy="4803354"/>
      </a:xfrm>
    </dsp:grpSpPr>
    <dsp:sp modelId="{525853A3-782E-4101-AA36-AE4E10255C7C}">
      <dsp:nvSpPr>
        <dsp:cNvPr id="4" name="Circular Arrow 3"/>
        <dsp:cNvSpPr/>
      </dsp:nvSpPr>
      <dsp:spPr bwMode="white">
        <a:xfrm>
          <a:off x="3297054" y="-142494"/>
          <a:ext cx="4576261" cy="4576261"/>
        </a:xfrm>
        <a:prstGeom prst="circularArrow">
          <a:avLst>
            <a:gd name="adj1" fmla="val 5000"/>
            <a:gd name="adj2" fmla="val 360000"/>
            <a:gd name="adj3" fmla="val 12673586"/>
            <a:gd name="adj4" fmla="val 17927134"/>
            <a:gd name="adj5" fmla="val 5500"/>
          </a:avLst>
        </a:prstGeom>
      </dsp:spPr>
      <dsp:style>
        <a:lnRef idx="0">
          <a:schemeClr val="accent6"/>
        </a:lnRef>
        <a:fillRef idx="1">
          <a:schemeClr val="accent6">
            <a:tint val="40000"/>
          </a:schemeClr>
        </a:fillRef>
        <a:effectRef idx="0">
          <a:scrgbClr r="0" g="0" b="0"/>
        </a:effectRef>
        <a:fontRef idx="minor"/>
      </dsp:style>
      <dsp:txXfrm>
        <a:off x="3297054" y="-142494"/>
        <a:ext cx="4576261" cy="4576261"/>
      </dsp:txXfrm>
    </dsp:sp>
    <dsp:sp modelId="{AE7A286E-43A4-4056-A35D-AB36FB54C0EC}">
      <dsp:nvSpPr>
        <dsp:cNvPr id="3" name="Rounded Rectangle 2"/>
        <dsp:cNvSpPr/>
      </dsp:nvSpPr>
      <dsp:spPr bwMode="white">
        <a:xfrm>
          <a:off x="4053860" y="0"/>
          <a:ext cx="3062648" cy="1531324"/>
        </a:xfrm>
        <a:prstGeom prst="roundRect">
          <a:avLst/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</a:rPr>
            <a:t>Dataset: UTKFace</a:t>
          </a:r>
          <a:endParaRPr lang="en-US">
            <a:solidFill>
              <a:schemeClr val="dk1"/>
            </a:solidFill>
          </a:endParaRPr>
        </a:p>
      </dsp:txBody>
      <dsp:txXfrm>
        <a:off x="4053860" y="0"/>
        <a:ext cx="3062648" cy="1531324"/>
      </dsp:txXfrm>
    </dsp:sp>
    <dsp:sp modelId="{B2CBD07C-C866-413D-A7C5-104C7FF3A3D0}">
      <dsp:nvSpPr>
        <dsp:cNvPr id="5" name="Rounded Rectangle 4"/>
        <dsp:cNvSpPr/>
      </dsp:nvSpPr>
      <dsp:spPr bwMode="white">
        <a:xfrm>
          <a:off x="5689875" y="1636015"/>
          <a:ext cx="3062648" cy="1531324"/>
        </a:xfrm>
        <a:prstGeom prst="roundRect">
          <a:avLst/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</a:rPr>
            <a:t>Number of Images: 20,000+ facial images with labels for age, gender, and ethnicity.</a:t>
          </a:r>
          <a:endParaRPr lang="en-US">
            <a:solidFill>
              <a:schemeClr val="dk1"/>
            </a:solidFill>
          </a:endParaRPr>
        </a:p>
      </dsp:txBody>
      <dsp:txXfrm>
        <a:off x="5689875" y="1636015"/>
        <a:ext cx="3062648" cy="1531324"/>
      </dsp:txXfrm>
    </dsp:sp>
    <dsp:sp modelId="{A517C619-6285-46D4-A71F-4676A445523B}">
      <dsp:nvSpPr>
        <dsp:cNvPr id="6" name="Rounded Rectangle 5"/>
        <dsp:cNvSpPr/>
      </dsp:nvSpPr>
      <dsp:spPr bwMode="white">
        <a:xfrm>
          <a:off x="4053860" y="3272030"/>
          <a:ext cx="3062648" cy="1531324"/>
        </a:xfrm>
        <a:prstGeom prst="roundRect">
          <a:avLst/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</a:rPr>
            <a:t>Age Range: 0-116 years.</a:t>
          </a:r>
          <a:endParaRPr lang="en-US">
            <a:solidFill>
              <a:schemeClr val="dk1"/>
            </a:solidFill>
          </a:endParaRPr>
        </a:p>
      </dsp:txBody>
      <dsp:txXfrm>
        <a:off x="4053860" y="3272030"/>
        <a:ext cx="3062648" cy="1531324"/>
      </dsp:txXfrm>
    </dsp:sp>
    <dsp:sp modelId="{D5C9A7AA-B7B2-445A-9015-A56D58D60659}">
      <dsp:nvSpPr>
        <dsp:cNvPr id="7" name="Rounded Rectangle 6"/>
        <dsp:cNvSpPr/>
      </dsp:nvSpPr>
      <dsp:spPr bwMode="white">
        <a:xfrm>
          <a:off x="2417845" y="1636015"/>
          <a:ext cx="3062648" cy="1531324"/>
        </a:xfrm>
        <a:prstGeom prst="roundRect">
          <a:avLst/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</a:rPr>
            <a:t>Preprocessing Steps: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>
              <a:solidFill>
                <a:schemeClr val="dk1"/>
              </a:solidFill>
            </a:rPr>
            <a:t>Resize images to 224x224 pixels.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>
              <a:solidFill>
                <a:schemeClr val="dk1"/>
              </a:solidFill>
            </a:rPr>
            <a:t>Group continuous ages into discrete ranges (e.g., 0-10, 11-20, etc.).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dirty="0">
              <a:solidFill>
                <a:schemeClr val="dk1"/>
              </a:solidFill>
            </a:rPr>
            <a:t>Split into training (70%), validation (15%), and test (15%) sets.</a:t>
          </a:r>
          <a:endParaRPr lang="en-US" dirty="0">
            <a:solidFill>
              <a:schemeClr val="dk1"/>
            </a:solidFill>
          </a:endParaRPr>
        </a:p>
      </dsp:txBody>
      <dsp:txXfrm>
        <a:off x="2417845" y="1636015"/>
        <a:ext cx="3062648" cy="1531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27451" cy="4895421"/>
        <a:chOff x="0" y="0"/>
        <a:chExt cx="10927451" cy="4895421"/>
      </a:xfrm>
    </dsp:grpSpPr>
    <dsp:sp modelId="{AC6BAD0B-6A12-4ED7-BBFF-5A59A37EE666}">
      <dsp:nvSpPr>
        <dsp:cNvPr id="3" name="Rectangles 2"/>
        <dsp:cNvSpPr/>
      </dsp:nvSpPr>
      <dsp:spPr bwMode="white">
        <a:xfrm>
          <a:off x="1385006" y="-187904"/>
          <a:ext cx="2260590" cy="226059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85006" y="-187904"/>
        <a:ext cx="2260590" cy="2260590"/>
      </dsp:txXfrm>
    </dsp:sp>
    <dsp:sp modelId="{C6E3AD01-5BE1-4B24-95AE-AC5AF04D9BE5}">
      <dsp:nvSpPr>
        <dsp:cNvPr id="4" name="Rectangles 3"/>
        <dsp:cNvSpPr/>
      </dsp:nvSpPr>
      <dsp:spPr bwMode="white">
        <a:xfrm>
          <a:off x="3535" y="2207717"/>
          <a:ext cx="502353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dirty="0">
              <a:solidFill>
                <a:schemeClr val="tx1"/>
              </a:solidFill>
            </a:rPr>
            <a:t>Data Privacy: UTKFace contains no personally identifiable information (PII), only facial images.</a:t>
          </a:r>
          <a:endParaRPr lang="en-US" dirty="0">
            <a:solidFill>
              <a:schemeClr val="tx1"/>
            </a:solidFill>
          </a:endParaRPr>
        </a:p>
      </dsp:txBody>
      <dsp:txXfrm>
        <a:off x="3535" y="2207717"/>
        <a:ext cx="5023533" cy="720000"/>
      </dsp:txXfrm>
    </dsp:sp>
    <dsp:sp modelId="{E227D3CC-0543-4498-B396-E1575EB0714C}">
      <dsp:nvSpPr>
        <dsp:cNvPr id="5" name="Rectangles 4"/>
        <dsp:cNvSpPr/>
      </dsp:nvSpPr>
      <dsp:spPr bwMode="white">
        <a:xfrm>
          <a:off x="7287657" y="-187904"/>
          <a:ext cx="2260590" cy="226059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2">
            <a:hueOff val="-720000"/>
            <a:satOff val="-4901"/>
            <a:lumOff val="254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287657" y="-187904"/>
        <a:ext cx="2260590" cy="2260590"/>
      </dsp:txXfrm>
    </dsp:sp>
    <dsp:sp modelId="{F837A3B5-1918-41DB-96F5-BCF232B6D260}">
      <dsp:nvSpPr>
        <dsp:cNvPr id="6" name="Rectangles 5"/>
        <dsp:cNvSpPr/>
      </dsp:nvSpPr>
      <dsp:spPr bwMode="white">
        <a:xfrm>
          <a:off x="5906186" y="2207717"/>
          <a:ext cx="502353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Public Dataset: Dataset is used for research purposes and adheres to GDPR regulations.</a:t>
          </a:r>
          <a:endParaRPr lang="en-US">
            <a:solidFill>
              <a:schemeClr val="tx1"/>
            </a:solidFill>
          </a:endParaRPr>
        </a:p>
      </dsp:txBody>
      <dsp:txXfrm>
        <a:off x="5906186" y="2207717"/>
        <a:ext cx="5023533" cy="720000"/>
      </dsp:txXfrm>
    </dsp:sp>
    <dsp:sp modelId="{530CC18B-EAC7-43ED-B418-33C3C31122DA}">
      <dsp:nvSpPr>
        <dsp:cNvPr id="7" name="Rectangles 6"/>
        <dsp:cNvSpPr/>
      </dsp:nvSpPr>
      <dsp:spPr bwMode="white">
        <a:xfrm>
          <a:off x="4334765" y="1967704"/>
          <a:ext cx="2260590" cy="2260590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2">
            <a:hueOff val="-1440000"/>
            <a:satOff val="-9803"/>
            <a:lumOff val="509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334765" y="1967704"/>
        <a:ext cx="2260590" cy="2260590"/>
      </dsp:txXfrm>
    </dsp:sp>
    <dsp:sp modelId="{493EEA91-455B-4CA1-A9A6-EE145D46CF08}">
      <dsp:nvSpPr>
        <dsp:cNvPr id="8" name="Rectangles 7"/>
        <dsp:cNvSpPr/>
      </dsp:nvSpPr>
      <dsp:spPr bwMode="white">
        <a:xfrm>
          <a:off x="2953293" y="4363325"/>
          <a:ext cx="502353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Data Security: Version control on GitHub, backed up on GoogleDrive.</a:t>
          </a:r>
          <a:endParaRPr lang="en-US">
            <a:solidFill>
              <a:schemeClr val="tx1"/>
            </a:solidFill>
          </a:endParaRPr>
        </a:p>
      </dsp:txBody>
      <dsp:txXfrm>
        <a:off x="2953293" y="4363325"/>
        <a:ext cx="502353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dstNode" val="node1"/>
                <dgm:param type="connRout" val="longCurve"/>
                <dgm:param type="begPts" val="midR"/>
                <dgm:param type="endPts" val="midL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dstNode" val="node1"/>
                <dgm:param type="connRout" val="longCurve"/>
                <dgm:param type="begPts" val="midL"/>
                <dgm:param type="endPts" val="midR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dstNode" val="nodeFirstNode"/>
                      <dgm:param type="connRout" val="longCurve"/>
                      <dgm:param type="begPts" val="midR"/>
                      <dgm:param type="endPts" val="midL"/>
                    </dgm:alg>
                  </dgm:if>
                  <dgm:else name="Name15">
                    <dgm:alg type="conn">
                      <dgm:param type="dstNode" val="nodeFirstNode"/>
                      <dgm:param type="connRout" val="longCurve"/>
                      <dgm:param type="begPts" val="midL"/>
                      <dgm:param type="endPts" val="midR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166" y="620416"/>
            <a:ext cx="11311744" cy="1526883"/>
          </a:xfrm>
        </p:spPr>
        <p:txBody>
          <a:bodyPr>
            <a:normAutofit/>
          </a:bodyPr>
          <a:lstStyle/>
          <a:p>
            <a:r>
              <a:rPr lang="en-GB" sz="4000" dirty="0"/>
              <a:t>Facial Feature Analysis for Age Group Classification Using UTKFace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222" y="2650716"/>
            <a:ext cx="10171540" cy="445024"/>
          </a:xfrm>
        </p:spPr>
        <p:txBody>
          <a:bodyPr>
            <a:normAutofit/>
          </a:bodyPr>
          <a:lstStyle/>
          <a:p>
            <a:r>
              <a:rPr lang="en-GB" dirty="0"/>
              <a:t>A Comparative Study of Classical Machine Learning and Pretrained Deep Learning Models</a:t>
            </a:r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1074324" y="3998455"/>
            <a:ext cx="6461662" cy="126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dirty="0"/>
              <a:t>Name       :Alekya Akkala</a:t>
            </a:r>
            <a:endParaRPr lang="en-US" altLang="en-GB" dirty="0"/>
          </a:p>
          <a:p>
            <a:r>
              <a:rPr lang="en-US" altLang="en-GB" dirty="0"/>
              <a:t>Student ID : 22031645</a:t>
            </a:r>
            <a:endParaRPr lang="en-US" alt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7293167" y="2016086"/>
          <a:ext cx="4588846" cy="47152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4274"/>
                <a:gridCol w="3924572"/>
              </a:tblGrid>
              <a:tr h="87874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Task 1</a:t>
                      </a:r>
                      <a:r>
                        <a:rPr lang="en-GB" sz="11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1. Week 1-2: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 Literature review on age classification using machine learning and deep learning techniques. 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295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Task 2</a:t>
                      </a:r>
                      <a:r>
                        <a:rPr lang="en-GB" sz="11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2. Week 3: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 Data collection and exploration. 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295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Task 3</a:t>
                      </a:r>
                      <a:r>
                        <a:rPr lang="en-GB" sz="11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3. Week 4-5: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 Train classical machine learning models. 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7874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Task 4</a:t>
                      </a:r>
                      <a:r>
                        <a:rPr lang="en-GB" sz="11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4. Week 6-7: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 Train and fine-tune pretrained deep learning models. 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295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Task 5</a:t>
                      </a:r>
                      <a:r>
                        <a:rPr lang="en-GB" sz="11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5. Week 8-9: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 Model evaluation and comparison. 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295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Task 6</a:t>
                      </a:r>
                      <a:r>
                        <a:rPr lang="en-GB" sz="11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6. Week 10: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 Ethical review and documentation. 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 </a:t>
                      </a:r>
                      <a:endParaRPr lang="en-GB" b="0" i="0" dirty="0">
                        <a:solidFill>
                          <a:schemeClr val="tx1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295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Task 7</a:t>
                      </a:r>
                      <a:r>
                        <a:rPr lang="en-GB" sz="11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7. Week 11: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 Final report writing. 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295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Task 8</a:t>
                      </a:r>
                      <a:r>
                        <a:rPr lang="en-GB" sz="11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</a:rPr>
                        <a:t> </a:t>
                      </a:r>
                      <a:endParaRPr lang="en-GB" b="0" i="0">
                        <a:solidFill>
                          <a:schemeClr val="tx1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7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8. Week 12: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 Presentation preparation.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</a:rPr>
                        <a:t> </a:t>
                      </a:r>
                      <a:endParaRPr lang="en-GB" b="0" i="0" dirty="0">
                        <a:solidFill>
                          <a:schemeClr val="tx1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30506" y="1916935"/>
            <a:ext cx="6786390" cy="462708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06" y="1947925"/>
            <a:ext cx="11136773" cy="4645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dirty="0"/>
              <a:t>Kaggle. (2018, August 16). </a:t>
            </a:r>
            <a:r>
              <a:rPr lang="en-GB" sz="2800" dirty="0" err="1"/>
              <a:t>Utkface</a:t>
            </a:r>
            <a:r>
              <a:rPr lang="en-GB" sz="2800" dirty="0"/>
              <a:t>. https://www.kaggle.com/datasets/jangedoo/utkface-new</a:t>
            </a:r>
            <a:endParaRPr lang="en-GB" sz="2800" dirty="0"/>
          </a:p>
          <a:p>
            <a:pPr marL="0" indent="0">
              <a:buNone/>
            </a:pPr>
            <a:r>
              <a:rPr lang="en-GB" sz="2800" dirty="0" err="1"/>
              <a:t>Kotsiantis</a:t>
            </a:r>
            <a:r>
              <a:rPr lang="en-GB" sz="2800" dirty="0"/>
              <a:t>, S. B. (2007). "Supervised machine learning: A review of classification techniques," Informatica.  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Simonyan, K., &amp; Zisserman, A. (2014). "Very Deep Convolutional Networks for Large-Scale Image Recognition," </a:t>
            </a:r>
            <a:r>
              <a:rPr lang="en-GB" sz="2800" dirty="0" err="1"/>
              <a:t>arXiv</a:t>
            </a:r>
            <a:r>
              <a:rPr lang="en-GB" sz="2800" dirty="0"/>
              <a:t> preprint arXiv:1409.1556.  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Zhang, Z., Song, Y., &amp; Qi, H. (2017). "Age Progression/Regression by Conditional Adversarial Autoencoder," IEEE CVPR.  </a:t>
            </a:r>
            <a:endParaRPr lang="en-GB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726" y="916634"/>
            <a:ext cx="5456242" cy="155114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69769" y="4024911"/>
            <a:ext cx="5456242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Questions?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GitHub link :</a:t>
            </a:r>
            <a:r>
              <a:rPr lang="en-US" altLang="en-GB" dirty="0">
                <a:solidFill>
                  <a:schemeClr val="bg1"/>
                </a:solidFill>
              </a:rPr>
              <a:t> </a:t>
            </a:r>
            <a:endParaRPr lang="en-US" alt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42" y="1883884"/>
            <a:ext cx="11192166" cy="49741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ea typeface="+mn-lt"/>
                <a:cs typeface="+mn-lt"/>
              </a:rPr>
              <a:t>Age classification is a growing field in computer vision with applications in security, retail, and healthcare.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>
                <a:ea typeface="+mn-lt"/>
                <a:cs typeface="+mn-lt"/>
              </a:rPr>
              <a:t>Objective: </a:t>
            </a:r>
            <a:r>
              <a:rPr lang="en-GB" dirty="0">
                <a:ea typeface="+mn-lt"/>
                <a:cs typeface="+mn-lt"/>
              </a:rPr>
              <a:t>Compare classical machine learning models (e.g., SVM, Random Forest) with pretrained deep learning models (e.g., VGG16, ResNet50).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>
                <a:ea typeface="+mn-lt"/>
                <a:cs typeface="+mn-lt"/>
              </a:rPr>
              <a:t>Research motivation: </a:t>
            </a:r>
            <a:r>
              <a:rPr lang="en-GB" dirty="0">
                <a:ea typeface="+mn-lt"/>
                <a:cs typeface="+mn-lt"/>
              </a:rPr>
              <a:t>Classifying age groups from facial images is a complex and useful task.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ea typeface="+mn-lt"/>
                <a:cs typeface="+mn-lt"/>
              </a:rPr>
              <a:t>Objectives:</a:t>
            </a:r>
            <a:endParaRPr lang="en-GB" dirty="0">
              <a:ea typeface="+mn-lt"/>
              <a:cs typeface="+mn-lt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GB" sz="1800" dirty="0">
                <a:ea typeface="+mn-lt"/>
                <a:cs typeface="+mn-lt"/>
              </a:rPr>
              <a:t>Pre-process and explore the UTKFace dataset.</a:t>
            </a:r>
            <a:endParaRPr lang="en-GB" sz="1800" dirty="0">
              <a:ea typeface="+mn-lt"/>
              <a:cs typeface="+mn-lt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GB" sz="1800" dirty="0">
                <a:ea typeface="+mn-lt"/>
                <a:cs typeface="+mn-lt"/>
              </a:rPr>
              <a:t>Train classical machine learning models for age group classification.</a:t>
            </a:r>
            <a:endParaRPr lang="en-GB" sz="1800" dirty="0">
              <a:ea typeface="+mn-lt"/>
              <a:cs typeface="+mn-lt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GB" sz="1800" dirty="0">
                <a:ea typeface="+mn-lt"/>
                <a:cs typeface="+mn-lt"/>
              </a:rPr>
              <a:t>Fine-tune pretrained deep learning models for age group classification.</a:t>
            </a:r>
            <a:endParaRPr lang="en-GB" sz="1800" dirty="0">
              <a:ea typeface="+mn-lt"/>
              <a:cs typeface="+mn-lt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GB" sz="1800" dirty="0">
                <a:ea typeface="+mn-lt"/>
                <a:cs typeface="+mn-lt"/>
              </a:rPr>
              <a:t>Compare and evaluate the accuracy, F1-score, and other metrics of both types of models.</a:t>
            </a:r>
            <a:endParaRPr lang="en-GB" sz="1800" dirty="0">
              <a:ea typeface="+mn-lt"/>
              <a:cs typeface="+mn-lt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GB" sz="1800" dirty="0">
                <a:ea typeface="+mn-lt"/>
                <a:cs typeface="+mn-lt"/>
              </a:rPr>
              <a:t>Discuss potential benefits, drawbacks, and areas for improvement in both approaches.</a:t>
            </a:r>
            <a:endParaRPr lang="en-GB" sz="1800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075967"/>
          </a:xfrm>
        </p:spPr>
        <p:txBody>
          <a:bodyPr/>
          <a:lstStyle/>
          <a:p>
            <a:r>
              <a:rPr lang="en-GB" dirty="0"/>
              <a:t>Research Question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</p:nvPr>
        </p:nvGraphicFramePr>
        <p:xfrm>
          <a:off x="581025" y="1972019"/>
          <a:ext cx="11029950" cy="464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96" y="455362"/>
            <a:ext cx="10358303" cy="1131067"/>
          </a:xfrm>
        </p:spPr>
        <p:txBody>
          <a:bodyPr>
            <a:normAutofit/>
          </a:bodyPr>
          <a:lstStyle/>
          <a:p>
            <a:r>
              <a:rPr lang="en-GB" dirty="0"/>
              <a:t>Data Collection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40" y="1840526"/>
            <a:ext cx="6808423" cy="50174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Source: Downloaded from Kaggle UTKFace Dataset.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Format: JPEG images with annotations.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Storage: Data and code will be stored on GitHub and backed up on </a:t>
            </a:r>
            <a:r>
              <a:rPr lang="en-GB" sz="2000" dirty="0" err="1"/>
              <a:t>GoogleDrive</a:t>
            </a:r>
            <a:r>
              <a:rPr lang="en-GB" sz="2000" dirty="0"/>
              <a:t>. Code will be version controlled using GitHub with regular weekly commits.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Metadata:</a:t>
            </a:r>
            <a:endParaRPr lang="en-GB" sz="2000" dirty="0"/>
          </a:p>
          <a:p>
            <a:pPr lvl="1">
              <a:lnSpc>
                <a:spcPct val="100000"/>
              </a:lnSpc>
              <a:buFont typeface="Courier New" panose="02070309020205020404" pitchFamily="34" charset="0"/>
              <a:buChar char="o"/>
            </a:pPr>
            <a:r>
              <a:rPr lang="en-GB" sz="2000" dirty="0"/>
              <a:t>Format: JPEG for images, CSV for labels.</a:t>
            </a:r>
            <a:endParaRPr lang="en-GB" sz="2000" dirty="0"/>
          </a:p>
          <a:p>
            <a:pPr lvl="1">
              <a:lnSpc>
                <a:spcPct val="100000"/>
              </a:lnSpc>
              <a:buFont typeface="Courier New" panose="02070309020205020404" pitchFamily="34" charset="0"/>
              <a:buChar char="o"/>
            </a:pPr>
            <a:r>
              <a:rPr lang="en-GB" sz="2000" dirty="0"/>
              <a:t>Size: Approximately 500MB of image data.</a:t>
            </a:r>
            <a:endParaRPr lang="en-GB" sz="2000" dirty="0"/>
          </a:p>
          <a:p>
            <a:pPr lvl="1">
              <a:lnSpc>
                <a:spcPct val="100000"/>
              </a:lnSpc>
              <a:buFont typeface="Courier New" panose="02070309020205020404" pitchFamily="34" charset="0"/>
              <a:buChar char="o"/>
            </a:pPr>
            <a:r>
              <a:rPr lang="en-GB" sz="2000" dirty="0"/>
              <a:t>Document Control: Weekly commits to GitHub, with clear naming conventions (e.g., model_training_v1.py, </a:t>
            </a:r>
            <a:r>
              <a:rPr lang="en-GB" sz="2000" dirty="0" err="1"/>
              <a:t>data_preprocessing.ipynb</a:t>
            </a:r>
            <a:r>
              <a:rPr lang="en-GB" sz="2000" dirty="0"/>
              <a:t>).</a:t>
            </a:r>
            <a:endParaRPr lang="en-GB" sz="2000" dirty="0"/>
          </a:p>
          <a:p>
            <a:pPr>
              <a:lnSpc>
                <a:spcPct val="100000"/>
              </a:lnSpc>
            </a:pPr>
            <a:endParaRPr lang="en-GB" sz="2000" dirty="0"/>
          </a:p>
        </p:txBody>
      </p:sp>
      <p:pic>
        <p:nvPicPr>
          <p:cNvPr id="1026" name="Picture 2" descr="Evaluating Data Storage and Access in Data Collection Softwar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" y="1773716"/>
            <a:ext cx="4505899" cy="49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760164"/>
            <a:ext cx="9486690" cy="804231"/>
          </a:xfrm>
        </p:spPr>
        <p:txBody>
          <a:bodyPr>
            <a:normAutofit/>
          </a:bodyPr>
          <a:lstStyle/>
          <a:p>
            <a:r>
              <a:rPr lang="en-GB" dirty="0"/>
              <a:t>Dataset Overview</a:t>
            </a:r>
            <a:endParaRPr lang="en-US" dirty="0"/>
          </a:p>
        </p:txBody>
      </p:sp>
      <p:graphicFrame>
        <p:nvGraphicFramePr>
          <p:cNvPr id="24" name="Content Placeholder 2"/>
          <p:cNvGraphicFramePr>
            <a:graphicFrameLocks noGrp="1"/>
          </p:cNvGraphicFramePr>
          <p:nvPr>
            <p:ph idx="1"/>
          </p:nvPr>
        </p:nvGraphicFramePr>
        <p:xfrm>
          <a:off x="540562" y="1839817"/>
          <a:ext cx="11170368" cy="480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85" y="664682"/>
            <a:ext cx="11005895" cy="1031915"/>
          </a:xfrm>
        </p:spPr>
        <p:txBody>
          <a:bodyPr>
            <a:normAutofit/>
          </a:bodyPr>
          <a:lstStyle/>
          <a:p>
            <a:r>
              <a:rPr lang="en-GB" dirty="0"/>
              <a:t>Methodology Overview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409282" y="1916934"/>
            <a:ext cx="6337146" cy="473725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GB" sz="2400" dirty="0"/>
              <a:t>Two Approaches:</a:t>
            </a:r>
            <a:endParaRPr lang="en-US" sz="2400" dirty="0"/>
          </a:p>
          <a:p>
            <a:pPr lvl="1">
              <a:buFont typeface="Courier New" panose="02070309020205020404" pitchFamily="34" charset="0"/>
              <a:buChar char="o"/>
            </a:pPr>
            <a:r>
              <a:rPr lang="en-GB" sz="2000" dirty="0"/>
              <a:t>Classical machine learning models (SVM, Random Forest, Logistic Regression).</a:t>
            </a:r>
            <a:endParaRPr lang="en-GB" sz="2000" dirty="0"/>
          </a:p>
          <a:p>
            <a:pPr lvl="1">
              <a:buFont typeface="Courier New" panose="02070309020205020404" pitchFamily="34" charset="0"/>
              <a:buChar char="o"/>
            </a:pPr>
            <a:r>
              <a:rPr lang="en-GB" sz="2000" dirty="0"/>
              <a:t>Pretrained deep learning models (VGG16, ResNet50).</a:t>
            </a:r>
            <a:endParaRPr lang="en-GB" sz="2000" dirty="0"/>
          </a:p>
          <a:p>
            <a:r>
              <a:rPr lang="en-GB" sz="2400" dirty="0"/>
              <a:t>Preprocessing for Classical Models:</a:t>
            </a:r>
            <a:br>
              <a:rPr lang="en-GB" sz="2400" dirty="0"/>
            </a:br>
            <a:r>
              <a:rPr lang="en-GB" sz="2400" dirty="0"/>
              <a:t>Feature extraction using Histogram of Oriented Gradients (HOG) or Local Binary Patterns (LBP).</a:t>
            </a:r>
            <a:endParaRPr lang="en-GB" sz="2400" dirty="0"/>
          </a:p>
          <a:p>
            <a:r>
              <a:rPr lang="en-GB" sz="2400" dirty="0"/>
              <a:t>Deep Learning Models:</a:t>
            </a:r>
            <a:br>
              <a:rPr lang="en-GB" sz="2400" dirty="0"/>
            </a:br>
            <a:r>
              <a:rPr lang="en-GB" sz="2400" dirty="0"/>
              <a:t>Fine-tuning pretrained models using transfer learning.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2050" name="Picture 2" descr="Deep Learning vs. Machine Learning – What's The Difference?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1" y="1908960"/>
            <a:ext cx="4928672" cy="466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Classical 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23" y="1927952"/>
            <a:ext cx="11029615" cy="47042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 dirty="0"/>
              <a:t>Models Trained:</a:t>
            </a:r>
            <a:endParaRPr lang="en-US" sz="2400" dirty="0"/>
          </a:p>
          <a:p>
            <a:pPr lvl="1">
              <a:buFont typeface="Courier New" panose="02070309020205020404" pitchFamily="34" charset="0"/>
              <a:buChar char="o"/>
            </a:pPr>
            <a:r>
              <a:rPr lang="en-GB" sz="2000" dirty="0"/>
              <a:t>Support Vector Machine (SVM)</a:t>
            </a:r>
            <a:endParaRPr lang="en-GB" sz="2000" dirty="0"/>
          </a:p>
          <a:p>
            <a:pPr lvl="1">
              <a:buFont typeface="Courier New" panose="02070309020205020404" pitchFamily="34" charset="0"/>
              <a:buChar char="o"/>
            </a:pPr>
            <a:r>
              <a:rPr lang="en-GB" sz="2000" dirty="0"/>
              <a:t>Random Forest</a:t>
            </a:r>
            <a:endParaRPr lang="en-GB" sz="2000" dirty="0"/>
          </a:p>
          <a:p>
            <a:pPr lvl="1">
              <a:buFont typeface="Courier New" panose="02070309020205020404" pitchFamily="34" charset="0"/>
              <a:buChar char="o"/>
            </a:pPr>
            <a:r>
              <a:rPr lang="en-GB" sz="2000" dirty="0"/>
              <a:t>Logistic Regression (Baseline)</a:t>
            </a:r>
            <a:endParaRPr lang="en-GB" sz="2000" dirty="0"/>
          </a:p>
          <a:p>
            <a:r>
              <a:rPr lang="en-GB" sz="2400" dirty="0"/>
              <a:t>Feature Extraction: Histogram of Oriented Gradients (HOG) for feeding into classical models.</a:t>
            </a:r>
            <a:endParaRPr lang="en-GB" sz="2400" dirty="0"/>
          </a:p>
          <a:p>
            <a:r>
              <a:rPr lang="en-GB" sz="2400" dirty="0"/>
              <a:t>Metrics: Accuracy, F1-score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56" y="738130"/>
            <a:ext cx="10879768" cy="936434"/>
          </a:xfrm>
        </p:spPr>
        <p:txBody>
          <a:bodyPr>
            <a:normAutofit/>
          </a:bodyPr>
          <a:lstStyle/>
          <a:p>
            <a:r>
              <a:rPr lang="en-GB" dirty="0"/>
              <a:t>Pretrained Deep Learning Models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620" y="1905918"/>
            <a:ext cx="11232309" cy="4737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 dirty="0"/>
              <a:t>Models Used:</a:t>
            </a:r>
            <a:endParaRPr lang="en-US" sz="2800" dirty="0"/>
          </a:p>
          <a:p>
            <a:pPr lvl="1">
              <a:buFont typeface="Courier New" panose="02070309020205020404" pitchFamily="34" charset="0"/>
              <a:buChar char="o"/>
            </a:pPr>
            <a:r>
              <a:rPr lang="en-GB" sz="2400" dirty="0"/>
              <a:t>VGG16</a:t>
            </a:r>
            <a:endParaRPr lang="en-GB" sz="2400" dirty="0"/>
          </a:p>
          <a:p>
            <a:pPr lvl="1">
              <a:buFont typeface="Courier New" panose="02070309020205020404" pitchFamily="34" charset="0"/>
              <a:buChar char="o"/>
            </a:pPr>
            <a:r>
              <a:rPr lang="en-GB" sz="2400" dirty="0"/>
              <a:t>ResNet50</a:t>
            </a:r>
            <a:endParaRPr lang="en-GB" sz="2400" dirty="0"/>
          </a:p>
          <a:p>
            <a:r>
              <a:rPr lang="en-GB" sz="2800" dirty="0"/>
              <a:t>Approach: Transfer learning by freezing base layers and fine-tuning final layers.</a:t>
            </a:r>
            <a:endParaRPr lang="en-GB" sz="2800" dirty="0"/>
          </a:p>
          <a:p>
            <a:r>
              <a:rPr lang="en-GB" sz="2800" dirty="0"/>
              <a:t>Data Augmentation: Used to increase variability (rotation, flipping).</a:t>
            </a:r>
            <a:endParaRPr lang="en-GB" sz="2800" dirty="0"/>
          </a:p>
          <a:p>
            <a:r>
              <a:rPr lang="en-GB" sz="2800" dirty="0"/>
              <a:t>Evaluation Metrics: Accuracy, F1-score, Confusion Matrix.</a:t>
            </a:r>
            <a:endParaRPr lang="en-GB" sz="2800" dirty="0"/>
          </a:p>
          <a:p>
            <a:endParaRPr lang="en-GB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061589"/>
          </a:xfrm>
        </p:spPr>
        <p:txBody>
          <a:bodyPr/>
          <a:lstStyle/>
          <a:p>
            <a:r>
              <a:rPr lang="en-GB" dirty="0"/>
              <a:t>Ethical Considerations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783478" y="1962579"/>
          <a:ext cx="10927451" cy="4895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3329</Words>
  <Application>WPS Presentation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Wingdings</vt:lpstr>
      <vt:lpstr>Courier New</vt:lpstr>
      <vt:lpstr>Calibri</vt:lpstr>
      <vt:lpstr>Arial</vt:lpstr>
      <vt:lpstr>Gill Sans MT</vt:lpstr>
      <vt:lpstr>Microsoft YaHei</vt:lpstr>
      <vt:lpstr>Arial Unicode MS</vt:lpstr>
      <vt:lpstr>Dividend</vt:lpstr>
      <vt:lpstr>Facial Feature Analysis for Age Group Classification Using UTKFace</vt:lpstr>
      <vt:lpstr>Introduction</vt:lpstr>
      <vt:lpstr>Research Question</vt:lpstr>
      <vt:lpstr>Data Collection and Storage</vt:lpstr>
      <vt:lpstr>Dataset Overview</vt:lpstr>
      <vt:lpstr>Methodology Overview</vt:lpstr>
      <vt:lpstr>Classical Machine Learning Models</vt:lpstr>
      <vt:lpstr>Pretrained Deep Learning Models</vt:lpstr>
      <vt:lpstr>Ethical Considerations</vt:lpstr>
      <vt:lpstr>Timeline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Feature Analysis for Age Group Classification Using UTKFace</dc:title>
  <dc:creator/>
  <cp:lastModifiedBy>DELL</cp:lastModifiedBy>
  <cp:revision>158</cp:revision>
  <dcterms:created xsi:type="dcterms:W3CDTF">2024-10-15T02:52:00Z</dcterms:created>
  <dcterms:modified xsi:type="dcterms:W3CDTF">2024-10-17T20:39:09Z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AB550197F5C9422D8A9931BBA376E1EC_12</vt:lpwstr>
  </property>
  <property fmtid="{D5CDD505-2E9C-101B-9397-08002B2CF9AE}" pid="3" name="KSOProductBuildVer">
    <vt:lpwstr>1033-12.2.0.17119</vt:lpwstr>
  </property>
</Properties>
</file>